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0" r:id="rId3"/>
    <p:sldId id="306" r:id="rId4"/>
    <p:sldId id="314" r:id="rId5"/>
    <p:sldId id="316" r:id="rId6"/>
    <p:sldId id="312" r:id="rId7"/>
    <p:sldId id="323" r:id="rId8"/>
    <p:sldId id="299" r:id="rId9"/>
    <p:sldId id="305" r:id="rId10"/>
    <p:sldId id="325" r:id="rId11"/>
    <p:sldId id="302" r:id="rId12"/>
    <p:sldId id="303" r:id="rId13"/>
    <p:sldId id="313" r:id="rId14"/>
    <p:sldId id="307" r:id="rId15"/>
    <p:sldId id="320" r:id="rId16"/>
    <p:sldId id="321" r:id="rId17"/>
    <p:sldId id="322" r:id="rId18"/>
    <p:sldId id="277" r:id="rId19"/>
    <p:sldId id="300" r:id="rId20"/>
    <p:sldId id="324" r:id="rId21"/>
  </p:sldIdLst>
  <p:sldSz cx="9144000" cy="6858000" type="screen4x3"/>
  <p:notesSz cx="7104063" cy="10234613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37" autoAdjust="0"/>
  </p:normalViewPr>
  <p:slideViewPr>
    <p:cSldViewPr>
      <p:cViewPr varScale="1">
        <p:scale>
          <a:sx n="75" d="100"/>
          <a:sy n="75" d="100"/>
        </p:scale>
        <p:origin x="127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1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193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19C535-DD49-44E8-898D-2EA588D5E48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E4F7EA64-955A-4C85-8A5E-DE6973BFC261}">
      <dgm:prSet phldrT="[Texto]"/>
      <dgm:spPr/>
      <dgm:t>
        <a:bodyPr/>
        <a:lstStyle/>
        <a:p>
          <a:r>
            <a:rPr lang="es-ES" dirty="0"/>
            <a:t>PROTEGER</a:t>
          </a:r>
          <a:endParaRPr lang="es-AR" dirty="0"/>
        </a:p>
      </dgm:t>
    </dgm:pt>
    <dgm:pt modelId="{EE54A725-D533-4263-A5FA-DD19CC7C0214}" type="parTrans" cxnId="{0F3EF77E-478C-41B5-87CF-DA576ADC97F0}">
      <dgm:prSet/>
      <dgm:spPr/>
      <dgm:t>
        <a:bodyPr/>
        <a:lstStyle/>
        <a:p>
          <a:endParaRPr lang="es-AR"/>
        </a:p>
      </dgm:t>
    </dgm:pt>
    <dgm:pt modelId="{D6101DA4-E2A4-415B-993F-DBBF7D8F636D}" type="sibTrans" cxnId="{0F3EF77E-478C-41B5-87CF-DA576ADC97F0}">
      <dgm:prSet/>
      <dgm:spPr/>
      <dgm:t>
        <a:bodyPr/>
        <a:lstStyle/>
        <a:p>
          <a:endParaRPr lang="es-AR"/>
        </a:p>
      </dgm:t>
    </dgm:pt>
    <dgm:pt modelId="{B1CF91F9-C9A6-4029-A6CA-324966C5474F}">
      <dgm:prSet phldrT="[Texto]"/>
      <dgm:spPr/>
      <dgm:t>
        <a:bodyPr/>
        <a:lstStyle/>
        <a:p>
          <a:r>
            <a:rPr lang="es-ES" dirty="0"/>
            <a:t>Estado proteger los derechos humanos. (1 al 10)</a:t>
          </a:r>
          <a:endParaRPr lang="es-AR" dirty="0"/>
        </a:p>
      </dgm:t>
    </dgm:pt>
    <dgm:pt modelId="{8DE237DE-F86B-4174-8192-67B2939943A7}" type="parTrans" cxnId="{8AF7E64B-D56C-4D26-B565-72DAD2671568}">
      <dgm:prSet/>
      <dgm:spPr/>
      <dgm:t>
        <a:bodyPr/>
        <a:lstStyle/>
        <a:p>
          <a:endParaRPr lang="es-AR"/>
        </a:p>
      </dgm:t>
    </dgm:pt>
    <dgm:pt modelId="{CC6E5688-D5C7-4774-AFFD-D7A7B0A8B17B}" type="sibTrans" cxnId="{8AF7E64B-D56C-4D26-B565-72DAD2671568}">
      <dgm:prSet/>
      <dgm:spPr/>
      <dgm:t>
        <a:bodyPr/>
        <a:lstStyle/>
        <a:p>
          <a:endParaRPr lang="es-AR"/>
        </a:p>
      </dgm:t>
    </dgm:pt>
    <dgm:pt modelId="{FD538E7C-152E-4436-9F2C-CDA2C56F5F99}">
      <dgm:prSet phldrT="[Texto]"/>
      <dgm:spPr/>
      <dgm:t>
        <a:bodyPr/>
        <a:lstStyle/>
        <a:p>
          <a:r>
            <a:rPr lang="es-ES" dirty="0"/>
            <a:t>RESPETAR</a:t>
          </a:r>
          <a:endParaRPr lang="es-AR" dirty="0"/>
        </a:p>
      </dgm:t>
    </dgm:pt>
    <dgm:pt modelId="{2576D3FA-4F83-4165-B70F-517FE499F368}" type="parTrans" cxnId="{B61F355A-A01E-4653-A9F7-86B91339EE55}">
      <dgm:prSet/>
      <dgm:spPr/>
      <dgm:t>
        <a:bodyPr/>
        <a:lstStyle/>
        <a:p>
          <a:endParaRPr lang="es-AR"/>
        </a:p>
      </dgm:t>
    </dgm:pt>
    <dgm:pt modelId="{4125BECA-4FDA-4F5F-B5C6-6B0E16701C64}" type="sibTrans" cxnId="{B61F355A-A01E-4653-A9F7-86B91339EE55}">
      <dgm:prSet/>
      <dgm:spPr/>
      <dgm:t>
        <a:bodyPr/>
        <a:lstStyle/>
        <a:p>
          <a:endParaRPr lang="es-AR"/>
        </a:p>
      </dgm:t>
    </dgm:pt>
    <dgm:pt modelId="{2E179569-5CA4-494E-B1B2-DCBAB1FA3EDF}">
      <dgm:prSet phldrT="[Texto]"/>
      <dgm:spPr/>
      <dgm:t>
        <a:bodyPr/>
        <a:lstStyle/>
        <a:p>
          <a:r>
            <a:rPr lang="es-ES" dirty="0"/>
            <a:t>Empresas respetar los derechos humanos.(11 al 24)</a:t>
          </a:r>
          <a:endParaRPr lang="es-AR" dirty="0"/>
        </a:p>
      </dgm:t>
    </dgm:pt>
    <dgm:pt modelId="{56635DEE-313E-40CF-A092-477AE5853D38}" type="parTrans" cxnId="{9D6B0E21-F9D5-4DDD-8068-A96C1B64CC43}">
      <dgm:prSet/>
      <dgm:spPr/>
      <dgm:t>
        <a:bodyPr/>
        <a:lstStyle/>
        <a:p>
          <a:endParaRPr lang="es-AR"/>
        </a:p>
      </dgm:t>
    </dgm:pt>
    <dgm:pt modelId="{184C586A-F708-4073-93DB-4B258E0088C2}" type="sibTrans" cxnId="{9D6B0E21-F9D5-4DDD-8068-A96C1B64CC43}">
      <dgm:prSet/>
      <dgm:spPr/>
      <dgm:t>
        <a:bodyPr/>
        <a:lstStyle/>
        <a:p>
          <a:endParaRPr lang="es-AR"/>
        </a:p>
      </dgm:t>
    </dgm:pt>
    <dgm:pt modelId="{820E59CC-3E8A-4264-AD7E-979CB15B9106}">
      <dgm:prSet phldrT="[Texto]"/>
      <dgm:spPr/>
      <dgm:t>
        <a:bodyPr/>
        <a:lstStyle/>
        <a:p>
          <a:r>
            <a:rPr lang="es-ES" dirty="0"/>
            <a:t>REMEDIAR</a:t>
          </a:r>
          <a:endParaRPr lang="es-AR" dirty="0"/>
        </a:p>
      </dgm:t>
    </dgm:pt>
    <dgm:pt modelId="{AD13CFA4-CCBE-4DC9-B9C0-EA9C4FAA3FC6}" type="parTrans" cxnId="{6AF3CAC1-6D4F-4A8C-8521-99655AEE3629}">
      <dgm:prSet/>
      <dgm:spPr/>
      <dgm:t>
        <a:bodyPr/>
        <a:lstStyle/>
        <a:p>
          <a:endParaRPr lang="es-AR"/>
        </a:p>
      </dgm:t>
    </dgm:pt>
    <dgm:pt modelId="{449BEE5B-2A56-417A-B8CB-3B1996AED387}" type="sibTrans" cxnId="{6AF3CAC1-6D4F-4A8C-8521-99655AEE3629}">
      <dgm:prSet/>
      <dgm:spPr/>
      <dgm:t>
        <a:bodyPr/>
        <a:lstStyle/>
        <a:p>
          <a:endParaRPr lang="es-AR"/>
        </a:p>
      </dgm:t>
    </dgm:pt>
    <dgm:pt modelId="{E74A0901-AE12-4D78-A53F-D8D97E0446DE}">
      <dgm:prSet phldrT="[Texto]"/>
      <dgm:spPr/>
      <dgm:t>
        <a:bodyPr/>
        <a:lstStyle/>
        <a:p>
          <a:r>
            <a:rPr lang="es-ES" dirty="0"/>
            <a:t>Acceso a mecanismos de remediación. Reparar daño. (25 al 31)</a:t>
          </a:r>
          <a:endParaRPr lang="es-AR" dirty="0"/>
        </a:p>
      </dgm:t>
    </dgm:pt>
    <dgm:pt modelId="{C4C4C13C-663D-4879-A584-9BCC91ABF876}" type="parTrans" cxnId="{3ED8FC04-85AB-47E7-8716-F9487C68FCA7}">
      <dgm:prSet/>
      <dgm:spPr/>
      <dgm:t>
        <a:bodyPr/>
        <a:lstStyle/>
        <a:p>
          <a:endParaRPr lang="es-AR"/>
        </a:p>
      </dgm:t>
    </dgm:pt>
    <dgm:pt modelId="{84686050-7598-4641-9B64-09117F51559A}" type="sibTrans" cxnId="{3ED8FC04-85AB-47E7-8716-F9487C68FCA7}">
      <dgm:prSet/>
      <dgm:spPr/>
      <dgm:t>
        <a:bodyPr/>
        <a:lstStyle/>
        <a:p>
          <a:endParaRPr lang="es-AR"/>
        </a:p>
      </dgm:t>
    </dgm:pt>
    <dgm:pt modelId="{17A41FBF-78C5-4D49-B927-B12CB63088B8}" type="pres">
      <dgm:prSet presAssocID="{F819C535-DD49-44E8-898D-2EA588D5E482}" presName="Name0" presStyleCnt="0">
        <dgm:presLayoutVars>
          <dgm:dir/>
          <dgm:animLvl val="lvl"/>
          <dgm:resizeHandles val="exact"/>
        </dgm:presLayoutVars>
      </dgm:prSet>
      <dgm:spPr/>
    </dgm:pt>
    <dgm:pt modelId="{BF6FE795-CC8E-45B4-AB47-F9F022D03994}" type="pres">
      <dgm:prSet presAssocID="{E4F7EA64-955A-4C85-8A5E-DE6973BFC261}" presName="linNode" presStyleCnt="0"/>
      <dgm:spPr/>
    </dgm:pt>
    <dgm:pt modelId="{6D1A4A31-35B0-433C-99D8-72678362C032}" type="pres">
      <dgm:prSet presAssocID="{E4F7EA64-955A-4C85-8A5E-DE6973BFC261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C1D5B39D-D98B-49A4-98DC-C0F7FAB4F962}" type="pres">
      <dgm:prSet presAssocID="{E4F7EA64-955A-4C85-8A5E-DE6973BFC261}" presName="descendantText" presStyleLbl="alignAccFollowNode1" presStyleIdx="0" presStyleCnt="3">
        <dgm:presLayoutVars>
          <dgm:bulletEnabled val="1"/>
        </dgm:presLayoutVars>
      </dgm:prSet>
      <dgm:spPr/>
    </dgm:pt>
    <dgm:pt modelId="{2A13F784-B84B-40D6-B5D8-9EBA6384A343}" type="pres">
      <dgm:prSet presAssocID="{D6101DA4-E2A4-415B-993F-DBBF7D8F636D}" presName="sp" presStyleCnt="0"/>
      <dgm:spPr/>
    </dgm:pt>
    <dgm:pt modelId="{236CBA8F-B16D-4073-9B74-31F3EBB84D48}" type="pres">
      <dgm:prSet presAssocID="{FD538E7C-152E-4436-9F2C-CDA2C56F5F99}" presName="linNode" presStyleCnt="0"/>
      <dgm:spPr/>
    </dgm:pt>
    <dgm:pt modelId="{27D50E17-6A2C-4794-B3FA-8114CA13E9E9}" type="pres">
      <dgm:prSet presAssocID="{FD538E7C-152E-4436-9F2C-CDA2C56F5F99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2EB93E62-1EDF-4576-AE3F-42C4386FCA60}" type="pres">
      <dgm:prSet presAssocID="{FD538E7C-152E-4436-9F2C-CDA2C56F5F99}" presName="descendantText" presStyleLbl="alignAccFollowNode1" presStyleIdx="1" presStyleCnt="3">
        <dgm:presLayoutVars>
          <dgm:bulletEnabled val="1"/>
        </dgm:presLayoutVars>
      </dgm:prSet>
      <dgm:spPr/>
    </dgm:pt>
    <dgm:pt modelId="{DA011EBD-F035-4F82-812E-FAE2E9C4D391}" type="pres">
      <dgm:prSet presAssocID="{4125BECA-4FDA-4F5F-B5C6-6B0E16701C64}" presName="sp" presStyleCnt="0"/>
      <dgm:spPr/>
    </dgm:pt>
    <dgm:pt modelId="{CD150C9F-0C18-47DC-B413-AC59DCFEB0B4}" type="pres">
      <dgm:prSet presAssocID="{820E59CC-3E8A-4264-AD7E-979CB15B9106}" presName="linNode" presStyleCnt="0"/>
      <dgm:spPr/>
    </dgm:pt>
    <dgm:pt modelId="{13537919-EDA3-4451-8404-151F3BB2B3D5}" type="pres">
      <dgm:prSet presAssocID="{820E59CC-3E8A-4264-AD7E-979CB15B9106}" presName="parentText" presStyleLbl="node1" presStyleIdx="2" presStyleCnt="3" custLinFactNeighborX="-3905" custLinFactNeighborY="15294">
        <dgm:presLayoutVars>
          <dgm:chMax val="1"/>
          <dgm:bulletEnabled val="1"/>
        </dgm:presLayoutVars>
      </dgm:prSet>
      <dgm:spPr/>
    </dgm:pt>
    <dgm:pt modelId="{451EAB36-2CC6-4436-976F-EEAF046DC581}" type="pres">
      <dgm:prSet presAssocID="{820E59CC-3E8A-4264-AD7E-979CB15B9106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3ED8FC04-85AB-47E7-8716-F9487C68FCA7}" srcId="{820E59CC-3E8A-4264-AD7E-979CB15B9106}" destId="{E74A0901-AE12-4D78-A53F-D8D97E0446DE}" srcOrd="0" destOrd="0" parTransId="{C4C4C13C-663D-4879-A584-9BCC91ABF876}" sibTransId="{84686050-7598-4641-9B64-09117F51559A}"/>
    <dgm:cxn modelId="{9D6B0E21-F9D5-4DDD-8068-A96C1B64CC43}" srcId="{FD538E7C-152E-4436-9F2C-CDA2C56F5F99}" destId="{2E179569-5CA4-494E-B1B2-DCBAB1FA3EDF}" srcOrd="0" destOrd="0" parTransId="{56635DEE-313E-40CF-A092-477AE5853D38}" sibTransId="{184C586A-F708-4073-93DB-4B258E0088C2}"/>
    <dgm:cxn modelId="{A22AC36A-3112-4D8A-AF23-6FB6C23240AB}" type="presOf" srcId="{E74A0901-AE12-4D78-A53F-D8D97E0446DE}" destId="{451EAB36-2CC6-4436-976F-EEAF046DC581}" srcOrd="0" destOrd="0" presId="urn:microsoft.com/office/officeart/2005/8/layout/vList5"/>
    <dgm:cxn modelId="{8AF7E64B-D56C-4D26-B565-72DAD2671568}" srcId="{E4F7EA64-955A-4C85-8A5E-DE6973BFC261}" destId="{B1CF91F9-C9A6-4029-A6CA-324966C5474F}" srcOrd="0" destOrd="0" parTransId="{8DE237DE-F86B-4174-8192-67B2939943A7}" sibTransId="{CC6E5688-D5C7-4774-AFFD-D7A7B0A8B17B}"/>
    <dgm:cxn modelId="{6A6B1255-2748-4FCF-ABDD-604BD1C62552}" type="presOf" srcId="{820E59CC-3E8A-4264-AD7E-979CB15B9106}" destId="{13537919-EDA3-4451-8404-151F3BB2B3D5}" srcOrd="0" destOrd="0" presId="urn:microsoft.com/office/officeart/2005/8/layout/vList5"/>
    <dgm:cxn modelId="{11014F76-1017-42DB-987E-9D7876387E21}" type="presOf" srcId="{F819C535-DD49-44E8-898D-2EA588D5E482}" destId="{17A41FBF-78C5-4D49-B927-B12CB63088B8}" srcOrd="0" destOrd="0" presId="urn:microsoft.com/office/officeart/2005/8/layout/vList5"/>
    <dgm:cxn modelId="{B61F355A-A01E-4653-A9F7-86B91339EE55}" srcId="{F819C535-DD49-44E8-898D-2EA588D5E482}" destId="{FD538E7C-152E-4436-9F2C-CDA2C56F5F99}" srcOrd="1" destOrd="0" parTransId="{2576D3FA-4F83-4165-B70F-517FE499F368}" sibTransId="{4125BECA-4FDA-4F5F-B5C6-6B0E16701C64}"/>
    <dgm:cxn modelId="{0F3EF77E-478C-41B5-87CF-DA576ADC97F0}" srcId="{F819C535-DD49-44E8-898D-2EA588D5E482}" destId="{E4F7EA64-955A-4C85-8A5E-DE6973BFC261}" srcOrd="0" destOrd="0" parTransId="{EE54A725-D533-4263-A5FA-DD19CC7C0214}" sibTransId="{D6101DA4-E2A4-415B-993F-DBBF7D8F636D}"/>
    <dgm:cxn modelId="{EA3A77BB-EC14-42DE-B03C-F57CDB46388C}" type="presOf" srcId="{FD538E7C-152E-4436-9F2C-CDA2C56F5F99}" destId="{27D50E17-6A2C-4794-B3FA-8114CA13E9E9}" srcOrd="0" destOrd="0" presId="urn:microsoft.com/office/officeart/2005/8/layout/vList5"/>
    <dgm:cxn modelId="{6AF3CAC1-6D4F-4A8C-8521-99655AEE3629}" srcId="{F819C535-DD49-44E8-898D-2EA588D5E482}" destId="{820E59CC-3E8A-4264-AD7E-979CB15B9106}" srcOrd="2" destOrd="0" parTransId="{AD13CFA4-CCBE-4DC9-B9C0-EA9C4FAA3FC6}" sibTransId="{449BEE5B-2A56-417A-B8CB-3B1996AED387}"/>
    <dgm:cxn modelId="{9BFFEDC5-51BF-4782-A781-9AA2BF067D9E}" type="presOf" srcId="{E4F7EA64-955A-4C85-8A5E-DE6973BFC261}" destId="{6D1A4A31-35B0-433C-99D8-72678362C032}" srcOrd="0" destOrd="0" presId="urn:microsoft.com/office/officeart/2005/8/layout/vList5"/>
    <dgm:cxn modelId="{E3B74AC9-9677-42C2-8F62-46456DEBD2FF}" type="presOf" srcId="{2E179569-5CA4-494E-B1B2-DCBAB1FA3EDF}" destId="{2EB93E62-1EDF-4576-AE3F-42C4386FCA60}" srcOrd="0" destOrd="0" presId="urn:microsoft.com/office/officeart/2005/8/layout/vList5"/>
    <dgm:cxn modelId="{85C407CF-9F2F-4F94-84B8-90DAD139AF0F}" type="presOf" srcId="{B1CF91F9-C9A6-4029-A6CA-324966C5474F}" destId="{C1D5B39D-D98B-49A4-98DC-C0F7FAB4F962}" srcOrd="0" destOrd="0" presId="urn:microsoft.com/office/officeart/2005/8/layout/vList5"/>
    <dgm:cxn modelId="{6D7EFFB0-C208-4BA5-B213-3C06EFC193D1}" type="presParOf" srcId="{17A41FBF-78C5-4D49-B927-B12CB63088B8}" destId="{BF6FE795-CC8E-45B4-AB47-F9F022D03994}" srcOrd="0" destOrd="0" presId="urn:microsoft.com/office/officeart/2005/8/layout/vList5"/>
    <dgm:cxn modelId="{244CA552-D208-4929-A165-99C2BE4BB5E7}" type="presParOf" srcId="{BF6FE795-CC8E-45B4-AB47-F9F022D03994}" destId="{6D1A4A31-35B0-433C-99D8-72678362C032}" srcOrd="0" destOrd="0" presId="urn:microsoft.com/office/officeart/2005/8/layout/vList5"/>
    <dgm:cxn modelId="{D42C1AE2-0E5F-447D-8FFD-59D9D48EB172}" type="presParOf" srcId="{BF6FE795-CC8E-45B4-AB47-F9F022D03994}" destId="{C1D5B39D-D98B-49A4-98DC-C0F7FAB4F962}" srcOrd="1" destOrd="0" presId="urn:microsoft.com/office/officeart/2005/8/layout/vList5"/>
    <dgm:cxn modelId="{E94804C8-F719-4CA7-883B-718C845C8E4F}" type="presParOf" srcId="{17A41FBF-78C5-4D49-B927-B12CB63088B8}" destId="{2A13F784-B84B-40D6-B5D8-9EBA6384A343}" srcOrd="1" destOrd="0" presId="urn:microsoft.com/office/officeart/2005/8/layout/vList5"/>
    <dgm:cxn modelId="{F0994711-65F8-4E07-942A-EEEC70A648B7}" type="presParOf" srcId="{17A41FBF-78C5-4D49-B927-B12CB63088B8}" destId="{236CBA8F-B16D-4073-9B74-31F3EBB84D48}" srcOrd="2" destOrd="0" presId="urn:microsoft.com/office/officeart/2005/8/layout/vList5"/>
    <dgm:cxn modelId="{66CAF91B-DAEC-48DC-85B5-9D73BFDD0158}" type="presParOf" srcId="{236CBA8F-B16D-4073-9B74-31F3EBB84D48}" destId="{27D50E17-6A2C-4794-B3FA-8114CA13E9E9}" srcOrd="0" destOrd="0" presId="urn:microsoft.com/office/officeart/2005/8/layout/vList5"/>
    <dgm:cxn modelId="{BCA82FDC-2118-4B11-BC65-D7AC97FEE9F4}" type="presParOf" srcId="{236CBA8F-B16D-4073-9B74-31F3EBB84D48}" destId="{2EB93E62-1EDF-4576-AE3F-42C4386FCA60}" srcOrd="1" destOrd="0" presId="urn:microsoft.com/office/officeart/2005/8/layout/vList5"/>
    <dgm:cxn modelId="{C355FD0D-9226-4C46-A075-B71EECA6C9AA}" type="presParOf" srcId="{17A41FBF-78C5-4D49-B927-B12CB63088B8}" destId="{DA011EBD-F035-4F82-812E-FAE2E9C4D391}" srcOrd="3" destOrd="0" presId="urn:microsoft.com/office/officeart/2005/8/layout/vList5"/>
    <dgm:cxn modelId="{A42C0A32-07CC-4A33-AC7F-F222B3AEEFBE}" type="presParOf" srcId="{17A41FBF-78C5-4D49-B927-B12CB63088B8}" destId="{CD150C9F-0C18-47DC-B413-AC59DCFEB0B4}" srcOrd="4" destOrd="0" presId="urn:microsoft.com/office/officeart/2005/8/layout/vList5"/>
    <dgm:cxn modelId="{CA8D998E-74C2-4008-961A-C5329C87AA20}" type="presParOf" srcId="{CD150C9F-0C18-47DC-B413-AC59DCFEB0B4}" destId="{13537919-EDA3-4451-8404-151F3BB2B3D5}" srcOrd="0" destOrd="0" presId="urn:microsoft.com/office/officeart/2005/8/layout/vList5"/>
    <dgm:cxn modelId="{90CA55E6-C01D-4FDF-8583-E116669CB1C3}" type="presParOf" srcId="{CD150C9F-0C18-47DC-B413-AC59DCFEB0B4}" destId="{451EAB36-2CC6-4436-976F-EEAF046DC58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1C4C6A-0579-4196-A64C-FA679A63A141}" type="doc">
      <dgm:prSet loTypeId="urn:microsoft.com/office/officeart/2005/8/layout/radial6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BA885C2E-8955-4D39-A29A-F73C83F560A2}">
      <dgm:prSet phldrT="[Texto]" custT="1"/>
      <dgm:spPr/>
      <dgm:t>
        <a:bodyPr/>
        <a:lstStyle/>
        <a:p>
          <a:r>
            <a:rPr lang="es-AR" sz="1400" b="1" dirty="0"/>
            <a:t>1</a:t>
          </a:r>
        </a:p>
        <a:p>
          <a:r>
            <a:rPr lang="es-AR" sz="1400" b="1" dirty="0"/>
            <a:t>Incorporar CER a las políticas y sistemas de gestión</a:t>
          </a:r>
        </a:p>
      </dgm:t>
    </dgm:pt>
    <dgm:pt modelId="{B232058C-3BA9-4371-A03A-8BD17695F61C}" type="parTrans" cxnId="{11996218-6E09-4174-82AF-570ED4315620}">
      <dgm:prSet/>
      <dgm:spPr/>
      <dgm:t>
        <a:bodyPr/>
        <a:lstStyle/>
        <a:p>
          <a:endParaRPr lang="es-AR"/>
        </a:p>
      </dgm:t>
    </dgm:pt>
    <dgm:pt modelId="{84F5BF45-D462-4C6F-9E25-D56B6C991626}" type="sibTrans" cxnId="{11996218-6E09-4174-82AF-570ED4315620}">
      <dgm:prSet/>
      <dgm:spPr/>
      <dgm:t>
        <a:bodyPr/>
        <a:lstStyle/>
        <a:p>
          <a:endParaRPr lang="es-AR"/>
        </a:p>
      </dgm:t>
    </dgm:pt>
    <dgm:pt modelId="{4AF7C6E6-9E37-4EDC-A2F6-E58BBAD9BC89}">
      <dgm:prSet phldrT="[Texto]" custT="1"/>
      <dgm:spPr/>
      <dgm:t>
        <a:bodyPr/>
        <a:lstStyle/>
        <a:p>
          <a:r>
            <a:rPr lang="es-AR" sz="1200" dirty="0"/>
            <a:t>2</a:t>
          </a:r>
        </a:p>
        <a:p>
          <a:r>
            <a:rPr lang="es-AR" sz="1200" b="1" dirty="0"/>
            <a:t>IDENTIFICAR Y EVALUAR</a:t>
          </a:r>
        </a:p>
        <a:p>
          <a:r>
            <a:rPr lang="es-AR" sz="1200" b="1" dirty="0"/>
            <a:t>Impactos negativos</a:t>
          </a:r>
        </a:p>
      </dgm:t>
    </dgm:pt>
    <dgm:pt modelId="{475B478C-3766-40C3-B55C-DA8B9AE980EA}" type="parTrans" cxnId="{D86C4FCE-CD41-4568-90E1-3209C55FF519}">
      <dgm:prSet/>
      <dgm:spPr/>
      <dgm:t>
        <a:bodyPr/>
        <a:lstStyle/>
        <a:p>
          <a:endParaRPr lang="es-AR"/>
        </a:p>
      </dgm:t>
    </dgm:pt>
    <dgm:pt modelId="{07283F9F-C4D4-4129-B279-61EE385C6700}" type="sibTrans" cxnId="{D86C4FCE-CD41-4568-90E1-3209C55FF519}">
      <dgm:prSet/>
      <dgm:spPr/>
      <dgm:t>
        <a:bodyPr/>
        <a:lstStyle/>
        <a:p>
          <a:endParaRPr lang="es-AR"/>
        </a:p>
      </dgm:t>
    </dgm:pt>
    <dgm:pt modelId="{81957D9A-5230-433C-BEDB-B08C84ED6642}">
      <dgm:prSet phldrT="[Texto]" custT="1"/>
      <dgm:spPr/>
      <dgm:t>
        <a:bodyPr/>
        <a:lstStyle/>
        <a:p>
          <a:r>
            <a:rPr lang="es-AR" sz="1200" b="1" dirty="0"/>
            <a:t>3</a:t>
          </a:r>
        </a:p>
        <a:p>
          <a:r>
            <a:rPr lang="es-AR" sz="1200" b="1" dirty="0"/>
            <a:t>CESAR, PREVENIR MITIGAR	</a:t>
          </a:r>
        </a:p>
      </dgm:t>
    </dgm:pt>
    <dgm:pt modelId="{43E91080-9667-4317-984E-FD6E8A22D209}" type="parTrans" cxnId="{F79FD1F3-5415-402A-8F73-8D556060EE7A}">
      <dgm:prSet/>
      <dgm:spPr/>
      <dgm:t>
        <a:bodyPr/>
        <a:lstStyle/>
        <a:p>
          <a:endParaRPr lang="es-AR"/>
        </a:p>
      </dgm:t>
    </dgm:pt>
    <dgm:pt modelId="{90A2F6D9-DB78-42DF-BCD1-C8721124E42D}" type="sibTrans" cxnId="{F79FD1F3-5415-402A-8F73-8D556060EE7A}">
      <dgm:prSet/>
      <dgm:spPr/>
      <dgm:t>
        <a:bodyPr/>
        <a:lstStyle/>
        <a:p>
          <a:endParaRPr lang="es-AR"/>
        </a:p>
      </dgm:t>
    </dgm:pt>
    <dgm:pt modelId="{2DF3FE83-AD29-482C-BEAA-EFD423997FF5}">
      <dgm:prSet phldrT="[Texto]" custT="1"/>
      <dgm:spPr/>
      <dgm:t>
        <a:bodyPr/>
        <a:lstStyle/>
        <a:p>
          <a:r>
            <a:rPr lang="es-AR" sz="1200" b="1" dirty="0"/>
            <a:t>4</a:t>
          </a:r>
        </a:p>
        <a:p>
          <a:r>
            <a:rPr lang="es-AR" sz="1200" b="1" dirty="0"/>
            <a:t>MONITOREO</a:t>
          </a:r>
        </a:p>
      </dgm:t>
    </dgm:pt>
    <dgm:pt modelId="{DB3D869D-3389-4A44-9349-D8AEA220554F}" type="parTrans" cxnId="{6C938592-4837-4C68-9782-5267383A42D7}">
      <dgm:prSet/>
      <dgm:spPr/>
      <dgm:t>
        <a:bodyPr/>
        <a:lstStyle/>
        <a:p>
          <a:endParaRPr lang="es-AR"/>
        </a:p>
      </dgm:t>
    </dgm:pt>
    <dgm:pt modelId="{3035F163-240E-48E9-A312-A6B3D8DBA107}" type="sibTrans" cxnId="{6C938592-4837-4C68-9782-5267383A42D7}">
      <dgm:prSet/>
      <dgm:spPr/>
      <dgm:t>
        <a:bodyPr/>
        <a:lstStyle/>
        <a:p>
          <a:endParaRPr lang="es-AR"/>
        </a:p>
      </dgm:t>
    </dgm:pt>
    <dgm:pt modelId="{FD6F3C33-8C62-4BBE-B665-9FE68758FA10}">
      <dgm:prSet phldrT="[Texto]" custT="1"/>
      <dgm:spPr/>
      <dgm:t>
        <a:bodyPr/>
        <a:lstStyle/>
        <a:p>
          <a:r>
            <a:rPr lang="es-AR" sz="1200" b="1" dirty="0"/>
            <a:t>5 </a:t>
          </a:r>
          <a:br>
            <a:rPr lang="es-AR" sz="1200" b="1" dirty="0"/>
          </a:br>
          <a:r>
            <a:rPr lang="es-AR" sz="1200" b="1" dirty="0"/>
            <a:t>COMUNICAR</a:t>
          </a:r>
        </a:p>
      </dgm:t>
    </dgm:pt>
    <dgm:pt modelId="{29E15BEB-C4A7-4F8E-9ACE-AEFFEBBA58CA}" type="sibTrans" cxnId="{9F367E66-9CB0-40A8-B978-EDB21EBCD95A}">
      <dgm:prSet/>
      <dgm:spPr/>
      <dgm:t>
        <a:bodyPr/>
        <a:lstStyle/>
        <a:p>
          <a:endParaRPr lang="es-AR"/>
        </a:p>
      </dgm:t>
    </dgm:pt>
    <dgm:pt modelId="{FA1DFD9B-5EE9-4609-9BF9-82C180BF4157}" type="parTrans" cxnId="{9F367E66-9CB0-40A8-B978-EDB21EBCD95A}">
      <dgm:prSet/>
      <dgm:spPr/>
      <dgm:t>
        <a:bodyPr/>
        <a:lstStyle/>
        <a:p>
          <a:endParaRPr lang="es-AR"/>
        </a:p>
      </dgm:t>
    </dgm:pt>
    <dgm:pt modelId="{66E9E4C1-12C5-40C9-BA7C-64A688F9B292}" type="pres">
      <dgm:prSet presAssocID="{681C4C6A-0579-4196-A64C-FA679A63A141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B50425C-A61A-4697-91E5-9CC20CCB0792}" type="pres">
      <dgm:prSet presAssocID="{BA885C2E-8955-4D39-A29A-F73C83F560A2}" presName="centerShape" presStyleLbl="node0" presStyleIdx="0" presStyleCnt="1" custScaleX="107776" custScaleY="107776"/>
      <dgm:spPr/>
    </dgm:pt>
    <dgm:pt modelId="{19BEA789-DE74-4913-A436-52D494DBFFB1}" type="pres">
      <dgm:prSet presAssocID="{4AF7C6E6-9E37-4EDC-A2F6-E58BBAD9BC89}" presName="node" presStyleLbl="node1" presStyleIdx="0" presStyleCnt="4" custScaleX="115474" custScaleY="115474">
        <dgm:presLayoutVars>
          <dgm:bulletEnabled val="1"/>
        </dgm:presLayoutVars>
      </dgm:prSet>
      <dgm:spPr/>
    </dgm:pt>
    <dgm:pt modelId="{83BE8CB5-2858-44AE-B862-3FEF2E87BF17}" type="pres">
      <dgm:prSet presAssocID="{4AF7C6E6-9E37-4EDC-A2F6-E58BBAD9BC89}" presName="dummy" presStyleCnt="0"/>
      <dgm:spPr/>
    </dgm:pt>
    <dgm:pt modelId="{5BB2C629-2FF4-4FE1-BB9F-85B440F5C5CF}" type="pres">
      <dgm:prSet presAssocID="{07283F9F-C4D4-4129-B279-61EE385C6700}" presName="sibTrans" presStyleLbl="sibTrans2D1" presStyleIdx="0" presStyleCnt="4"/>
      <dgm:spPr/>
    </dgm:pt>
    <dgm:pt modelId="{81087E90-076A-493E-8BE1-DFF724591375}" type="pres">
      <dgm:prSet presAssocID="{81957D9A-5230-433C-BEDB-B08C84ED6642}" presName="node" presStyleLbl="node1" presStyleIdx="1" presStyleCnt="4" custScaleX="115474" custScaleY="115474">
        <dgm:presLayoutVars>
          <dgm:bulletEnabled val="1"/>
        </dgm:presLayoutVars>
      </dgm:prSet>
      <dgm:spPr/>
    </dgm:pt>
    <dgm:pt modelId="{D0594D32-14FC-4F26-950D-758B011315CB}" type="pres">
      <dgm:prSet presAssocID="{81957D9A-5230-433C-BEDB-B08C84ED6642}" presName="dummy" presStyleCnt="0"/>
      <dgm:spPr/>
    </dgm:pt>
    <dgm:pt modelId="{9D9D1317-1A72-4406-9A79-4BE344076192}" type="pres">
      <dgm:prSet presAssocID="{90A2F6D9-DB78-42DF-BCD1-C8721124E42D}" presName="sibTrans" presStyleLbl="sibTrans2D1" presStyleIdx="1" presStyleCnt="4"/>
      <dgm:spPr/>
    </dgm:pt>
    <dgm:pt modelId="{1C2ECE91-5C16-4859-B31E-3A5D8840082B}" type="pres">
      <dgm:prSet presAssocID="{2DF3FE83-AD29-482C-BEAA-EFD423997FF5}" presName="node" presStyleLbl="node1" presStyleIdx="2" presStyleCnt="4" custScaleX="115474" custScaleY="115474">
        <dgm:presLayoutVars>
          <dgm:bulletEnabled val="1"/>
        </dgm:presLayoutVars>
      </dgm:prSet>
      <dgm:spPr/>
    </dgm:pt>
    <dgm:pt modelId="{F6441C54-FF97-42C7-A7FC-EB0D60537D0E}" type="pres">
      <dgm:prSet presAssocID="{2DF3FE83-AD29-482C-BEAA-EFD423997FF5}" presName="dummy" presStyleCnt="0"/>
      <dgm:spPr/>
    </dgm:pt>
    <dgm:pt modelId="{ED2D4EEC-BE2C-41C6-8051-39A531569776}" type="pres">
      <dgm:prSet presAssocID="{3035F163-240E-48E9-A312-A6B3D8DBA107}" presName="sibTrans" presStyleLbl="sibTrans2D1" presStyleIdx="2" presStyleCnt="4"/>
      <dgm:spPr/>
    </dgm:pt>
    <dgm:pt modelId="{36DA2370-D914-4334-B6A2-CE22B8D7C96F}" type="pres">
      <dgm:prSet presAssocID="{FD6F3C33-8C62-4BBE-B665-9FE68758FA10}" presName="node" presStyleLbl="node1" presStyleIdx="3" presStyleCnt="4" custScaleX="115474" custScaleY="115474">
        <dgm:presLayoutVars>
          <dgm:bulletEnabled val="1"/>
        </dgm:presLayoutVars>
      </dgm:prSet>
      <dgm:spPr/>
    </dgm:pt>
    <dgm:pt modelId="{E2FB2517-348E-424A-B8AB-49829EFFE241}" type="pres">
      <dgm:prSet presAssocID="{FD6F3C33-8C62-4BBE-B665-9FE68758FA10}" presName="dummy" presStyleCnt="0"/>
      <dgm:spPr/>
    </dgm:pt>
    <dgm:pt modelId="{C97E48E1-7CAE-4F27-BE07-84B0AEFCF868}" type="pres">
      <dgm:prSet presAssocID="{29E15BEB-C4A7-4F8E-9ACE-AEFFEBBA58CA}" presName="sibTrans" presStyleLbl="sibTrans2D1" presStyleIdx="3" presStyleCnt="4"/>
      <dgm:spPr/>
    </dgm:pt>
  </dgm:ptLst>
  <dgm:cxnLst>
    <dgm:cxn modelId="{CBD99107-52D5-4C15-9234-2D5E7DF45E92}" type="presOf" srcId="{2DF3FE83-AD29-482C-BEAA-EFD423997FF5}" destId="{1C2ECE91-5C16-4859-B31E-3A5D8840082B}" srcOrd="0" destOrd="0" presId="urn:microsoft.com/office/officeart/2005/8/layout/radial6"/>
    <dgm:cxn modelId="{11996218-6E09-4174-82AF-570ED4315620}" srcId="{681C4C6A-0579-4196-A64C-FA679A63A141}" destId="{BA885C2E-8955-4D39-A29A-F73C83F560A2}" srcOrd="0" destOrd="0" parTransId="{B232058C-3BA9-4371-A03A-8BD17695F61C}" sibTransId="{84F5BF45-D462-4C6F-9E25-D56B6C991626}"/>
    <dgm:cxn modelId="{FE726323-F936-4686-9B74-FE1A041855B0}" type="presOf" srcId="{3035F163-240E-48E9-A312-A6B3D8DBA107}" destId="{ED2D4EEC-BE2C-41C6-8051-39A531569776}" srcOrd="0" destOrd="0" presId="urn:microsoft.com/office/officeart/2005/8/layout/radial6"/>
    <dgm:cxn modelId="{EDCB2D27-26C9-4A76-9415-4E87199FE324}" type="presOf" srcId="{29E15BEB-C4A7-4F8E-9ACE-AEFFEBBA58CA}" destId="{C97E48E1-7CAE-4F27-BE07-84B0AEFCF868}" srcOrd="0" destOrd="0" presId="urn:microsoft.com/office/officeart/2005/8/layout/radial6"/>
    <dgm:cxn modelId="{C873605B-8F50-411A-8BA3-C1E541993402}" type="presOf" srcId="{4AF7C6E6-9E37-4EDC-A2F6-E58BBAD9BC89}" destId="{19BEA789-DE74-4913-A436-52D494DBFFB1}" srcOrd="0" destOrd="0" presId="urn:microsoft.com/office/officeart/2005/8/layout/radial6"/>
    <dgm:cxn modelId="{9F367E66-9CB0-40A8-B978-EDB21EBCD95A}" srcId="{BA885C2E-8955-4D39-A29A-F73C83F560A2}" destId="{FD6F3C33-8C62-4BBE-B665-9FE68758FA10}" srcOrd="3" destOrd="0" parTransId="{FA1DFD9B-5EE9-4609-9BF9-82C180BF4157}" sibTransId="{29E15BEB-C4A7-4F8E-9ACE-AEFFEBBA58CA}"/>
    <dgm:cxn modelId="{9B3F477C-A038-4C75-8D57-55EBC180E4BB}" type="presOf" srcId="{81957D9A-5230-433C-BEDB-B08C84ED6642}" destId="{81087E90-076A-493E-8BE1-DFF724591375}" srcOrd="0" destOrd="0" presId="urn:microsoft.com/office/officeart/2005/8/layout/radial6"/>
    <dgm:cxn modelId="{6C938592-4837-4C68-9782-5267383A42D7}" srcId="{BA885C2E-8955-4D39-A29A-F73C83F560A2}" destId="{2DF3FE83-AD29-482C-BEAA-EFD423997FF5}" srcOrd="2" destOrd="0" parTransId="{DB3D869D-3389-4A44-9349-D8AEA220554F}" sibTransId="{3035F163-240E-48E9-A312-A6B3D8DBA107}"/>
    <dgm:cxn modelId="{07F844C0-D5CF-4217-86A9-029B08A81BD2}" type="presOf" srcId="{681C4C6A-0579-4196-A64C-FA679A63A141}" destId="{66E9E4C1-12C5-40C9-BA7C-64A688F9B292}" srcOrd="0" destOrd="0" presId="urn:microsoft.com/office/officeart/2005/8/layout/radial6"/>
    <dgm:cxn modelId="{B83099C4-2AF6-469E-B8EE-4C00545E4C3B}" type="presOf" srcId="{90A2F6D9-DB78-42DF-BCD1-C8721124E42D}" destId="{9D9D1317-1A72-4406-9A79-4BE344076192}" srcOrd="0" destOrd="0" presId="urn:microsoft.com/office/officeart/2005/8/layout/radial6"/>
    <dgm:cxn modelId="{D86C4FCE-CD41-4568-90E1-3209C55FF519}" srcId="{BA885C2E-8955-4D39-A29A-F73C83F560A2}" destId="{4AF7C6E6-9E37-4EDC-A2F6-E58BBAD9BC89}" srcOrd="0" destOrd="0" parTransId="{475B478C-3766-40C3-B55C-DA8B9AE980EA}" sibTransId="{07283F9F-C4D4-4129-B279-61EE385C6700}"/>
    <dgm:cxn modelId="{B096EBE9-CDCD-431F-B087-5E2A20810516}" type="presOf" srcId="{FD6F3C33-8C62-4BBE-B665-9FE68758FA10}" destId="{36DA2370-D914-4334-B6A2-CE22B8D7C96F}" srcOrd="0" destOrd="0" presId="urn:microsoft.com/office/officeart/2005/8/layout/radial6"/>
    <dgm:cxn modelId="{E9BF1CEB-0208-4D89-845A-6B516E48D295}" type="presOf" srcId="{BA885C2E-8955-4D39-A29A-F73C83F560A2}" destId="{7B50425C-A61A-4697-91E5-9CC20CCB0792}" srcOrd="0" destOrd="0" presId="urn:microsoft.com/office/officeart/2005/8/layout/radial6"/>
    <dgm:cxn modelId="{8EDE3CF2-4981-454E-9AF6-CAF3A18F73B0}" type="presOf" srcId="{07283F9F-C4D4-4129-B279-61EE385C6700}" destId="{5BB2C629-2FF4-4FE1-BB9F-85B440F5C5CF}" srcOrd="0" destOrd="0" presId="urn:microsoft.com/office/officeart/2005/8/layout/radial6"/>
    <dgm:cxn modelId="{F79FD1F3-5415-402A-8F73-8D556060EE7A}" srcId="{BA885C2E-8955-4D39-A29A-F73C83F560A2}" destId="{81957D9A-5230-433C-BEDB-B08C84ED6642}" srcOrd="1" destOrd="0" parTransId="{43E91080-9667-4317-984E-FD6E8A22D209}" sibTransId="{90A2F6D9-DB78-42DF-BCD1-C8721124E42D}"/>
    <dgm:cxn modelId="{A19BFA2B-D0D8-4102-B42D-602D78C43067}" type="presParOf" srcId="{66E9E4C1-12C5-40C9-BA7C-64A688F9B292}" destId="{7B50425C-A61A-4697-91E5-9CC20CCB0792}" srcOrd="0" destOrd="0" presId="urn:microsoft.com/office/officeart/2005/8/layout/radial6"/>
    <dgm:cxn modelId="{FB42E2D9-07B9-43E1-8EC8-304DE78D4405}" type="presParOf" srcId="{66E9E4C1-12C5-40C9-BA7C-64A688F9B292}" destId="{19BEA789-DE74-4913-A436-52D494DBFFB1}" srcOrd="1" destOrd="0" presId="urn:microsoft.com/office/officeart/2005/8/layout/radial6"/>
    <dgm:cxn modelId="{5E89B0DF-FEDC-4310-893C-7943B3EA93F2}" type="presParOf" srcId="{66E9E4C1-12C5-40C9-BA7C-64A688F9B292}" destId="{83BE8CB5-2858-44AE-B862-3FEF2E87BF17}" srcOrd="2" destOrd="0" presId="urn:microsoft.com/office/officeart/2005/8/layout/radial6"/>
    <dgm:cxn modelId="{B85B195B-1C1D-4BA6-96BF-26A17621B99E}" type="presParOf" srcId="{66E9E4C1-12C5-40C9-BA7C-64A688F9B292}" destId="{5BB2C629-2FF4-4FE1-BB9F-85B440F5C5CF}" srcOrd="3" destOrd="0" presId="urn:microsoft.com/office/officeart/2005/8/layout/radial6"/>
    <dgm:cxn modelId="{4396DE4B-0A35-4F0F-B8F5-30AAD06E6B49}" type="presParOf" srcId="{66E9E4C1-12C5-40C9-BA7C-64A688F9B292}" destId="{81087E90-076A-493E-8BE1-DFF724591375}" srcOrd="4" destOrd="0" presId="urn:microsoft.com/office/officeart/2005/8/layout/radial6"/>
    <dgm:cxn modelId="{580F768C-B624-4E85-B21A-27882D99609F}" type="presParOf" srcId="{66E9E4C1-12C5-40C9-BA7C-64A688F9B292}" destId="{D0594D32-14FC-4F26-950D-758B011315CB}" srcOrd="5" destOrd="0" presId="urn:microsoft.com/office/officeart/2005/8/layout/radial6"/>
    <dgm:cxn modelId="{4F5C5E64-0E14-44B7-87F3-F9EA7F49BAFD}" type="presParOf" srcId="{66E9E4C1-12C5-40C9-BA7C-64A688F9B292}" destId="{9D9D1317-1A72-4406-9A79-4BE344076192}" srcOrd="6" destOrd="0" presId="urn:microsoft.com/office/officeart/2005/8/layout/radial6"/>
    <dgm:cxn modelId="{A07030FA-E933-404E-94CC-1C93173AFD8E}" type="presParOf" srcId="{66E9E4C1-12C5-40C9-BA7C-64A688F9B292}" destId="{1C2ECE91-5C16-4859-B31E-3A5D8840082B}" srcOrd="7" destOrd="0" presId="urn:microsoft.com/office/officeart/2005/8/layout/radial6"/>
    <dgm:cxn modelId="{73A5BEB3-EA3D-4353-A65A-F19A0EDB8E0D}" type="presParOf" srcId="{66E9E4C1-12C5-40C9-BA7C-64A688F9B292}" destId="{F6441C54-FF97-42C7-A7FC-EB0D60537D0E}" srcOrd="8" destOrd="0" presId="urn:microsoft.com/office/officeart/2005/8/layout/radial6"/>
    <dgm:cxn modelId="{909A1AB3-9653-4E57-9BEE-B7C4C37B9704}" type="presParOf" srcId="{66E9E4C1-12C5-40C9-BA7C-64A688F9B292}" destId="{ED2D4EEC-BE2C-41C6-8051-39A531569776}" srcOrd="9" destOrd="0" presId="urn:microsoft.com/office/officeart/2005/8/layout/radial6"/>
    <dgm:cxn modelId="{5E7F5942-2BB9-444A-950F-1F3C856903EF}" type="presParOf" srcId="{66E9E4C1-12C5-40C9-BA7C-64A688F9B292}" destId="{36DA2370-D914-4334-B6A2-CE22B8D7C96F}" srcOrd="10" destOrd="0" presId="urn:microsoft.com/office/officeart/2005/8/layout/radial6"/>
    <dgm:cxn modelId="{3CFFB6EC-6978-48ED-A1A5-9B8D19A3030F}" type="presParOf" srcId="{66E9E4C1-12C5-40C9-BA7C-64A688F9B292}" destId="{E2FB2517-348E-424A-B8AB-49829EFFE241}" srcOrd="11" destOrd="0" presId="urn:microsoft.com/office/officeart/2005/8/layout/radial6"/>
    <dgm:cxn modelId="{72E3F29E-FE90-4777-B27A-FB03B561862C}" type="presParOf" srcId="{66E9E4C1-12C5-40C9-BA7C-64A688F9B292}" destId="{C97E48E1-7CAE-4F27-BE07-84B0AEFCF868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D5B39D-D98B-49A4-98DC-C0F7FAB4F962}">
      <dsp:nvSpPr>
        <dsp:cNvPr id="0" name=""/>
        <dsp:cNvSpPr/>
      </dsp:nvSpPr>
      <dsp:spPr>
        <a:xfrm rot="5400000">
          <a:off x="5012703" y="-190198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 dirty="0"/>
            <a:t>Estado proteger los derechos humanos. (1 al 10)</a:t>
          </a:r>
          <a:endParaRPr lang="es-AR" sz="2400" kern="1200" dirty="0"/>
        </a:p>
      </dsp:txBody>
      <dsp:txXfrm rot="-5400000">
        <a:off x="2962656" y="205028"/>
        <a:ext cx="5209983" cy="1052927"/>
      </dsp:txXfrm>
    </dsp:sp>
    <dsp:sp modelId="{6D1A4A31-35B0-433C-99D8-72678362C032}">
      <dsp:nvSpPr>
        <dsp:cNvPr id="0" name=""/>
        <dsp:cNvSpPr/>
      </dsp:nvSpPr>
      <dsp:spPr>
        <a:xfrm>
          <a:off x="0" y="2209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200" kern="1200" dirty="0"/>
            <a:t>PROTEGER</a:t>
          </a:r>
          <a:endParaRPr lang="es-AR" sz="4200" kern="1200" dirty="0"/>
        </a:p>
      </dsp:txBody>
      <dsp:txXfrm>
        <a:off x="71201" y="73410"/>
        <a:ext cx="2820254" cy="1316160"/>
      </dsp:txXfrm>
    </dsp:sp>
    <dsp:sp modelId="{2EB93E62-1EDF-4576-AE3F-42C4386FCA60}">
      <dsp:nvSpPr>
        <dsp:cNvPr id="0" name=""/>
        <dsp:cNvSpPr/>
      </dsp:nvSpPr>
      <dsp:spPr>
        <a:xfrm rot="5400000">
          <a:off x="5012703" y="-37049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 dirty="0"/>
            <a:t>Empresas respetar los derechos humanos.(11 al 24)</a:t>
          </a:r>
          <a:endParaRPr lang="es-AR" sz="2400" kern="1200" dirty="0"/>
        </a:p>
      </dsp:txBody>
      <dsp:txXfrm rot="-5400000">
        <a:off x="2962656" y="1736518"/>
        <a:ext cx="5209983" cy="1052927"/>
      </dsp:txXfrm>
    </dsp:sp>
    <dsp:sp modelId="{27D50E17-6A2C-4794-B3FA-8114CA13E9E9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200" kern="1200" dirty="0"/>
            <a:t>RESPETAR</a:t>
          </a:r>
          <a:endParaRPr lang="es-AR" sz="4200" kern="1200" dirty="0"/>
        </a:p>
      </dsp:txBody>
      <dsp:txXfrm>
        <a:off x="71201" y="1604901"/>
        <a:ext cx="2820254" cy="1316160"/>
      </dsp:txXfrm>
    </dsp:sp>
    <dsp:sp modelId="{451EAB36-2CC6-4436-976F-EEAF046DC581}">
      <dsp:nvSpPr>
        <dsp:cNvPr id="0" name=""/>
        <dsp:cNvSpPr/>
      </dsp:nvSpPr>
      <dsp:spPr>
        <a:xfrm rot="5400000">
          <a:off x="5012703" y="1160999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400" kern="1200" dirty="0"/>
            <a:t>Acceso a mecanismos de remediación. Reparar daño. (25 al 31)</a:t>
          </a:r>
          <a:endParaRPr lang="es-AR" sz="2400" kern="1200" dirty="0"/>
        </a:p>
      </dsp:txBody>
      <dsp:txXfrm rot="-5400000">
        <a:off x="2962656" y="3268008"/>
        <a:ext cx="5209983" cy="1052927"/>
      </dsp:txXfrm>
    </dsp:sp>
    <dsp:sp modelId="{13537919-EDA3-4451-8404-151F3BB2B3D5}">
      <dsp:nvSpPr>
        <dsp:cNvPr id="0" name=""/>
        <dsp:cNvSpPr/>
      </dsp:nvSpPr>
      <dsp:spPr>
        <a:xfrm>
          <a:off x="0" y="306740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200" kern="1200" dirty="0"/>
            <a:t>REMEDIAR</a:t>
          </a:r>
          <a:endParaRPr lang="es-AR" sz="4200" kern="1200" dirty="0"/>
        </a:p>
      </dsp:txBody>
      <dsp:txXfrm>
        <a:off x="71201" y="3138601"/>
        <a:ext cx="2820254" cy="13161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7E48E1-7CAE-4F27-BE07-84B0AEFCF868}">
      <dsp:nvSpPr>
        <dsp:cNvPr id="0" name=""/>
        <dsp:cNvSpPr/>
      </dsp:nvSpPr>
      <dsp:spPr>
        <a:xfrm>
          <a:off x="2373658" y="521839"/>
          <a:ext cx="3482283" cy="3482283"/>
        </a:xfrm>
        <a:prstGeom prst="blockArc">
          <a:avLst>
            <a:gd name="adj1" fmla="val 10800000"/>
            <a:gd name="adj2" fmla="val 16200000"/>
            <a:gd name="adj3" fmla="val 464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D2D4EEC-BE2C-41C6-8051-39A531569776}">
      <dsp:nvSpPr>
        <dsp:cNvPr id="0" name=""/>
        <dsp:cNvSpPr/>
      </dsp:nvSpPr>
      <dsp:spPr>
        <a:xfrm>
          <a:off x="2373658" y="521839"/>
          <a:ext cx="3482283" cy="3482283"/>
        </a:xfrm>
        <a:prstGeom prst="blockArc">
          <a:avLst>
            <a:gd name="adj1" fmla="val 5400000"/>
            <a:gd name="adj2" fmla="val 10800000"/>
            <a:gd name="adj3" fmla="val 464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D9D1317-1A72-4406-9A79-4BE344076192}">
      <dsp:nvSpPr>
        <dsp:cNvPr id="0" name=""/>
        <dsp:cNvSpPr/>
      </dsp:nvSpPr>
      <dsp:spPr>
        <a:xfrm>
          <a:off x="2373658" y="521839"/>
          <a:ext cx="3482283" cy="3482283"/>
        </a:xfrm>
        <a:prstGeom prst="blockArc">
          <a:avLst>
            <a:gd name="adj1" fmla="val 0"/>
            <a:gd name="adj2" fmla="val 5400000"/>
            <a:gd name="adj3" fmla="val 464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BB2C629-2FF4-4FE1-BB9F-85B440F5C5CF}">
      <dsp:nvSpPr>
        <dsp:cNvPr id="0" name=""/>
        <dsp:cNvSpPr/>
      </dsp:nvSpPr>
      <dsp:spPr>
        <a:xfrm>
          <a:off x="2373658" y="521839"/>
          <a:ext cx="3482283" cy="3482283"/>
        </a:xfrm>
        <a:prstGeom prst="blockArc">
          <a:avLst>
            <a:gd name="adj1" fmla="val 16200000"/>
            <a:gd name="adj2" fmla="val 0"/>
            <a:gd name="adj3" fmla="val 464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50425C-A61A-4697-91E5-9CC20CCB0792}">
      <dsp:nvSpPr>
        <dsp:cNvPr id="0" name=""/>
        <dsp:cNvSpPr/>
      </dsp:nvSpPr>
      <dsp:spPr>
        <a:xfrm>
          <a:off x="3250800" y="1398981"/>
          <a:ext cx="1727999" cy="172799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400" b="1" kern="1200" dirty="0"/>
            <a:t>1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400" b="1" kern="1200" dirty="0"/>
            <a:t>Incorporar CER a las políticas y sistemas de gestión</a:t>
          </a:r>
        </a:p>
      </dsp:txBody>
      <dsp:txXfrm>
        <a:off x="3503860" y="1652041"/>
        <a:ext cx="1221879" cy="1221879"/>
      </dsp:txXfrm>
    </dsp:sp>
    <dsp:sp modelId="{19BEA789-DE74-4913-A436-52D494DBFFB1}">
      <dsp:nvSpPr>
        <dsp:cNvPr id="0" name=""/>
        <dsp:cNvSpPr/>
      </dsp:nvSpPr>
      <dsp:spPr>
        <a:xfrm>
          <a:off x="3466801" y="-85754"/>
          <a:ext cx="1295996" cy="129599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200" kern="1200" dirty="0"/>
            <a:t>2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200" b="1" kern="1200" dirty="0"/>
            <a:t>IDENTIFICAR Y EVALUAR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200" b="1" kern="1200" dirty="0"/>
            <a:t>Impactos negativos</a:t>
          </a:r>
        </a:p>
      </dsp:txBody>
      <dsp:txXfrm>
        <a:off x="3656595" y="104040"/>
        <a:ext cx="916408" cy="916408"/>
      </dsp:txXfrm>
    </dsp:sp>
    <dsp:sp modelId="{81087E90-076A-493E-8BE1-DFF724591375}">
      <dsp:nvSpPr>
        <dsp:cNvPr id="0" name=""/>
        <dsp:cNvSpPr/>
      </dsp:nvSpPr>
      <dsp:spPr>
        <a:xfrm>
          <a:off x="5167539" y="1614983"/>
          <a:ext cx="1295996" cy="129599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200" b="1" kern="1200" dirty="0"/>
            <a:t>3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200" b="1" kern="1200" dirty="0"/>
            <a:t>CESAR, PREVENIR MITIGAR	</a:t>
          </a:r>
        </a:p>
      </dsp:txBody>
      <dsp:txXfrm>
        <a:off x="5357333" y="1804777"/>
        <a:ext cx="916408" cy="916408"/>
      </dsp:txXfrm>
    </dsp:sp>
    <dsp:sp modelId="{1C2ECE91-5C16-4859-B31E-3A5D8840082B}">
      <dsp:nvSpPr>
        <dsp:cNvPr id="0" name=""/>
        <dsp:cNvSpPr/>
      </dsp:nvSpPr>
      <dsp:spPr>
        <a:xfrm>
          <a:off x="3466801" y="3315720"/>
          <a:ext cx="1295996" cy="129599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200" b="1" kern="1200" dirty="0"/>
            <a:t>4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200" b="1" kern="1200" dirty="0"/>
            <a:t>MONITOREO</a:t>
          </a:r>
        </a:p>
      </dsp:txBody>
      <dsp:txXfrm>
        <a:off x="3656595" y="3505514"/>
        <a:ext cx="916408" cy="916408"/>
      </dsp:txXfrm>
    </dsp:sp>
    <dsp:sp modelId="{36DA2370-D914-4334-B6A2-CE22B8D7C96F}">
      <dsp:nvSpPr>
        <dsp:cNvPr id="0" name=""/>
        <dsp:cNvSpPr/>
      </dsp:nvSpPr>
      <dsp:spPr>
        <a:xfrm>
          <a:off x="1766063" y="1614983"/>
          <a:ext cx="1295996" cy="129599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1200" b="1" kern="1200" dirty="0"/>
            <a:t>5 </a:t>
          </a:r>
          <a:br>
            <a:rPr lang="es-AR" sz="1200" b="1" kern="1200" dirty="0"/>
          </a:br>
          <a:r>
            <a:rPr lang="es-AR" sz="1200" b="1" kern="1200" dirty="0"/>
            <a:t>COMUNICAR</a:t>
          </a:r>
        </a:p>
      </dsp:txBody>
      <dsp:txXfrm>
        <a:off x="1955857" y="1804777"/>
        <a:ext cx="916408" cy="9164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8427" cy="513509"/>
          </a:xfrm>
          <a:prstGeom prst="rect">
            <a:avLst/>
          </a:prstGeom>
        </p:spPr>
        <p:txBody>
          <a:bodyPr vert="horz" lIns="96124" tIns="48062" rIns="96124" bIns="48062" rtlCol="0"/>
          <a:lstStyle>
            <a:lvl1pPr algn="l">
              <a:defRPr sz="14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23993" y="1"/>
            <a:ext cx="3078427" cy="513509"/>
          </a:xfrm>
          <a:prstGeom prst="rect">
            <a:avLst/>
          </a:prstGeom>
        </p:spPr>
        <p:txBody>
          <a:bodyPr vert="horz" lIns="96124" tIns="48062" rIns="96124" bIns="48062" rtlCol="0"/>
          <a:lstStyle>
            <a:lvl1pPr algn="r">
              <a:defRPr sz="1400"/>
            </a:lvl1pPr>
          </a:lstStyle>
          <a:p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2" y="9721107"/>
            <a:ext cx="3078427" cy="513508"/>
          </a:xfrm>
          <a:prstGeom prst="rect">
            <a:avLst/>
          </a:prstGeom>
        </p:spPr>
        <p:txBody>
          <a:bodyPr vert="horz" lIns="96124" tIns="48062" rIns="96124" bIns="48062" rtlCol="0" anchor="b"/>
          <a:lstStyle>
            <a:lvl1pPr algn="l">
              <a:defRPr sz="1400"/>
            </a:lvl1pPr>
          </a:lstStyle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23993" y="9721107"/>
            <a:ext cx="3078427" cy="513508"/>
          </a:xfrm>
          <a:prstGeom prst="rect">
            <a:avLst/>
          </a:prstGeom>
        </p:spPr>
        <p:txBody>
          <a:bodyPr vert="horz" lIns="96124" tIns="48062" rIns="96124" bIns="48062" rtlCol="0" anchor="b"/>
          <a:lstStyle>
            <a:lvl1pPr algn="r">
              <a:defRPr sz="1400"/>
            </a:lvl1pPr>
          </a:lstStyle>
          <a:p>
            <a:fld id="{1F8B2614-F86B-4D34-A928-19A2880CFD0E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2099503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9247" cy="512623"/>
          </a:xfrm>
          <a:prstGeom prst="rect">
            <a:avLst/>
          </a:prstGeom>
        </p:spPr>
        <p:txBody>
          <a:bodyPr vert="horz" lIns="96140" tIns="48070" rIns="96140" bIns="48070" rtlCol="0"/>
          <a:lstStyle>
            <a:lvl1pPr algn="l">
              <a:defRPr sz="13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3177" y="0"/>
            <a:ext cx="3079246" cy="512623"/>
          </a:xfrm>
          <a:prstGeom prst="rect">
            <a:avLst/>
          </a:prstGeom>
        </p:spPr>
        <p:txBody>
          <a:bodyPr vert="horz" lIns="96140" tIns="48070" rIns="96140" bIns="48070" rtlCol="0"/>
          <a:lstStyle>
            <a:lvl1pPr algn="r">
              <a:defRPr sz="1300"/>
            </a:lvl1pPr>
          </a:lstStyle>
          <a:p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252538" y="1281113"/>
            <a:ext cx="4600575" cy="3451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140" tIns="48070" rIns="96140" bIns="4807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11225" y="4925073"/>
            <a:ext cx="5683250" cy="4029605"/>
          </a:xfrm>
          <a:prstGeom prst="rect">
            <a:avLst/>
          </a:prstGeom>
        </p:spPr>
        <p:txBody>
          <a:bodyPr vert="horz" lIns="96140" tIns="48070" rIns="96140" bIns="4807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9721990"/>
            <a:ext cx="3079247" cy="512623"/>
          </a:xfrm>
          <a:prstGeom prst="rect">
            <a:avLst/>
          </a:prstGeom>
        </p:spPr>
        <p:txBody>
          <a:bodyPr vert="horz" lIns="96140" tIns="48070" rIns="96140" bIns="48070" rtlCol="0" anchor="b"/>
          <a:lstStyle>
            <a:lvl1pPr algn="l">
              <a:defRPr sz="13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3177" y="9721990"/>
            <a:ext cx="3079246" cy="512623"/>
          </a:xfrm>
          <a:prstGeom prst="rect">
            <a:avLst/>
          </a:prstGeom>
        </p:spPr>
        <p:txBody>
          <a:bodyPr vert="horz" lIns="96140" tIns="48070" rIns="96140" bIns="48070" rtlCol="0" anchor="b"/>
          <a:lstStyle>
            <a:lvl1pPr algn="r">
              <a:defRPr sz="1300"/>
            </a:lvl1pPr>
          </a:lstStyle>
          <a:p>
            <a:fld id="{404DD5FC-1E89-48C0-BE40-BAD5158D2989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7848720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fech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98049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1522B-4CAF-440D-A246-1853F6A3D4AC}" type="datetime1">
              <a:rPr lang="es-AR" smtClean="0"/>
              <a:pPr/>
              <a:t>17/10/2019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6F62C-969D-4BBC-93DE-00A79924D62B}" type="datetime1">
              <a:rPr lang="es-AR" smtClean="0"/>
              <a:pPr/>
              <a:t>17/10/2019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F118-8F1E-49D6-A029-0F0278F2A20F}" type="datetime1">
              <a:rPr lang="es-AR" smtClean="0"/>
              <a:pPr/>
              <a:t>17/10/2019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D4F4F-9EC9-4870-838F-01208935413C}" type="datetime1">
              <a:rPr lang="es-AR" smtClean="0"/>
              <a:pPr/>
              <a:t>17/10/2019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1203-9BDE-4A7A-A7BD-725737D74ECB}" type="datetime1">
              <a:rPr lang="es-AR" smtClean="0"/>
              <a:pPr/>
              <a:t>17/10/2019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935F-1326-4595-91C3-607071B8608B}" type="datetime1">
              <a:rPr lang="es-AR" smtClean="0"/>
              <a:pPr/>
              <a:t>17/10/2019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F812-6E1B-417D-ABC5-6B9D15B4EEC5}" type="datetime1">
              <a:rPr lang="es-AR" smtClean="0"/>
              <a:pPr/>
              <a:t>17/10/2019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648AF-4161-40DB-B305-AD26823B1384}" type="datetime1">
              <a:rPr lang="es-AR" smtClean="0"/>
              <a:pPr/>
              <a:t>17/10/2019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14D7-61E1-432D-B5D1-CE8389B5668E}" type="datetime1">
              <a:rPr lang="es-AR" smtClean="0"/>
              <a:pPr/>
              <a:t>17/10/2019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041EB-A996-4EFD-88D8-0A7DB7CADC05}" type="datetime1">
              <a:rPr lang="es-AR" smtClean="0"/>
              <a:pPr/>
              <a:t>17/10/2019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73CD-6620-4403-870D-32346C7C033B}" type="datetime1">
              <a:rPr lang="es-AR" smtClean="0"/>
              <a:pPr/>
              <a:t>17/10/2019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AR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E9156-70DF-4604-99F5-C679C4182A6D}" type="datetime1">
              <a:rPr lang="es-AR" smtClean="0"/>
              <a:pPr/>
              <a:t>17/10/2019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48E08-C413-4010-A76D-A70AB0E9630B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2204864"/>
            <a:ext cx="7772400" cy="578495"/>
          </a:xfrm>
        </p:spPr>
        <p:txBody>
          <a:bodyPr>
            <a:noAutofit/>
          </a:bodyPr>
          <a:lstStyle/>
          <a:p>
            <a:r>
              <a:rPr lang="es-AR" sz="45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CONDUCTA EMPRESARIAL</a:t>
            </a:r>
            <a:br>
              <a:rPr lang="es-AR" sz="45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es-AR" sz="45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RESPONSABLE Y DERECHOS HUMANOS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s-A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AR" sz="45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DEFENSOR DEL PUEBLO DE LA NACIÓN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1</a:t>
            </a:fld>
            <a:endParaRPr lang="es-A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78822" y="274638"/>
            <a:ext cx="8307977" cy="1143000"/>
          </a:xfrm>
        </p:spPr>
        <p:txBody>
          <a:bodyPr>
            <a:normAutofit/>
          </a:bodyPr>
          <a:lstStyle/>
          <a:p>
            <a:pPr algn="l"/>
            <a:endParaRPr lang="es-AR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721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Derechos Humanos:</a:t>
            </a:r>
            <a:br>
              <a:rPr lang="es-A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A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Derechos relacionados directamente con la </a:t>
            </a:r>
            <a:r>
              <a:rPr lang="es-AR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dignidad de la persona.</a:t>
            </a:r>
            <a:r>
              <a:rPr lang="es-AR" sz="2400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s-A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Inherentes a todos los seres humanos.</a:t>
            </a:r>
          </a:p>
          <a:p>
            <a:r>
              <a:rPr lang="es-AR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Indivisibles.</a:t>
            </a:r>
          </a:p>
          <a:p>
            <a:r>
              <a:rPr lang="es-AR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Disfrute y ejercicio sin discriminación.</a:t>
            </a:r>
          </a:p>
          <a:p>
            <a:r>
              <a:rPr lang="es-AR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Irrenunciables. </a:t>
            </a:r>
          </a:p>
          <a:p>
            <a:r>
              <a:rPr lang="es-AR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Interdependientes.</a:t>
            </a:r>
          </a:p>
          <a:p>
            <a:pPr marL="0" indent="0">
              <a:buNone/>
            </a:pPr>
            <a:endParaRPr lang="es-AR" sz="2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48E08-C413-4010-A76D-A70AB0E9630B}" type="slidenum">
              <a:rPr kumimoji="0" lang="es-A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s-A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7123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es-AR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625" y="1628801"/>
            <a:ext cx="8229600" cy="417646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AR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 de DDHH:</a:t>
            </a:r>
            <a:br>
              <a:rPr lang="es-AR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AR" sz="3100" dirty="0">
                <a:solidFill>
                  <a:schemeClr val="bg1"/>
                </a:solidFill>
                <a:latin typeface="Roboto"/>
              </a:rPr>
              <a:t>a la vida, </a:t>
            </a:r>
          </a:p>
          <a:p>
            <a:r>
              <a:rPr lang="es-AR" sz="3100" dirty="0">
                <a:solidFill>
                  <a:schemeClr val="bg1"/>
                </a:solidFill>
                <a:latin typeface="Roboto"/>
              </a:rPr>
              <a:t>a la salud, </a:t>
            </a:r>
          </a:p>
          <a:p>
            <a:r>
              <a:rPr lang="es-AR" sz="3100" dirty="0">
                <a:solidFill>
                  <a:schemeClr val="bg1"/>
                </a:solidFill>
                <a:latin typeface="Roboto"/>
              </a:rPr>
              <a:t>a la libertad; </a:t>
            </a:r>
          </a:p>
          <a:p>
            <a:r>
              <a:rPr lang="es-AR" sz="3100" dirty="0">
                <a:solidFill>
                  <a:schemeClr val="bg1"/>
                </a:solidFill>
                <a:latin typeface="Roboto"/>
              </a:rPr>
              <a:t>a la intimidad; </a:t>
            </a:r>
          </a:p>
          <a:p>
            <a:r>
              <a:rPr lang="es-AR" sz="3100" dirty="0">
                <a:solidFill>
                  <a:schemeClr val="bg1"/>
                </a:solidFill>
                <a:latin typeface="Roboto"/>
              </a:rPr>
              <a:t>a la libertad de opinión y de expresión; </a:t>
            </a:r>
          </a:p>
          <a:p>
            <a:r>
              <a:rPr lang="es-AR" sz="3100" dirty="0">
                <a:solidFill>
                  <a:schemeClr val="bg1"/>
                </a:solidFill>
                <a:latin typeface="Roboto"/>
              </a:rPr>
              <a:t>a la educación; al trabajo, </a:t>
            </a:r>
          </a:p>
          <a:p>
            <a:r>
              <a:rPr lang="es-AR" sz="3100" dirty="0">
                <a:solidFill>
                  <a:schemeClr val="bg1"/>
                </a:solidFill>
                <a:latin typeface="Roboto"/>
              </a:rPr>
              <a:t>a la propiedad y</a:t>
            </a:r>
          </a:p>
          <a:p>
            <a:r>
              <a:rPr lang="es-AR" sz="3100" dirty="0">
                <a:solidFill>
                  <a:schemeClr val="bg1"/>
                </a:solidFill>
                <a:latin typeface="Roboto"/>
              </a:rPr>
              <a:t>a una vida digna, entre otros muchos.</a:t>
            </a:r>
            <a:endParaRPr lang="es-AR" sz="3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AR" sz="3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48E08-C413-4010-A76D-A70AB0E9630B}" type="slidenum">
              <a:rPr kumimoji="0" lang="es-A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s-A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2514" y="29036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AR" sz="3200" b="1" dirty="0">
                <a:solidFill>
                  <a:srgbClr val="F79646">
                    <a:lumMod val="75000"/>
                  </a:srgbClr>
                </a:solidFill>
              </a:rPr>
              <a:t>PRINCIPIOS RECTORES SOBRE EMPRESAS Y DERECHOS HUMANOS. PILAR II</a:t>
            </a:r>
            <a:endParaRPr lang="es-AR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66145"/>
            <a:ext cx="8229600" cy="51172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P.R. 12: Respeto como mínimo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AR" sz="24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Carta Internacional de DDHH:</a:t>
            </a:r>
          </a:p>
          <a:p>
            <a:pPr marL="0" indent="0">
              <a:buNone/>
            </a:pPr>
            <a:r>
              <a:rPr lang="es-A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-Declaración Universal de los DDHH.</a:t>
            </a:r>
          </a:p>
          <a:p>
            <a:pPr marL="0" indent="0">
              <a:buNone/>
            </a:pPr>
            <a:r>
              <a:rPr lang="es-A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-P. I. D. C y P. </a:t>
            </a:r>
          </a:p>
          <a:p>
            <a:pPr marL="0" indent="0">
              <a:buNone/>
            </a:pPr>
            <a:r>
              <a:rPr lang="es-A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-P. I. D. E. S y C.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AR" sz="24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Convenios fundamentales OIT</a:t>
            </a:r>
            <a:r>
              <a:rPr lang="es-A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1998 Declaración relativa a los principios y derechos fundamentales en el trabajo. Respeto a 4 </a:t>
            </a:r>
            <a:r>
              <a:rPr lang="es-AR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pcipios</a:t>
            </a:r>
            <a:r>
              <a:rPr lang="es-A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derechos fundamentales: Libertad de asociación y negociación colectiva, eliminación del trabajo forzoso u obligatorio, de la discriminación en empleo y ocupación y abolición trabajo infantil. </a:t>
            </a:r>
          </a:p>
          <a:p>
            <a:pPr marL="0" indent="0">
              <a:buNone/>
            </a:pPr>
            <a:r>
              <a:rPr lang="es-A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normas laborales básicas de la OIT </a:t>
            </a:r>
          </a:p>
          <a:p>
            <a:pPr marL="0" indent="0">
              <a:buNone/>
            </a:pPr>
            <a:endParaRPr lang="es-AR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48E08-C413-4010-A76D-A70AB0E9630B}" type="slidenum">
              <a:rPr kumimoji="0" lang="es-A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s-A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1113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ED9C58-1CBE-4644-87C9-CBBE7834F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AR" sz="3200" b="1" dirty="0">
                <a:solidFill>
                  <a:srgbClr val="F79646">
                    <a:lumMod val="75000"/>
                  </a:srgbClr>
                </a:solidFill>
              </a:rPr>
              <a:t>PRINCIPIOS RECTORES SOBRE EMPRESAS Y DERECHOS HUMANOS.PILAR II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C3326F-C767-4EFC-81AE-A70C5AD07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A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P.R. 15: Elementos para cumplir responsabilidad de respetar ddhh:</a:t>
            </a:r>
          </a:p>
          <a:p>
            <a:pPr marL="0" indent="0">
              <a:buNone/>
            </a:pPr>
            <a:r>
              <a:rPr lang="es-A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a) Un compromiso político;</a:t>
            </a:r>
          </a:p>
          <a:p>
            <a:pPr marL="0" indent="0">
              <a:buNone/>
            </a:pPr>
            <a:r>
              <a:rPr lang="es-A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b) Un proceso de diligencia debida en materia de     derechos humanos para identificar, prevenir, mitigar y rendir cuentas de cómo abordan su impacto sobre los ddhh; </a:t>
            </a:r>
          </a:p>
          <a:p>
            <a:pPr marL="0" indent="0">
              <a:buNone/>
            </a:pPr>
            <a:r>
              <a:rPr lang="es-A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c) Unos procesos que permitan reparar todas las consecuencias negativas sobre los ddhh que hayan provocado o contribuido a provoca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CF746BE-FAAD-4FF8-B3EE-83E6AA019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13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765705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0CBEC8-940D-492F-8E95-384BDEDCA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b="1" dirty="0">
                <a:solidFill>
                  <a:srgbClr val="F79646">
                    <a:lumMod val="75000"/>
                  </a:srgbClr>
                </a:solidFill>
              </a:rPr>
              <a:t>PILAR II -DEBIDA DILIGENCIA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4EF53B-79FE-4745-932A-6C49542C6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P.R. 17  y Guía de  Debida diligencia para una conducta empresarial responsable OCDE:</a:t>
            </a:r>
          </a:p>
          <a:p>
            <a:pPr marL="0" indent="0" algn="ctr">
              <a:buNone/>
            </a:pPr>
            <a:r>
              <a:rPr lang="es-AR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“Proceso para identificar, prevenir, mitigar y explicar </a:t>
            </a:r>
            <a:r>
              <a:rPr lang="es-AR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cómo abordan</a:t>
            </a:r>
            <a:r>
              <a:rPr lang="es-AR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s-AR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impactos negativos reales </a:t>
            </a:r>
            <a:r>
              <a:rPr lang="es-AR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s-AR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potenciales</a:t>
            </a:r>
            <a:r>
              <a:rPr lang="es-AR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sus propias actividades, su cadena de suministro y otras relaciones comerciales”</a:t>
            </a:r>
          </a:p>
          <a:p>
            <a:endParaRPr lang="es-A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A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42B9BB2-137F-4783-95BC-0373EA3E1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14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5808149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C92AC8-C484-4B63-B87D-6D5E778F5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pPr algn="l"/>
            <a:r>
              <a:rPr lang="es-ES" b="1" dirty="0">
                <a:solidFill>
                  <a:srgbClr val="F79646">
                    <a:lumMod val="75000"/>
                  </a:srgbClr>
                </a:solidFill>
              </a:rPr>
              <a:t>PILAR II -DEBIDA DILIGENCIA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7275AA-4636-462D-95F7-7710FEC69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>
                <a:solidFill>
                  <a:srgbClr val="00B0F0"/>
                </a:solidFill>
              </a:rPr>
              <a:t>Enfoque de riesgo </a:t>
            </a:r>
            <a:r>
              <a:rPr lang="es-AR" dirty="0">
                <a:solidFill>
                  <a:schemeClr val="bg1"/>
                </a:solidFill>
              </a:rPr>
              <a:t>orientado</a:t>
            </a:r>
            <a:r>
              <a:rPr lang="es-AR" dirty="0">
                <a:solidFill>
                  <a:srgbClr val="00B0F0"/>
                </a:solidFill>
              </a:rPr>
              <a:t> hacia el exterior</a:t>
            </a:r>
            <a:r>
              <a:rPr lang="es-AR" dirty="0">
                <a:solidFill>
                  <a:schemeClr val="bg1"/>
                </a:solidFill>
              </a:rPr>
              <a:t>. Las empresas pueden identificar riesgos en los ámbitos de la CER. (Líneas Directrices OCDE EM)</a:t>
            </a:r>
          </a:p>
          <a:p>
            <a:r>
              <a:rPr lang="es-AR" dirty="0">
                <a:solidFill>
                  <a:schemeClr val="bg1"/>
                </a:solidFill>
              </a:rPr>
              <a:t>La debida diligencia </a:t>
            </a:r>
            <a:r>
              <a:rPr lang="es-AR" dirty="0">
                <a:solidFill>
                  <a:srgbClr val="00B0F0"/>
                </a:solidFill>
              </a:rPr>
              <a:t>contribuye</a:t>
            </a:r>
            <a:r>
              <a:rPr lang="es-AR" dirty="0">
                <a:solidFill>
                  <a:schemeClr val="bg1"/>
                </a:solidFill>
              </a:rPr>
              <a:t> a que las empresas </a:t>
            </a:r>
            <a:r>
              <a:rPr lang="es-AR" dirty="0">
                <a:solidFill>
                  <a:srgbClr val="00B0F0"/>
                </a:solidFill>
              </a:rPr>
              <a:t>anticipen y prevengan o mitiguen</a:t>
            </a:r>
            <a:r>
              <a:rPr lang="es-AR" dirty="0">
                <a:solidFill>
                  <a:schemeClr val="bg1"/>
                </a:solidFill>
              </a:rPr>
              <a:t> estos impactos.</a:t>
            </a:r>
          </a:p>
          <a:p>
            <a:r>
              <a:rPr lang="es-AR" dirty="0">
                <a:solidFill>
                  <a:schemeClr val="bg1"/>
                </a:solidFill>
              </a:rPr>
              <a:t>Proceso continuo. 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048319C-DBC0-4E0F-BCE7-E033A3DDC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15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478145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0C84A7-99FD-4C1E-A47A-38EB11DDB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>
                <a:solidFill>
                  <a:srgbClr val="F79646">
                    <a:lumMod val="75000"/>
                  </a:srgbClr>
                </a:solidFill>
              </a:rPr>
              <a:t>PILAR II -DEBIDA DILIGENCIA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A2CC57-3819-4E6D-96DC-2E55A2B1A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AR" dirty="0">
                <a:solidFill>
                  <a:schemeClr val="bg1"/>
                </a:solidFill>
              </a:rPr>
              <a:t>Beneficios:</a:t>
            </a:r>
          </a:p>
          <a:p>
            <a:r>
              <a:rPr lang="es-AR" sz="3100" dirty="0">
                <a:solidFill>
                  <a:srgbClr val="00B0F0"/>
                </a:solidFill>
              </a:rPr>
              <a:t>Maximizar</a:t>
            </a:r>
            <a:r>
              <a:rPr lang="es-AR" sz="3100" dirty="0">
                <a:solidFill>
                  <a:schemeClr val="bg1"/>
                </a:solidFill>
              </a:rPr>
              <a:t> aportes positivos a la sociedad.</a:t>
            </a:r>
          </a:p>
          <a:p>
            <a:r>
              <a:rPr lang="es-AR" sz="3100" dirty="0">
                <a:solidFill>
                  <a:schemeClr val="bg1"/>
                </a:solidFill>
              </a:rPr>
              <a:t>Mejorar las </a:t>
            </a:r>
            <a:r>
              <a:rPr lang="es-AR" sz="3100" dirty="0">
                <a:solidFill>
                  <a:srgbClr val="00B0F0"/>
                </a:solidFill>
              </a:rPr>
              <a:t>relaciones con las partes interesadas</a:t>
            </a:r>
            <a:r>
              <a:rPr lang="es-AR" sz="3100" dirty="0">
                <a:solidFill>
                  <a:schemeClr val="bg1"/>
                </a:solidFill>
              </a:rPr>
              <a:t>.</a:t>
            </a:r>
          </a:p>
          <a:p>
            <a:r>
              <a:rPr lang="es-AR" sz="3100" dirty="0">
                <a:solidFill>
                  <a:srgbClr val="00B0F0"/>
                </a:solidFill>
              </a:rPr>
              <a:t>Proteger</a:t>
            </a:r>
            <a:r>
              <a:rPr lang="es-AR" sz="3100" dirty="0">
                <a:solidFill>
                  <a:schemeClr val="bg1"/>
                </a:solidFill>
              </a:rPr>
              <a:t> la reputación. </a:t>
            </a:r>
          </a:p>
          <a:p>
            <a:r>
              <a:rPr lang="es-AR" sz="3100" dirty="0">
                <a:solidFill>
                  <a:schemeClr val="bg1"/>
                </a:solidFill>
              </a:rPr>
              <a:t>Crear </a:t>
            </a:r>
            <a:r>
              <a:rPr lang="es-AR" sz="3100" dirty="0">
                <a:solidFill>
                  <a:srgbClr val="00B0F0"/>
                </a:solidFill>
              </a:rPr>
              <a:t>más valor </a:t>
            </a:r>
            <a:r>
              <a:rPr lang="es-AR" sz="3100" dirty="0">
                <a:solidFill>
                  <a:schemeClr val="bg1"/>
                </a:solidFill>
              </a:rPr>
              <a:t>mediante: identificación de oportunidades para </a:t>
            </a:r>
            <a:r>
              <a:rPr lang="es-AR" sz="3100" dirty="0">
                <a:solidFill>
                  <a:srgbClr val="00B0F0"/>
                </a:solidFill>
              </a:rPr>
              <a:t>reducir costos</a:t>
            </a:r>
            <a:r>
              <a:rPr lang="es-AR" sz="3100" dirty="0">
                <a:solidFill>
                  <a:schemeClr val="bg1"/>
                </a:solidFill>
              </a:rPr>
              <a:t>; mejor conocimiento de los mercados y las fuentes de suministro; el </a:t>
            </a:r>
            <a:r>
              <a:rPr lang="es-AR" sz="3100" dirty="0">
                <a:solidFill>
                  <a:srgbClr val="00B0F0"/>
                </a:solidFill>
              </a:rPr>
              <a:t>fortalecimiento de la gestión de los riesgos empresariales y operativos </a:t>
            </a:r>
            <a:r>
              <a:rPr lang="es-AR" sz="3100" dirty="0">
                <a:solidFill>
                  <a:schemeClr val="bg1"/>
                </a:solidFill>
              </a:rPr>
              <a:t>específicos de la empresa;</a:t>
            </a:r>
          </a:p>
          <a:p>
            <a:r>
              <a:rPr lang="es-AR" sz="3100" dirty="0">
                <a:solidFill>
                  <a:srgbClr val="00B0F0"/>
                </a:solidFill>
              </a:rPr>
              <a:t>Disminución</a:t>
            </a:r>
            <a:r>
              <a:rPr lang="es-AR" sz="3100" dirty="0">
                <a:solidFill>
                  <a:schemeClr val="bg1"/>
                </a:solidFill>
              </a:rPr>
              <a:t> de la probabilidad de </a:t>
            </a:r>
            <a:r>
              <a:rPr lang="es-AR" sz="3100" dirty="0">
                <a:solidFill>
                  <a:srgbClr val="00B0F0"/>
                </a:solidFill>
              </a:rPr>
              <a:t>incidentes</a:t>
            </a:r>
            <a:r>
              <a:rPr lang="es-AR" sz="3100" dirty="0">
                <a:solidFill>
                  <a:schemeClr val="bg1"/>
                </a:solidFill>
              </a:rPr>
              <a:t> relacionados  con PR y Directrices OCDE para EMN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323DEA1-D8AA-4C7E-A7C4-52DAF196D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16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923374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4958C4-B71F-4172-B2D4-D54AB363B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>
                <a:solidFill>
                  <a:srgbClr val="F79646">
                    <a:lumMod val="75000"/>
                  </a:srgbClr>
                </a:solidFill>
              </a:rPr>
              <a:t>PILAR II -DEBIDA DILIGENCIA</a:t>
            </a:r>
            <a:endParaRPr lang="es-AR" dirty="0"/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9E05F14E-433E-427A-A9B2-F35FF56E48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438833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Marcador de número de diapositiva 3" descr="Basado en OCDE Guia debida diligencia CER&#10;">
            <a:extLst>
              <a:ext uri="{FF2B5EF4-FFF2-40B4-BE49-F238E27FC236}">
                <a16:creationId xmlns:a16="http://schemas.microsoft.com/office/drawing/2014/main" id="{856F3796-53DC-4233-89FE-F7191FCB3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96136" y="6356350"/>
            <a:ext cx="2890664" cy="365125"/>
          </a:xfrm>
        </p:spPr>
        <p:txBody>
          <a:bodyPr/>
          <a:lstStyle/>
          <a:p>
            <a:r>
              <a:rPr lang="es-AR" dirty="0"/>
              <a:t>Basado en OCDE </a:t>
            </a:r>
            <a:r>
              <a:rPr lang="es-AR" dirty="0" err="1"/>
              <a:t>Guia</a:t>
            </a:r>
            <a:r>
              <a:rPr lang="es-AR" dirty="0"/>
              <a:t> debida diligencia CER</a:t>
            </a:r>
          </a:p>
          <a:p>
            <a:fld id="{0B548E08-C413-4010-A76D-A70AB0E9630B}" type="slidenum">
              <a:rPr lang="es-AR" smtClean="0"/>
              <a:pPr/>
              <a:t>17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135395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AR" sz="3200" b="1" dirty="0">
                <a:solidFill>
                  <a:srgbClr val="F79646">
                    <a:lumMod val="75000"/>
                  </a:srgbClr>
                </a:solidFill>
              </a:rPr>
              <a:t>PRINCIPIOS RECTORES SOBRE EMPRESAS Y DERECHOS HUMANOS. PILAR III</a:t>
            </a:r>
            <a:endParaRPr lang="es-AR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85000" lnSpcReduction="20000"/>
          </a:bodyPr>
          <a:lstStyle/>
          <a:p>
            <a:pPr marL="457200" lvl="1" indent="0">
              <a:buNone/>
            </a:pPr>
            <a:r>
              <a:rPr lang="es-A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PILAR III: Acceso a mecanismos de reparación:</a:t>
            </a:r>
          </a:p>
          <a:p>
            <a:pPr marL="457200" lvl="1" indent="0">
              <a:buNone/>
            </a:pPr>
            <a:endParaRPr lang="es-A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r>
              <a:rPr lang="es-A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JUDICIALES</a:t>
            </a:r>
          </a:p>
          <a:p>
            <a:pPr lvl="1">
              <a:buFontTx/>
              <a:buChar char="-"/>
            </a:pPr>
            <a:r>
              <a:rPr lang="es-A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EXTRAJUDICIALES</a:t>
            </a:r>
          </a:p>
          <a:p>
            <a:pPr marL="457200" lvl="1" indent="0">
              <a:buNone/>
            </a:pPr>
            <a:r>
              <a:rPr lang="es-A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a) Estatales: </a:t>
            </a:r>
          </a:p>
          <a:p>
            <a:pPr marL="457200" lvl="1" indent="0">
              <a:buNone/>
            </a:pPr>
            <a:r>
              <a:rPr lang="es-A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Defensoría del Pueblo de la Nación /PNCA</a:t>
            </a:r>
          </a:p>
          <a:p>
            <a:pPr marL="457200" lvl="1" indent="0">
              <a:buNone/>
            </a:pPr>
            <a:r>
              <a:rPr lang="es-A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b) No estatales:  </a:t>
            </a:r>
          </a:p>
          <a:p>
            <a:pPr marL="457200" lvl="1" indent="0">
              <a:buNone/>
            </a:pPr>
            <a:r>
              <a:rPr lang="es-A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Empresas</a:t>
            </a:r>
          </a:p>
          <a:p>
            <a:pPr marL="457200" lvl="1" indent="0">
              <a:buNone/>
            </a:pPr>
            <a:endParaRPr lang="es-A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s-A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 31: Criterios de eficacia: legítimos, accesibles, predecibles, equitativos, transparentes, compatibles con los derechos, fuente de aprendizaje y basarse en la participación y el diálogo.</a:t>
            </a:r>
          </a:p>
          <a:p>
            <a:pPr lvl="1">
              <a:buFontTx/>
              <a:buChar char="-"/>
            </a:pPr>
            <a:endParaRPr lang="es-AR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s-AR" dirty="0"/>
          </a:p>
          <a:p>
            <a:pPr marL="457200" lvl="1" indent="0">
              <a:buNone/>
            </a:pPr>
            <a:endParaRPr lang="es-AR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AR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18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860043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s-ES" b="1" dirty="0">
                <a:solidFill>
                  <a:schemeClr val="accent6">
                    <a:lumMod val="75000"/>
                  </a:schemeClr>
                </a:solidFill>
              </a:rPr>
              <a:t>CONDUCTA EMPRESARIAL RESPONSABLE	</a:t>
            </a:r>
            <a:endParaRPr lang="es-AR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A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Otros instrumentos internacionales que incluyen a los PR: </a:t>
            </a:r>
          </a:p>
          <a:p>
            <a:r>
              <a:rPr lang="es-A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Declaración Tripartita de OIT sobre Empresas Multinacionales y Política Social. </a:t>
            </a:r>
          </a:p>
          <a:p>
            <a:r>
              <a:rPr lang="es-A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Directrices OCDE para Empresas Multinacionales.</a:t>
            </a:r>
          </a:p>
          <a:p>
            <a:r>
              <a:rPr lang="es-A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 de Desarrollo Sostenible - Agenda  2030.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48E08-C413-4010-A76D-A70AB0E9630B}" type="slidenum">
              <a:rPr kumimoji="0" lang="es-A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s-A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3779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AR" b="1" dirty="0">
                <a:solidFill>
                  <a:schemeClr val="accent6">
                    <a:lumMod val="75000"/>
                  </a:schemeClr>
                </a:solidFill>
              </a:rPr>
              <a:t>EMPRESAS Y DDHH</a:t>
            </a:r>
            <a:endParaRPr lang="es-AR" b="1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5404469C-656E-4035-952C-C129D7F3E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90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AR" sz="26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qué las empresas deben respetar los DDHH</a:t>
            </a:r>
            <a:r>
              <a:rPr lang="es-A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es-AR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A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Negocios: Motor principal del crecimiento económico y de la creación de empleo.</a:t>
            </a:r>
          </a:p>
          <a:p>
            <a:r>
              <a:rPr lang="es-A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Tienen un riesgo para los derechos humanos. </a:t>
            </a:r>
          </a:p>
          <a:p>
            <a:r>
              <a:rPr lang="es-A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Mayor conciencia sobre la forma en la que las empresas generan impacto sobre las personas y las comunidades</a:t>
            </a:r>
          </a:p>
          <a:p>
            <a:pPr marL="0" indent="0">
              <a:buNone/>
            </a:pPr>
            <a:endParaRPr lang="es-A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A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A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A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A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2</a:t>
            </a:fld>
            <a:endParaRPr lang="es-A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937AEA-B80A-41BC-8B63-E49585DDC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0B60EF-61A4-476E-A137-91688564C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/>
          <a:lstStyle/>
          <a:p>
            <a:pPr marL="0" indent="0" algn="ctr">
              <a:buNone/>
            </a:pPr>
            <a:r>
              <a:rPr lang="es-ES" sz="4000" b="1" i="1" dirty="0">
                <a:solidFill>
                  <a:schemeClr val="accent6">
                    <a:lumMod val="75000"/>
                  </a:schemeClr>
                </a:solidFill>
              </a:rPr>
              <a:t>RESPETAR LOS DERECHOS HUMANOS ES HACER LO CORRECTO Y LO INTELIGENTE.</a:t>
            </a:r>
          </a:p>
          <a:p>
            <a:pPr marL="0" indent="0" algn="r">
              <a:buNone/>
            </a:pPr>
            <a:r>
              <a:rPr lang="es-ES" i="1" dirty="0">
                <a:solidFill>
                  <a:schemeClr val="accent6">
                    <a:lumMod val="75000"/>
                  </a:schemeClr>
                </a:solidFill>
              </a:rPr>
              <a:t>-DANTE PESCE-</a:t>
            </a:r>
          </a:p>
          <a:p>
            <a:pPr marL="0" indent="0" algn="ctr">
              <a:buNone/>
            </a:pP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BB71792-2AEA-41B1-B611-A4ADCA84B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20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38949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AR" b="1" dirty="0">
                <a:solidFill>
                  <a:schemeClr val="accent6">
                    <a:lumMod val="75000"/>
                  </a:schemeClr>
                </a:solidFill>
              </a:rPr>
              <a:t>EMPRESAS Y DDHH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3</a:t>
            </a:fld>
            <a:endParaRPr lang="es-AR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EE77EC33-FC5B-4EE2-95CF-5491E0BA8627}"/>
              </a:ext>
            </a:extLst>
          </p:cNvPr>
          <p:cNvSpPr/>
          <p:nvPr/>
        </p:nvSpPr>
        <p:spPr>
          <a:xfrm>
            <a:off x="457200" y="1355949"/>
            <a:ext cx="793122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sz="2600" u="sng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Riesgos para las empresas que no abordan los DD</a:t>
            </a:r>
            <a:r>
              <a:rPr lang="es-ES" sz="2400" u="sng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HH</a:t>
            </a: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Aft>
                <a:spcPts val="0"/>
              </a:spcAft>
            </a:pPr>
            <a:endParaRPr lang="es-AR" sz="24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Retraso de proyectos</a:t>
            </a: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suspensión o cancelación por la oposición de comunidades.</a:t>
            </a:r>
            <a:endParaRPr lang="es-AR" sz="24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• Los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costos</a:t>
            </a: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un conflicto con los trabajadores y las comunidades locales incluyen costos ocultos (tiempo del personal, incluyendo el de alta gerencia, que se ocupa de dichos conflictos).</a:t>
            </a:r>
            <a:endParaRPr lang="es-AR" sz="24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Los riesgos relacionados con la </a:t>
            </a:r>
            <a:r>
              <a:rPr lang="es-ES" sz="2400" b="1" dirty="0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tenencia de la tierra</a:t>
            </a: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</a:t>
            </a:r>
            <a:r>
              <a:rPr lang="es-ES" sz="2400" dirty="0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denuncias</a:t>
            </a:r>
            <a:r>
              <a:rPr lang="es-ES" sz="24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por vulneración a los DDHH, incluyendo a las empresas de su cadena de valor. </a:t>
            </a:r>
            <a:endParaRPr lang="es-AR" sz="2400" dirty="0">
              <a:solidFill>
                <a:prstClr val="white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Quejas</a:t>
            </a:r>
            <a:r>
              <a:rPr lang="es-ES" sz="24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ante los Puntos Nacionales de Contacto de la OCDE.</a:t>
            </a:r>
            <a:endParaRPr lang="es-AR" sz="26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519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81E228B6-5E72-4DBD-8561-14490989C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AR" b="1" dirty="0">
                <a:solidFill>
                  <a:schemeClr val="accent6">
                    <a:lumMod val="75000"/>
                  </a:schemeClr>
                </a:solidFill>
              </a:rPr>
              <a:t>EMPRESAS Y DDHH</a:t>
            </a:r>
            <a:endParaRPr lang="es-AR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D2353BC-D54F-4A85-BF54-659080B0FE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s-AR" sz="104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Respeto a los DDHH como oportunidad de negocio</a:t>
            </a:r>
            <a:r>
              <a:rPr lang="es-AR" sz="10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20000"/>
              </a:lnSpc>
              <a:buNone/>
            </a:pPr>
            <a:endParaRPr lang="es-AR" sz="10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s-ES" sz="9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Mejoras en la </a:t>
            </a:r>
            <a:r>
              <a:rPr lang="es-ES" sz="92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retención de empleados </a:t>
            </a:r>
            <a:r>
              <a:rPr lang="es-ES" sz="9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tasa de crecimiento.</a:t>
            </a:r>
            <a:endParaRPr lang="es-AR" sz="9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s-ES" sz="9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Clientes y proveedores que reconocen cada vez más la </a:t>
            </a:r>
            <a:r>
              <a:rPr lang="es-ES" sz="92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reducción de riesgos</a:t>
            </a:r>
            <a:r>
              <a:rPr lang="es-ES" sz="9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cuando trabajan con una empresa que efectivamente maneja los riesgos asociados a los DDHH. </a:t>
            </a:r>
            <a:endParaRPr lang="es-AR" sz="9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s-ES" sz="9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Mayor </a:t>
            </a:r>
            <a:r>
              <a:rPr lang="es-ES" sz="9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acceso al capital</a:t>
            </a:r>
            <a:r>
              <a:rPr lang="es-ES" sz="9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inversores socialmente responsables, reconocen la conexión entre el buen manejo de los riesgos no financieros y el buen manejo de una empresa.</a:t>
            </a:r>
            <a:endParaRPr lang="es-AR" sz="9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1C30A03-5198-418F-8D31-A52766717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4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71952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1ADF1628-1CED-4DBB-8357-A5BB3AF0D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AR" b="1" dirty="0">
                <a:solidFill>
                  <a:schemeClr val="accent6">
                    <a:lumMod val="75000"/>
                  </a:schemeClr>
                </a:solidFill>
              </a:rPr>
              <a:t>EMPRESAS Y DDHH</a:t>
            </a:r>
            <a:endParaRPr lang="es-AR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2F52E09-35CA-496F-9F85-3A92A2C58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s-ES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Mejora de relaciones </a:t>
            </a: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todos los </a:t>
            </a:r>
            <a:r>
              <a:rPr lang="es-ES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grupos de interés</a:t>
            </a:r>
            <a:r>
              <a:rPr lang="es-ES" sz="2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vinculados con la operación: trabajadores, pueblos originarios, comunidad, proveedores, consumidores.</a:t>
            </a:r>
            <a:endParaRPr lang="es-AR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creación de productos y servicios a través de una manera </a:t>
            </a:r>
            <a:r>
              <a:rPr lang="es-ES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ética o sostenible</a:t>
            </a: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s-AR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s-ES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Beneficios reputacionales</a:t>
            </a:r>
            <a:r>
              <a:rPr lang="es-E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s-AR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A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F9EC46A-C3B7-4BE0-8815-D93427D6E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5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30823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AR" sz="3600" b="1" dirty="0">
                <a:solidFill>
                  <a:schemeClr val="accent6">
                    <a:lumMod val="75000"/>
                  </a:schemeClr>
                </a:solidFill>
                <a:ea typeface="+mn-ea"/>
                <a:cs typeface="+mn-cs"/>
              </a:rPr>
              <a:t>PRINCIPIOS RECTORES SOBRE EMPRESAS Y DERECHOS HUMANOS</a:t>
            </a:r>
            <a:endParaRPr lang="es-AR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AR" dirty="0">
                <a:solidFill>
                  <a:schemeClr val="bg1"/>
                </a:solidFill>
              </a:rPr>
              <a:t>Aprobados en 2011 por el Consejo DDHH ONU.</a:t>
            </a:r>
          </a:p>
          <a:p>
            <a:r>
              <a:rPr lang="es-AR" sz="2800" dirty="0">
                <a:solidFill>
                  <a:schemeClr val="bg1"/>
                </a:solidFill>
              </a:rPr>
              <a:t>¿Qué son? </a:t>
            </a:r>
            <a:br>
              <a:rPr lang="es-AR" sz="2800" dirty="0">
                <a:solidFill>
                  <a:schemeClr val="bg1"/>
                </a:solidFill>
              </a:rPr>
            </a:br>
            <a:r>
              <a:rPr lang="es-AR" sz="2800" dirty="0">
                <a:solidFill>
                  <a:schemeClr val="bg1"/>
                </a:solidFill>
              </a:rPr>
              <a:t>Conjunto de principios con tres pilares: </a:t>
            </a:r>
          </a:p>
          <a:p>
            <a:pPr marL="0" indent="0" algn="ctr">
              <a:buNone/>
            </a:pPr>
            <a:r>
              <a:rPr lang="es-AR" sz="2800" b="1" dirty="0">
                <a:solidFill>
                  <a:srgbClr val="00B0F0"/>
                </a:solidFill>
              </a:rPr>
              <a:t>“PROTEGER, RESPETAR Y REMEDIAR”</a:t>
            </a:r>
          </a:p>
          <a:p>
            <a:r>
              <a:rPr lang="es-AR" sz="2800" dirty="0">
                <a:solidFill>
                  <a:schemeClr val="bg1"/>
                </a:solidFill>
              </a:rPr>
              <a:t>¿Por qué?</a:t>
            </a:r>
            <a:br>
              <a:rPr lang="es-AR" sz="2800" dirty="0">
                <a:solidFill>
                  <a:schemeClr val="bg1"/>
                </a:solidFill>
              </a:rPr>
            </a:br>
            <a:r>
              <a:rPr lang="es-AR" sz="2800" dirty="0">
                <a:solidFill>
                  <a:schemeClr val="bg1"/>
                </a:solidFill>
              </a:rPr>
              <a:t>Clarifica deberes del Estado y de las empresas de respetar los ddhh en el contexto de actividades empresariales y el acceso a una efectiva remediación para individuos o grupos afectados por las actividades.</a:t>
            </a:r>
          </a:p>
          <a:p>
            <a:r>
              <a:rPr lang="es-AR" sz="2800" dirty="0">
                <a:solidFill>
                  <a:schemeClr val="bg1"/>
                </a:solidFill>
              </a:rPr>
              <a:t>¿Para quién?</a:t>
            </a:r>
            <a:br>
              <a:rPr lang="es-AR" sz="2800" dirty="0">
                <a:solidFill>
                  <a:schemeClr val="bg1"/>
                </a:solidFill>
              </a:rPr>
            </a:br>
            <a:r>
              <a:rPr lang="es-AR" sz="2800" dirty="0">
                <a:solidFill>
                  <a:schemeClr val="bg1"/>
                </a:solidFill>
              </a:rPr>
              <a:t>Estado y empresas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6</a:t>
            </a:fld>
            <a:endParaRPr lang="es-A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684B6D-FDAF-4CEC-A409-BB6D4CFA0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AR" sz="3200" b="1" dirty="0">
                <a:solidFill>
                  <a:srgbClr val="F79646">
                    <a:lumMod val="75000"/>
                  </a:srgbClr>
                </a:solidFill>
              </a:rPr>
              <a:t>PRINCIPIOS RECTORES SOBRE EMPRESAS Y DERECHOS HUMANOS</a:t>
            </a:r>
            <a:endParaRPr lang="es-AR" dirty="0"/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1A4D79E6-B52D-4F43-88FE-4AFCE4789E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923769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1AE0DE8-4976-4D44-9F36-EBE1E85CC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8E08-C413-4010-A76D-A70AB0E9630B}" type="slidenum">
              <a:rPr lang="es-AR" smtClean="0"/>
              <a:pPr/>
              <a:t>7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70971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260351"/>
            <a:ext cx="8147248" cy="1143000"/>
          </a:xfrm>
        </p:spPr>
        <p:txBody>
          <a:bodyPr/>
          <a:lstStyle/>
          <a:p>
            <a:pPr algn="l"/>
            <a:r>
              <a:rPr lang="es-AR" sz="3200" b="1" dirty="0">
                <a:solidFill>
                  <a:srgbClr val="F79646">
                    <a:lumMod val="75000"/>
                  </a:srgbClr>
                </a:solidFill>
              </a:rPr>
              <a:t>PRINCIPIOS RECTORES SOBRE EMPRESAS Y DERECHOS HUMANOS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2276871"/>
            <a:ext cx="8363272" cy="338437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AR" sz="3100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ENFOQUE PREVENTIVO</a:t>
            </a:r>
          </a:p>
          <a:p>
            <a:pPr marL="0" indent="0" algn="ctr">
              <a:buNone/>
            </a:pPr>
            <a:r>
              <a:rPr lang="es-AR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HACER DAÑO</a:t>
            </a:r>
            <a:br>
              <a:rPr lang="es-AR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100" i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A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Evitar causar / contribuir</a:t>
            </a:r>
          </a:p>
          <a:p>
            <a:r>
              <a:rPr lang="es-A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Prevenir o mitigar impactos negativos de la empresa o de aquellas incluidas en su cadena de valor.</a:t>
            </a:r>
          </a:p>
          <a:p>
            <a:endParaRPr lang="es-A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48E08-C413-4010-A76D-A70AB0E9630B}" type="slidenum">
              <a:rPr kumimoji="0" lang="es-A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s-A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6153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78822" y="274638"/>
            <a:ext cx="8307977" cy="1143000"/>
          </a:xfrm>
        </p:spPr>
        <p:txBody>
          <a:bodyPr>
            <a:normAutofit/>
          </a:bodyPr>
          <a:lstStyle/>
          <a:p>
            <a:pPr algn="l"/>
            <a:r>
              <a:rPr lang="es-AR" sz="3200" b="1" dirty="0">
                <a:solidFill>
                  <a:schemeClr val="accent6">
                    <a:lumMod val="75000"/>
                  </a:schemeClr>
                </a:solidFill>
              </a:rPr>
              <a:t>PRINCIPIOS RECTORES SOBRE EMPRESAS Y DERECHOS HUMANOS. PILAR II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7217"/>
            <a:ext cx="8229600" cy="4525963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s-A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empresas deben respetar los DDHH.</a:t>
            </a:r>
          </a:p>
          <a:p>
            <a:pPr marL="0" lvl="0" indent="0">
              <a:buNone/>
            </a:pPr>
            <a:endParaRPr lang="es-AR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s-A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DDHH </a:t>
            </a:r>
            <a:r>
              <a:rPr lang="es-AR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creencia que: </a:t>
            </a:r>
          </a:p>
          <a:p>
            <a:pPr marL="0" indent="0">
              <a:buNone/>
            </a:pPr>
            <a:r>
              <a:rPr lang="es-AR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-Responsabilidad del Estado.</a:t>
            </a:r>
          </a:p>
          <a:p>
            <a:pPr marL="0" indent="0">
              <a:buNone/>
            </a:pPr>
            <a:r>
              <a:rPr lang="es-AR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-No tienen relación alguna con las actividades de la empresa.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548E08-C413-4010-A76D-A70AB0E9630B}" type="slidenum">
              <a:rPr kumimoji="0" lang="es-A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s-A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62208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5336</TotalTime>
  <Words>862</Words>
  <Application>Microsoft Office PowerPoint</Application>
  <PresentationFormat>Presentación en pantalla (4:3)</PresentationFormat>
  <Paragraphs>150</Paragraphs>
  <Slides>20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6" baseType="lpstr">
      <vt:lpstr>Arial</vt:lpstr>
      <vt:lpstr>Calibri</vt:lpstr>
      <vt:lpstr>Roboto</vt:lpstr>
      <vt:lpstr>Tahoma</vt:lpstr>
      <vt:lpstr>Wingdings</vt:lpstr>
      <vt:lpstr>Tema de Office</vt:lpstr>
      <vt:lpstr>CONDUCTA EMPRESARIAL RESPONSABLE Y DERECHOS HUMANOS</vt:lpstr>
      <vt:lpstr>EMPRESAS Y DDHH</vt:lpstr>
      <vt:lpstr>EMPRESAS Y DDHH</vt:lpstr>
      <vt:lpstr>EMPRESAS Y DDHH</vt:lpstr>
      <vt:lpstr>EMPRESAS Y DDHH</vt:lpstr>
      <vt:lpstr>PRINCIPIOS RECTORES SOBRE EMPRESAS Y DERECHOS HUMANOS</vt:lpstr>
      <vt:lpstr>PRINCIPIOS RECTORES SOBRE EMPRESAS Y DERECHOS HUMANOS</vt:lpstr>
      <vt:lpstr>PRINCIPIOS RECTORES SOBRE EMPRESAS Y DERECHOS HUMANOS</vt:lpstr>
      <vt:lpstr>PRINCIPIOS RECTORES SOBRE EMPRESAS Y DERECHOS HUMANOS. PILAR II</vt:lpstr>
      <vt:lpstr>Presentación de PowerPoint</vt:lpstr>
      <vt:lpstr>Presentación de PowerPoint</vt:lpstr>
      <vt:lpstr>PRINCIPIOS RECTORES SOBRE EMPRESAS Y DERECHOS HUMANOS. PILAR II</vt:lpstr>
      <vt:lpstr>PRINCIPIOS RECTORES SOBRE EMPRESAS Y DERECHOS HUMANOS.PILAR II</vt:lpstr>
      <vt:lpstr>PILAR II -DEBIDA DILIGENCIA</vt:lpstr>
      <vt:lpstr>PILAR II -DEBIDA DILIGENCIA</vt:lpstr>
      <vt:lpstr>PILAR II -DEBIDA DILIGENCIA</vt:lpstr>
      <vt:lpstr>PILAR II -DEBIDA DILIGENCIA</vt:lpstr>
      <vt:lpstr>PRINCIPIOS RECTORES SOBRE EMPRESAS Y DERECHOS HUMANOS. PILAR III</vt:lpstr>
      <vt:lpstr>CONDUCTA EMPRESARIAL RESPONSABLE </vt:lpstr>
      <vt:lpstr>Presentación de PowerPoint</vt:lpstr>
    </vt:vector>
  </TitlesOfParts>
  <Company>Defensor del Pueblo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AUDIENCIA PÚBLICA REVISIÓN TARIFARIA INTEGRAL  EDENOR S.A. –EDESUR S.A.</dc:title>
  <dc:creator>mgrosso</dc:creator>
  <cp:lastModifiedBy>Mariana Grosso</cp:lastModifiedBy>
  <cp:revision>333</cp:revision>
  <cp:lastPrinted>2018-09-03T03:10:28Z</cp:lastPrinted>
  <dcterms:created xsi:type="dcterms:W3CDTF">2016-10-27T18:44:03Z</dcterms:created>
  <dcterms:modified xsi:type="dcterms:W3CDTF">2019-10-17T15:37:07Z</dcterms:modified>
</cp:coreProperties>
</file>