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0691813" cy="7559675"/>
  <p:notesSz cx="9144000" cy="6858000"/>
  <p:embeddedFontLst>
    <p:embeddedFont>
      <p:font typeface="Exo 2" panose="020B0604020202020204" charset="0"/>
      <p:regular r:id="rId40"/>
      <p:bold r:id="rId41"/>
      <p:italic r:id="rId42"/>
      <p:boldItalic r:id="rId43"/>
    </p:embeddedFont>
    <p:embeddedFont>
      <p:font typeface="Exo 2 Light" panose="020B0604020202020204" charset="0"/>
      <p:regular r:id="rId44"/>
      <p:bold r:id="rId45"/>
      <p:italic r:id="rId46"/>
      <p:boldItalic r:id="rId47"/>
    </p:embeddedFont>
    <p:embeddedFont>
      <p:font typeface="Exo 2 SemiBold" panose="020B0604020202020204" charset="0"/>
      <p:regular r:id="rId48"/>
      <p:bold r:id="rId49"/>
      <p:italic r:id="rId50"/>
      <p:boldItalic r:id="rId51"/>
    </p:embeddedFont>
    <p:embeddedFont>
      <p:font typeface="Asap" panose="020B0604020202020204" charset="0"/>
      <p:regular r:id="rId52"/>
      <p:bold r:id="rId53"/>
      <p:italic r:id="rId54"/>
      <p:boldItalic r:id="rId55"/>
    </p:embeddedFont>
    <p:embeddedFont>
      <p:font typeface="Calibri" panose="020F0502020204030204" pitchFamily="34" charset="0"/>
      <p:regular r:id="rId56"/>
      <p:bold r:id="rId57"/>
      <p:italic r:id="rId58"/>
      <p:boldItalic r:id="rId59"/>
    </p:embeddedFont>
    <p:embeddedFont>
      <p:font typeface="Exo 2 ExtraBold" panose="020B0604020202020204" charset="0"/>
      <p:bold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6490">
          <p15:clr>
            <a:srgbClr val="A4A3A4"/>
          </p15:clr>
        </p15:guide>
        <p15:guide id="2" orient="horz"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7212E16-A39C-477D-A84A-14C5A9FEEC18}">
  <a:tblStyle styleId="{D7212E16-A39C-477D-A84A-14C5A9FEEC1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0" d="100"/>
          <a:sy n="90" d="100"/>
        </p:scale>
        <p:origin x="294" y="-510"/>
      </p:cViewPr>
      <p:guideLst>
        <p:guide pos="6490"/>
        <p:guide orient="horz"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font" Target="fonts/font18.fntdata"/><Relationship Id="rId61" Type="http://schemas.openxmlformats.org/officeDocument/2006/relationships/font" Target="fonts/font2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font" Target="fonts/font21.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2150675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2752725" y="514350"/>
            <a:ext cx="36385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60931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6b39919f10_0_317: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3" name="Google Shape;163;g6b39919f10_0_317:notes"/>
          <p:cNvSpPr>
            <a:spLocks noGrp="1" noRot="1" noChangeAspect="1"/>
          </p:cNvSpPr>
          <p:nvPr>
            <p:ph type="sldImg" idx="2"/>
          </p:nvPr>
        </p:nvSpPr>
        <p:spPr>
          <a:xfrm>
            <a:off x="2752725" y="514350"/>
            <a:ext cx="36385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1347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6b39919f10_0_34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9" name="Google Shape;179;g6b39919f10_0_342:notes"/>
          <p:cNvSpPr>
            <a:spLocks noGrp="1" noRot="1" noChangeAspect="1"/>
          </p:cNvSpPr>
          <p:nvPr>
            <p:ph type="sldImg" idx="2"/>
          </p:nvPr>
        </p:nvSpPr>
        <p:spPr>
          <a:xfrm>
            <a:off x="2752725" y="514350"/>
            <a:ext cx="36385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39733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6b39919f10_0_358: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9" name="Google Shape;189;g6b39919f10_0_358:notes"/>
          <p:cNvSpPr>
            <a:spLocks noGrp="1" noRot="1" noChangeAspect="1"/>
          </p:cNvSpPr>
          <p:nvPr>
            <p:ph type="sldImg" idx="2"/>
          </p:nvPr>
        </p:nvSpPr>
        <p:spPr>
          <a:xfrm>
            <a:off x="2752725" y="514350"/>
            <a:ext cx="36385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7008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6b39919f10_0_475: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2" name="Google Shape;202;g6b39919f10_0_475:notes"/>
          <p:cNvSpPr>
            <a:spLocks noGrp="1" noRot="1" noChangeAspect="1"/>
          </p:cNvSpPr>
          <p:nvPr>
            <p:ph type="sldImg" idx="2"/>
          </p:nvPr>
        </p:nvSpPr>
        <p:spPr>
          <a:xfrm>
            <a:off x="2752725" y="514350"/>
            <a:ext cx="36385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53839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6b39919f10_0_46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1" name="Google Shape;211;g6b39919f10_0_461:notes"/>
          <p:cNvSpPr>
            <a:spLocks noGrp="1" noRot="1" noChangeAspect="1"/>
          </p:cNvSpPr>
          <p:nvPr>
            <p:ph type="sldImg" idx="2"/>
          </p:nvPr>
        </p:nvSpPr>
        <p:spPr>
          <a:xfrm>
            <a:off x="2752725" y="514350"/>
            <a:ext cx="36385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55158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6b39919f10_0_488: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0" name="Google Shape;220;g6b39919f10_0_488:notes"/>
          <p:cNvSpPr>
            <a:spLocks noGrp="1" noRot="1" noChangeAspect="1"/>
          </p:cNvSpPr>
          <p:nvPr>
            <p:ph type="sldImg" idx="2"/>
          </p:nvPr>
        </p:nvSpPr>
        <p:spPr>
          <a:xfrm>
            <a:off x="2752725" y="514350"/>
            <a:ext cx="36385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55175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6b39919f10_0_498: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8" name="Google Shape;228;g6b39919f10_0_498:notes"/>
          <p:cNvSpPr>
            <a:spLocks noGrp="1" noRot="1" noChangeAspect="1"/>
          </p:cNvSpPr>
          <p:nvPr>
            <p:ph type="sldImg" idx="2"/>
          </p:nvPr>
        </p:nvSpPr>
        <p:spPr>
          <a:xfrm>
            <a:off x="2752725" y="514350"/>
            <a:ext cx="36385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41734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6b39919f10_0_507: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6" name="Google Shape;236;g6b39919f10_0_507:notes"/>
          <p:cNvSpPr>
            <a:spLocks noGrp="1" noRot="1" noChangeAspect="1"/>
          </p:cNvSpPr>
          <p:nvPr>
            <p:ph type="sldImg" idx="2"/>
          </p:nvPr>
        </p:nvSpPr>
        <p:spPr>
          <a:xfrm>
            <a:off x="2752725" y="514350"/>
            <a:ext cx="36385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03070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6b39919f10_0_517: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4" name="Google Shape;244;g6b39919f10_0_517:notes"/>
          <p:cNvSpPr>
            <a:spLocks noGrp="1" noRot="1" noChangeAspect="1"/>
          </p:cNvSpPr>
          <p:nvPr>
            <p:ph type="sldImg" idx="2"/>
          </p:nvPr>
        </p:nvSpPr>
        <p:spPr>
          <a:xfrm>
            <a:off x="2752725" y="514350"/>
            <a:ext cx="36385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18360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6b39919f10_0_53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2" name="Google Shape;252;g6b39919f10_0_530:notes"/>
          <p:cNvSpPr>
            <a:spLocks noGrp="1" noRot="1" noChangeAspect="1"/>
          </p:cNvSpPr>
          <p:nvPr>
            <p:ph type="sldImg" idx="2"/>
          </p:nvPr>
        </p:nvSpPr>
        <p:spPr>
          <a:xfrm>
            <a:off x="2752725" y="514350"/>
            <a:ext cx="36385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41721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 name="Google Shape;92;p2:notes"/>
          <p:cNvSpPr>
            <a:spLocks noGrp="1" noRot="1" noChangeAspect="1"/>
          </p:cNvSpPr>
          <p:nvPr>
            <p:ph type="sldImg" idx="2"/>
          </p:nvPr>
        </p:nvSpPr>
        <p:spPr>
          <a:xfrm>
            <a:off x="2752725" y="514350"/>
            <a:ext cx="36385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3595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6b39919f10_0_54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3" name="Google Shape;263;g6b39919f10_0_541:notes"/>
          <p:cNvSpPr>
            <a:spLocks noGrp="1" noRot="1" noChangeAspect="1"/>
          </p:cNvSpPr>
          <p:nvPr>
            <p:ph type="sldImg" idx="2"/>
          </p:nvPr>
        </p:nvSpPr>
        <p:spPr>
          <a:xfrm>
            <a:off x="2752725" y="514350"/>
            <a:ext cx="36385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9965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6b39919f10_0_55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2" name="Google Shape;272;g6b39919f10_0_551:notes"/>
          <p:cNvSpPr>
            <a:spLocks noGrp="1" noRot="1" noChangeAspect="1"/>
          </p:cNvSpPr>
          <p:nvPr>
            <p:ph type="sldImg" idx="2"/>
          </p:nvPr>
        </p:nvSpPr>
        <p:spPr>
          <a:xfrm>
            <a:off x="2752725" y="514350"/>
            <a:ext cx="36385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16707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6b39919f10_0_379: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1" name="Google Shape;281;g6b39919f10_0_379:notes"/>
          <p:cNvSpPr>
            <a:spLocks noGrp="1" noRot="1" noChangeAspect="1"/>
          </p:cNvSpPr>
          <p:nvPr>
            <p:ph type="sldImg" idx="2"/>
          </p:nvPr>
        </p:nvSpPr>
        <p:spPr>
          <a:xfrm>
            <a:off x="2752725" y="514350"/>
            <a:ext cx="36385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9291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6b39919f10_0_577: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8" name="Google Shape;288;g6b39919f10_0_577:notes"/>
          <p:cNvSpPr>
            <a:spLocks noGrp="1" noRot="1" noChangeAspect="1"/>
          </p:cNvSpPr>
          <p:nvPr>
            <p:ph type="sldImg" idx="2"/>
          </p:nvPr>
        </p:nvSpPr>
        <p:spPr>
          <a:xfrm>
            <a:off x="2752725" y="514350"/>
            <a:ext cx="36385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06309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6b39919f10_0_56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6" name="Google Shape;296;g6b39919f10_0_561:notes"/>
          <p:cNvSpPr>
            <a:spLocks noGrp="1" noRot="1" noChangeAspect="1"/>
          </p:cNvSpPr>
          <p:nvPr>
            <p:ph type="sldImg" idx="2"/>
          </p:nvPr>
        </p:nvSpPr>
        <p:spPr>
          <a:xfrm>
            <a:off x="2752725" y="514350"/>
            <a:ext cx="36385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937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6b39919f10_0_59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4" name="Google Shape;304;g6b39919f10_0_590:notes"/>
          <p:cNvSpPr>
            <a:spLocks noGrp="1" noRot="1" noChangeAspect="1"/>
          </p:cNvSpPr>
          <p:nvPr>
            <p:ph type="sldImg" idx="2"/>
          </p:nvPr>
        </p:nvSpPr>
        <p:spPr>
          <a:xfrm>
            <a:off x="2752725" y="514350"/>
            <a:ext cx="36385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435570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6b39919f10_0_60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3" name="Google Shape;313;g6b39919f10_0_601:notes"/>
          <p:cNvSpPr>
            <a:spLocks noGrp="1" noRot="1" noChangeAspect="1"/>
          </p:cNvSpPr>
          <p:nvPr>
            <p:ph type="sldImg" idx="2"/>
          </p:nvPr>
        </p:nvSpPr>
        <p:spPr>
          <a:xfrm>
            <a:off x="2752725" y="514350"/>
            <a:ext cx="36385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06202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6b39919f10_0_61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1" name="Google Shape;321;g6b39919f10_0_611:notes"/>
          <p:cNvSpPr>
            <a:spLocks noGrp="1" noRot="1" noChangeAspect="1"/>
          </p:cNvSpPr>
          <p:nvPr>
            <p:ph type="sldImg" idx="2"/>
          </p:nvPr>
        </p:nvSpPr>
        <p:spPr>
          <a:xfrm>
            <a:off x="2752725" y="514350"/>
            <a:ext cx="36385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44991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6b39919f10_0_62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9" name="Google Shape;329;g6b39919f10_0_620:notes"/>
          <p:cNvSpPr>
            <a:spLocks noGrp="1" noRot="1" noChangeAspect="1"/>
          </p:cNvSpPr>
          <p:nvPr>
            <p:ph type="sldImg" idx="2"/>
          </p:nvPr>
        </p:nvSpPr>
        <p:spPr>
          <a:xfrm>
            <a:off x="2752725" y="514350"/>
            <a:ext cx="36385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499669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6b39919f10_0_629: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7" name="Google Shape;337;g6b39919f10_0_629:notes"/>
          <p:cNvSpPr>
            <a:spLocks noGrp="1" noRot="1" noChangeAspect="1"/>
          </p:cNvSpPr>
          <p:nvPr>
            <p:ph type="sldImg" idx="2"/>
          </p:nvPr>
        </p:nvSpPr>
        <p:spPr>
          <a:xfrm>
            <a:off x="2752725" y="514350"/>
            <a:ext cx="36385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6606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3:notes"/>
          <p:cNvSpPr>
            <a:spLocks noGrp="1" noRot="1" noChangeAspect="1"/>
          </p:cNvSpPr>
          <p:nvPr>
            <p:ph type="sldImg" idx="2"/>
          </p:nvPr>
        </p:nvSpPr>
        <p:spPr>
          <a:xfrm>
            <a:off x="2752725" y="514350"/>
            <a:ext cx="36385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146561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6b39919f10_0_64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6" name="Google Shape;346;g6b39919f10_0_640:notes"/>
          <p:cNvSpPr>
            <a:spLocks noGrp="1" noRot="1" noChangeAspect="1"/>
          </p:cNvSpPr>
          <p:nvPr>
            <p:ph type="sldImg" idx="2"/>
          </p:nvPr>
        </p:nvSpPr>
        <p:spPr>
          <a:xfrm>
            <a:off x="2752725" y="514350"/>
            <a:ext cx="36385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244449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6b39919f10_0_65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5" name="Google Shape;355;g6b39919f10_0_651:notes"/>
          <p:cNvSpPr>
            <a:spLocks noGrp="1" noRot="1" noChangeAspect="1"/>
          </p:cNvSpPr>
          <p:nvPr>
            <p:ph type="sldImg" idx="2"/>
          </p:nvPr>
        </p:nvSpPr>
        <p:spPr>
          <a:xfrm>
            <a:off x="2752725" y="514350"/>
            <a:ext cx="36385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425555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6b39919f10_0_66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3" name="Google Shape;363;g6b39919f10_0_661:notes"/>
          <p:cNvSpPr>
            <a:spLocks noGrp="1" noRot="1" noChangeAspect="1"/>
          </p:cNvSpPr>
          <p:nvPr>
            <p:ph type="sldImg" idx="2"/>
          </p:nvPr>
        </p:nvSpPr>
        <p:spPr>
          <a:xfrm>
            <a:off x="2752725" y="514350"/>
            <a:ext cx="36385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937829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b39919f10_0_67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1" name="Google Shape;371;g6b39919f10_0_670:notes"/>
          <p:cNvSpPr>
            <a:spLocks noGrp="1" noRot="1" noChangeAspect="1"/>
          </p:cNvSpPr>
          <p:nvPr>
            <p:ph type="sldImg" idx="2"/>
          </p:nvPr>
        </p:nvSpPr>
        <p:spPr>
          <a:xfrm>
            <a:off x="2752725" y="514350"/>
            <a:ext cx="36385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398083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6b39919f10_0_68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0" name="Google Shape;380;g6b39919f10_0_681:notes"/>
          <p:cNvSpPr>
            <a:spLocks noGrp="1" noRot="1" noChangeAspect="1"/>
          </p:cNvSpPr>
          <p:nvPr>
            <p:ph type="sldImg" idx="2"/>
          </p:nvPr>
        </p:nvSpPr>
        <p:spPr>
          <a:xfrm>
            <a:off x="2752725" y="514350"/>
            <a:ext cx="36385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27249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6b39919f10_0_694: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8" name="Google Shape;388;g6b39919f10_0_694:notes"/>
          <p:cNvSpPr>
            <a:spLocks noGrp="1" noRot="1" noChangeAspect="1"/>
          </p:cNvSpPr>
          <p:nvPr>
            <p:ph type="sldImg" idx="2"/>
          </p:nvPr>
        </p:nvSpPr>
        <p:spPr>
          <a:xfrm>
            <a:off x="2752725" y="514350"/>
            <a:ext cx="36385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37776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6b39919f10_0_705: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6" name="Google Shape;396;g6b39919f10_0_705:notes"/>
          <p:cNvSpPr>
            <a:spLocks noGrp="1" noRot="1" noChangeAspect="1"/>
          </p:cNvSpPr>
          <p:nvPr>
            <p:ph type="sldImg" idx="2"/>
          </p:nvPr>
        </p:nvSpPr>
        <p:spPr>
          <a:xfrm>
            <a:off x="2752725" y="514350"/>
            <a:ext cx="36385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541573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7: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5" name="Google Shape;405;p7:notes"/>
          <p:cNvSpPr>
            <a:spLocks noGrp="1" noRot="1" noChangeAspect="1"/>
          </p:cNvSpPr>
          <p:nvPr>
            <p:ph type="sldImg" idx="2"/>
          </p:nvPr>
        </p:nvSpPr>
        <p:spPr>
          <a:xfrm>
            <a:off x="2752725" y="514350"/>
            <a:ext cx="36385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244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b39919f10_0_15: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6b39919f10_0_15:notes"/>
          <p:cNvSpPr>
            <a:spLocks noGrp="1" noRot="1" noChangeAspect="1"/>
          </p:cNvSpPr>
          <p:nvPr>
            <p:ph type="sldImg" idx="2"/>
          </p:nvPr>
        </p:nvSpPr>
        <p:spPr>
          <a:xfrm>
            <a:off x="2752725" y="514350"/>
            <a:ext cx="36385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89773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6b39919f10_0_25: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 name="Google Shape;116;g6b39919f10_0_25:notes"/>
          <p:cNvSpPr>
            <a:spLocks noGrp="1" noRot="1" noChangeAspect="1"/>
          </p:cNvSpPr>
          <p:nvPr>
            <p:ph type="sldImg" idx="2"/>
          </p:nvPr>
        </p:nvSpPr>
        <p:spPr>
          <a:xfrm>
            <a:off x="2752725" y="514350"/>
            <a:ext cx="36385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7075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b39919f10_0_3: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5" name="Google Shape;125;g6b39919f10_0_3:notes"/>
          <p:cNvSpPr>
            <a:spLocks noGrp="1" noRot="1" noChangeAspect="1"/>
          </p:cNvSpPr>
          <p:nvPr>
            <p:ph type="sldImg" idx="2"/>
          </p:nvPr>
        </p:nvSpPr>
        <p:spPr>
          <a:xfrm>
            <a:off x="2752725" y="514350"/>
            <a:ext cx="36385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96999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b1b172138_0_3: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3" name="Google Shape;133;g6b1b172138_0_3:notes"/>
          <p:cNvSpPr>
            <a:spLocks noGrp="1" noRot="1" noChangeAspect="1"/>
          </p:cNvSpPr>
          <p:nvPr>
            <p:ph type="sldImg" idx="2"/>
          </p:nvPr>
        </p:nvSpPr>
        <p:spPr>
          <a:xfrm>
            <a:off x="2752725" y="514350"/>
            <a:ext cx="36385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16196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6b39919f10_0_43: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3" name="Google Shape;143;g6b39919f10_0_43:notes"/>
          <p:cNvSpPr>
            <a:spLocks noGrp="1" noRot="1" noChangeAspect="1"/>
          </p:cNvSpPr>
          <p:nvPr>
            <p:ph type="sldImg" idx="2"/>
          </p:nvPr>
        </p:nvSpPr>
        <p:spPr>
          <a:xfrm>
            <a:off x="2752725" y="514350"/>
            <a:ext cx="36385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1590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6b39919f10_0_5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 name="Google Shape;151;g6b39919f10_0_52:notes"/>
          <p:cNvSpPr>
            <a:spLocks noGrp="1" noRot="1" noChangeAspect="1"/>
          </p:cNvSpPr>
          <p:nvPr>
            <p:ph type="sldImg" idx="2"/>
          </p:nvPr>
        </p:nvSpPr>
        <p:spPr>
          <a:xfrm>
            <a:off x="2752725" y="514350"/>
            <a:ext cx="36385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07967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735062" y="402484"/>
            <a:ext cx="9221689" cy="146118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735062" y="402484"/>
            <a:ext cx="9221689" cy="146118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947634" y="-200159"/>
            <a:ext cx="4796544" cy="922168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102"/>
              </a:spcBef>
              <a:spcAft>
                <a:spcPts val="0"/>
              </a:spcAft>
              <a:buClr>
                <a:schemeClr val="dk1"/>
              </a:buClr>
              <a:buSzPts val="1800"/>
              <a:buChar char="•"/>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5600802" y="2453009"/>
            <a:ext cx="6406475" cy="230542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923135" y="214411"/>
            <a:ext cx="6406475" cy="678261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102"/>
              </a:spcBef>
              <a:spcAft>
                <a:spcPts val="0"/>
              </a:spcAft>
              <a:buClr>
                <a:schemeClr val="dk1"/>
              </a:buClr>
              <a:buSzPts val="1800"/>
              <a:buChar char="•"/>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6"/>
        <p:cNvGrpSpPr/>
        <p:nvPr/>
      </p:nvGrpSpPr>
      <p:grpSpPr>
        <a:xfrm>
          <a:off x="0" y="0"/>
          <a:ext cx="0" cy="0"/>
          <a:chOff x="0" y="0"/>
          <a:chExt cx="0" cy="0"/>
        </a:xfrm>
      </p:grpSpPr>
      <p:sp>
        <p:nvSpPr>
          <p:cNvPr id="17" name="Google Shape;17;p3"/>
          <p:cNvSpPr txBox="1">
            <a:spLocks noGrp="1"/>
          </p:cNvSpPr>
          <p:nvPr>
            <p:ph type="ctrTitle"/>
          </p:nvPr>
        </p:nvSpPr>
        <p:spPr>
          <a:xfrm>
            <a:off x="801886" y="1237197"/>
            <a:ext cx="9088041" cy="2631887"/>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614"/>
              <a:buFont typeface="Calibri"/>
              <a:buNone/>
              <a:defRPr sz="6614"/>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
          <p:cNvSpPr txBox="1">
            <a:spLocks noGrp="1"/>
          </p:cNvSpPr>
          <p:nvPr>
            <p:ph type="subTitle" idx="1"/>
          </p:nvPr>
        </p:nvSpPr>
        <p:spPr>
          <a:xfrm>
            <a:off x="1336477" y="3970580"/>
            <a:ext cx="8018860" cy="1825171"/>
          </a:xfrm>
          <a:prstGeom prst="rect">
            <a:avLst/>
          </a:prstGeom>
          <a:noFill/>
          <a:ln>
            <a:noFill/>
          </a:ln>
        </p:spPr>
        <p:txBody>
          <a:bodyPr spcFirstLastPara="1" wrap="square" lIns="91425" tIns="45700" rIns="91425" bIns="45700" anchor="t" anchorCtr="0">
            <a:noAutofit/>
          </a:bodyPr>
          <a:lstStyle>
            <a:lvl1pPr lvl="0" algn="ctr">
              <a:lnSpc>
                <a:spcPct val="90000"/>
              </a:lnSpc>
              <a:spcBef>
                <a:spcPts val="1102"/>
              </a:spcBef>
              <a:spcAft>
                <a:spcPts val="0"/>
              </a:spcAft>
              <a:buClr>
                <a:schemeClr val="dk1"/>
              </a:buClr>
              <a:buSzPts val="2646"/>
              <a:buNone/>
              <a:defRPr sz="2646"/>
            </a:lvl1pPr>
            <a:lvl2pPr lvl="1" algn="ctr">
              <a:lnSpc>
                <a:spcPct val="90000"/>
              </a:lnSpc>
              <a:spcBef>
                <a:spcPts val="551"/>
              </a:spcBef>
              <a:spcAft>
                <a:spcPts val="0"/>
              </a:spcAft>
              <a:buClr>
                <a:schemeClr val="dk1"/>
              </a:buClr>
              <a:buSzPts val="2205"/>
              <a:buNone/>
              <a:defRPr sz="2205"/>
            </a:lvl2pPr>
            <a:lvl3pPr lvl="2" algn="ctr">
              <a:lnSpc>
                <a:spcPct val="90000"/>
              </a:lnSpc>
              <a:spcBef>
                <a:spcPts val="551"/>
              </a:spcBef>
              <a:spcAft>
                <a:spcPts val="0"/>
              </a:spcAft>
              <a:buClr>
                <a:schemeClr val="dk1"/>
              </a:buClr>
              <a:buSzPts val="1984"/>
              <a:buNone/>
              <a:defRPr sz="1984"/>
            </a:lvl3pPr>
            <a:lvl4pPr lvl="3" algn="ctr">
              <a:lnSpc>
                <a:spcPct val="90000"/>
              </a:lnSpc>
              <a:spcBef>
                <a:spcPts val="551"/>
              </a:spcBef>
              <a:spcAft>
                <a:spcPts val="0"/>
              </a:spcAft>
              <a:buClr>
                <a:schemeClr val="dk1"/>
              </a:buClr>
              <a:buSzPts val="1764"/>
              <a:buNone/>
              <a:defRPr sz="1764"/>
            </a:lvl4pPr>
            <a:lvl5pPr lvl="4" algn="ctr">
              <a:lnSpc>
                <a:spcPct val="90000"/>
              </a:lnSpc>
              <a:spcBef>
                <a:spcPts val="551"/>
              </a:spcBef>
              <a:spcAft>
                <a:spcPts val="0"/>
              </a:spcAft>
              <a:buClr>
                <a:schemeClr val="dk1"/>
              </a:buClr>
              <a:buSzPts val="1764"/>
              <a:buNone/>
              <a:defRPr sz="1764"/>
            </a:lvl5pPr>
            <a:lvl6pPr lvl="5" algn="ctr">
              <a:lnSpc>
                <a:spcPct val="90000"/>
              </a:lnSpc>
              <a:spcBef>
                <a:spcPts val="551"/>
              </a:spcBef>
              <a:spcAft>
                <a:spcPts val="0"/>
              </a:spcAft>
              <a:buClr>
                <a:schemeClr val="dk1"/>
              </a:buClr>
              <a:buSzPts val="1764"/>
              <a:buNone/>
              <a:defRPr sz="1764"/>
            </a:lvl6pPr>
            <a:lvl7pPr lvl="6" algn="ctr">
              <a:lnSpc>
                <a:spcPct val="90000"/>
              </a:lnSpc>
              <a:spcBef>
                <a:spcPts val="551"/>
              </a:spcBef>
              <a:spcAft>
                <a:spcPts val="0"/>
              </a:spcAft>
              <a:buClr>
                <a:schemeClr val="dk1"/>
              </a:buClr>
              <a:buSzPts val="1764"/>
              <a:buNone/>
              <a:defRPr sz="1764"/>
            </a:lvl7pPr>
            <a:lvl8pPr lvl="7" algn="ctr">
              <a:lnSpc>
                <a:spcPct val="90000"/>
              </a:lnSpc>
              <a:spcBef>
                <a:spcPts val="551"/>
              </a:spcBef>
              <a:spcAft>
                <a:spcPts val="0"/>
              </a:spcAft>
              <a:buClr>
                <a:schemeClr val="dk1"/>
              </a:buClr>
              <a:buSzPts val="1764"/>
              <a:buNone/>
              <a:defRPr sz="1764"/>
            </a:lvl8pPr>
            <a:lvl9pPr lvl="8" algn="ctr">
              <a:lnSpc>
                <a:spcPct val="90000"/>
              </a:lnSpc>
              <a:spcBef>
                <a:spcPts val="551"/>
              </a:spcBef>
              <a:spcAft>
                <a:spcPts val="0"/>
              </a:spcAft>
              <a:buClr>
                <a:schemeClr val="dk1"/>
              </a:buClr>
              <a:buSzPts val="1764"/>
              <a:buNone/>
              <a:defRPr sz="1764"/>
            </a:lvl9pPr>
          </a:lstStyle>
          <a:p>
            <a:endParaRPr/>
          </a:p>
        </p:txBody>
      </p:sp>
      <p:sp>
        <p:nvSpPr>
          <p:cNvPr id="19" name="Google Shape;19;p3"/>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735062" y="402484"/>
            <a:ext cx="9221689" cy="146118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
          <p:cNvSpPr txBox="1">
            <a:spLocks noGrp="1"/>
          </p:cNvSpPr>
          <p:nvPr>
            <p:ph type="body" idx="1"/>
          </p:nvPr>
        </p:nvSpPr>
        <p:spPr>
          <a:xfrm>
            <a:off x="735062" y="2012414"/>
            <a:ext cx="9221689" cy="479654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102"/>
              </a:spcBef>
              <a:spcAft>
                <a:spcPts val="0"/>
              </a:spcAft>
              <a:buClr>
                <a:schemeClr val="dk1"/>
              </a:buClr>
              <a:buSzPts val="1800"/>
              <a:buChar char="•"/>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25" name="Google Shape;25;p4"/>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729494" y="1884671"/>
            <a:ext cx="9221689" cy="314461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614"/>
              <a:buFont typeface="Calibri"/>
              <a:buNone/>
              <a:defRPr sz="6614"/>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
          <p:cNvSpPr txBox="1">
            <a:spLocks noGrp="1"/>
          </p:cNvSpPr>
          <p:nvPr>
            <p:ph type="body" idx="1"/>
          </p:nvPr>
        </p:nvSpPr>
        <p:spPr>
          <a:xfrm>
            <a:off x="729494" y="5059035"/>
            <a:ext cx="9221689" cy="165367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102"/>
              </a:spcBef>
              <a:spcAft>
                <a:spcPts val="0"/>
              </a:spcAft>
              <a:buClr>
                <a:schemeClr val="dk1"/>
              </a:buClr>
              <a:buSzPts val="2646"/>
              <a:buNone/>
              <a:defRPr sz="2646">
                <a:solidFill>
                  <a:schemeClr val="dk1"/>
                </a:solidFill>
              </a:defRPr>
            </a:lvl1pPr>
            <a:lvl2pPr marL="914400" lvl="1" indent="-228600" algn="l">
              <a:lnSpc>
                <a:spcPct val="90000"/>
              </a:lnSpc>
              <a:spcBef>
                <a:spcPts val="551"/>
              </a:spcBef>
              <a:spcAft>
                <a:spcPts val="0"/>
              </a:spcAft>
              <a:buClr>
                <a:srgbClr val="888888"/>
              </a:buClr>
              <a:buSzPts val="2205"/>
              <a:buNone/>
              <a:defRPr sz="2205">
                <a:solidFill>
                  <a:srgbClr val="888888"/>
                </a:solidFill>
              </a:defRPr>
            </a:lvl2pPr>
            <a:lvl3pPr marL="1371600" lvl="2" indent="-228600" algn="l">
              <a:lnSpc>
                <a:spcPct val="90000"/>
              </a:lnSpc>
              <a:spcBef>
                <a:spcPts val="551"/>
              </a:spcBef>
              <a:spcAft>
                <a:spcPts val="0"/>
              </a:spcAft>
              <a:buClr>
                <a:srgbClr val="888888"/>
              </a:buClr>
              <a:buSzPts val="1984"/>
              <a:buNone/>
              <a:defRPr sz="1984">
                <a:solidFill>
                  <a:srgbClr val="888888"/>
                </a:solidFill>
              </a:defRPr>
            </a:lvl3pPr>
            <a:lvl4pPr marL="1828800" lvl="3" indent="-228600" algn="l">
              <a:lnSpc>
                <a:spcPct val="90000"/>
              </a:lnSpc>
              <a:spcBef>
                <a:spcPts val="551"/>
              </a:spcBef>
              <a:spcAft>
                <a:spcPts val="0"/>
              </a:spcAft>
              <a:buClr>
                <a:srgbClr val="888888"/>
              </a:buClr>
              <a:buSzPts val="1764"/>
              <a:buNone/>
              <a:defRPr sz="1764">
                <a:solidFill>
                  <a:srgbClr val="888888"/>
                </a:solidFill>
              </a:defRPr>
            </a:lvl4pPr>
            <a:lvl5pPr marL="2286000" lvl="4" indent="-228600" algn="l">
              <a:lnSpc>
                <a:spcPct val="90000"/>
              </a:lnSpc>
              <a:spcBef>
                <a:spcPts val="551"/>
              </a:spcBef>
              <a:spcAft>
                <a:spcPts val="0"/>
              </a:spcAft>
              <a:buClr>
                <a:srgbClr val="888888"/>
              </a:buClr>
              <a:buSzPts val="1764"/>
              <a:buNone/>
              <a:defRPr sz="1764">
                <a:solidFill>
                  <a:srgbClr val="888888"/>
                </a:solidFill>
              </a:defRPr>
            </a:lvl5pPr>
            <a:lvl6pPr marL="2743200" lvl="5" indent="-228600" algn="l">
              <a:lnSpc>
                <a:spcPct val="90000"/>
              </a:lnSpc>
              <a:spcBef>
                <a:spcPts val="551"/>
              </a:spcBef>
              <a:spcAft>
                <a:spcPts val="0"/>
              </a:spcAft>
              <a:buClr>
                <a:srgbClr val="888888"/>
              </a:buClr>
              <a:buSzPts val="1764"/>
              <a:buNone/>
              <a:defRPr sz="1764">
                <a:solidFill>
                  <a:srgbClr val="888888"/>
                </a:solidFill>
              </a:defRPr>
            </a:lvl6pPr>
            <a:lvl7pPr marL="3200400" lvl="6" indent="-228600" algn="l">
              <a:lnSpc>
                <a:spcPct val="90000"/>
              </a:lnSpc>
              <a:spcBef>
                <a:spcPts val="551"/>
              </a:spcBef>
              <a:spcAft>
                <a:spcPts val="0"/>
              </a:spcAft>
              <a:buClr>
                <a:srgbClr val="888888"/>
              </a:buClr>
              <a:buSzPts val="1764"/>
              <a:buNone/>
              <a:defRPr sz="1764">
                <a:solidFill>
                  <a:srgbClr val="888888"/>
                </a:solidFill>
              </a:defRPr>
            </a:lvl7pPr>
            <a:lvl8pPr marL="3657600" lvl="7" indent="-228600" algn="l">
              <a:lnSpc>
                <a:spcPct val="90000"/>
              </a:lnSpc>
              <a:spcBef>
                <a:spcPts val="551"/>
              </a:spcBef>
              <a:spcAft>
                <a:spcPts val="0"/>
              </a:spcAft>
              <a:buClr>
                <a:srgbClr val="888888"/>
              </a:buClr>
              <a:buSzPts val="1764"/>
              <a:buNone/>
              <a:defRPr sz="1764">
                <a:solidFill>
                  <a:srgbClr val="888888"/>
                </a:solidFill>
              </a:defRPr>
            </a:lvl8pPr>
            <a:lvl9pPr marL="4114800" lvl="8" indent="-228600" algn="l">
              <a:lnSpc>
                <a:spcPct val="90000"/>
              </a:lnSpc>
              <a:spcBef>
                <a:spcPts val="551"/>
              </a:spcBef>
              <a:spcAft>
                <a:spcPts val="0"/>
              </a:spcAft>
              <a:buClr>
                <a:srgbClr val="888888"/>
              </a:buClr>
              <a:buSzPts val="1764"/>
              <a:buNone/>
              <a:defRPr sz="1764">
                <a:solidFill>
                  <a:srgbClr val="888888"/>
                </a:solidFill>
              </a:defRPr>
            </a:lvl9pPr>
          </a:lstStyle>
          <a:p>
            <a:endParaRPr/>
          </a:p>
        </p:txBody>
      </p:sp>
      <p:sp>
        <p:nvSpPr>
          <p:cNvPr id="31" name="Google Shape;31;p5"/>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735062" y="402484"/>
            <a:ext cx="9221689" cy="146118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
          <p:cNvSpPr txBox="1">
            <a:spLocks noGrp="1"/>
          </p:cNvSpPr>
          <p:nvPr>
            <p:ph type="body" idx="1"/>
          </p:nvPr>
        </p:nvSpPr>
        <p:spPr>
          <a:xfrm>
            <a:off x="735062" y="2012414"/>
            <a:ext cx="4544021" cy="479654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102"/>
              </a:spcBef>
              <a:spcAft>
                <a:spcPts val="0"/>
              </a:spcAft>
              <a:buClr>
                <a:schemeClr val="dk1"/>
              </a:buClr>
              <a:buSzPts val="1800"/>
              <a:buChar char="•"/>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37" name="Google Shape;37;p6"/>
          <p:cNvSpPr txBox="1">
            <a:spLocks noGrp="1"/>
          </p:cNvSpPr>
          <p:nvPr>
            <p:ph type="body" idx="2"/>
          </p:nvPr>
        </p:nvSpPr>
        <p:spPr>
          <a:xfrm>
            <a:off x="5412730" y="2012414"/>
            <a:ext cx="4544021" cy="479654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102"/>
              </a:spcBef>
              <a:spcAft>
                <a:spcPts val="0"/>
              </a:spcAft>
              <a:buClr>
                <a:schemeClr val="dk1"/>
              </a:buClr>
              <a:buSzPts val="1800"/>
              <a:buChar char="•"/>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38" name="Google Shape;38;p6"/>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736455" y="402484"/>
            <a:ext cx="9221689" cy="146118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body" idx="1"/>
          </p:nvPr>
        </p:nvSpPr>
        <p:spPr>
          <a:xfrm>
            <a:off x="736456" y="1853171"/>
            <a:ext cx="4523137" cy="90821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102"/>
              </a:spcBef>
              <a:spcAft>
                <a:spcPts val="0"/>
              </a:spcAft>
              <a:buClr>
                <a:schemeClr val="dk1"/>
              </a:buClr>
              <a:buSzPts val="2646"/>
              <a:buNone/>
              <a:defRPr sz="2646" b="1"/>
            </a:lvl1pPr>
            <a:lvl2pPr marL="914400" lvl="1" indent="-228600" algn="l">
              <a:lnSpc>
                <a:spcPct val="90000"/>
              </a:lnSpc>
              <a:spcBef>
                <a:spcPts val="551"/>
              </a:spcBef>
              <a:spcAft>
                <a:spcPts val="0"/>
              </a:spcAft>
              <a:buClr>
                <a:schemeClr val="dk1"/>
              </a:buClr>
              <a:buSzPts val="2205"/>
              <a:buNone/>
              <a:defRPr sz="2205" b="1"/>
            </a:lvl2pPr>
            <a:lvl3pPr marL="1371600" lvl="2" indent="-228600" algn="l">
              <a:lnSpc>
                <a:spcPct val="90000"/>
              </a:lnSpc>
              <a:spcBef>
                <a:spcPts val="551"/>
              </a:spcBef>
              <a:spcAft>
                <a:spcPts val="0"/>
              </a:spcAft>
              <a:buClr>
                <a:schemeClr val="dk1"/>
              </a:buClr>
              <a:buSzPts val="1984"/>
              <a:buNone/>
              <a:defRPr sz="1984" b="1"/>
            </a:lvl3pPr>
            <a:lvl4pPr marL="1828800" lvl="3" indent="-228600" algn="l">
              <a:lnSpc>
                <a:spcPct val="90000"/>
              </a:lnSpc>
              <a:spcBef>
                <a:spcPts val="551"/>
              </a:spcBef>
              <a:spcAft>
                <a:spcPts val="0"/>
              </a:spcAft>
              <a:buClr>
                <a:schemeClr val="dk1"/>
              </a:buClr>
              <a:buSzPts val="1764"/>
              <a:buNone/>
              <a:defRPr sz="1764" b="1"/>
            </a:lvl4pPr>
            <a:lvl5pPr marL="2286000" lvl="4" indent="-228600" algn="l">
              <a:lnSpc>
                <a:spcPct val="90000"/>
              </a:lnSpc>
              <a:spcBef>
                <a:spcPts val="551"/>
              </a:spcBef>
              <a:spcAft>
                <a:spcPts val="0"/>
              </a:spcAft>
              <a:buClr>
                <a:schemeClr val="dk1"/>
              </a:buClr>
              <a:buSzPts val="1764"/>
              <a:buNone/>
              <a:defRPr sz="1764" b="1"/>
            </a:lvl5pPr>
            <a:lvl6pPr marL="2743200" lvl="5" indent="-228600" algn="l">
              <a:lnSpc>
                <a:spcPct val="90000"/>
              </a:lnSpc>
              <a:spcBef>
                <a:spcPts val="551"/>
              </a:spcBef>
              <a:spcAft>
                <a:spcPts val="0"/>
              </a:spcAft>
              <a:buClr>
                <a:schemeClr val="dk1"/>
              </a:buClr>
              <a:buSzPts val="1764"/>
              <a:buNone/>
              <a:defRPr sz="1764" b="1"/>
            </a:lvl6pPr>
            <a:lvl7pPr marL="3200400" lvl="6" indent="-228600" algn="l">
              <a:lnSpc>
                <a:spcPct val="90000"/>
              </a:lnSpc>
              <a:spcBef>
                <a:spcPts val="551"/>
              </a:spcBef>
              <a:spcAft>
                <a:spcPts val="0"/>
              </a:spcAft>
              <a:buClr>
                <a:schemeClr val="dk1"/>
              </a:buClr>
              <a:buSzPts val="1764"/>
              <a:buNone/>
              <a:defRPr sz="1764" b="1"/>
            </a:lvl7pPr>
            <a:lvl8pPr marL="3657600" lvl="7" indent="-228600" algn="l">
              <a:lnSpc>
                <a:spcPct val="90000"/>
              </a:lnSpc>
              <a:spcBef>
                <a:spcPts val="551"/>
              </a:spcBef>
              <a:spcAft>
                <a:spcPts val="0"/>
              </a:spcAft>
              <a:buClr>
                <a:schemeClr val="dk1"/>
              </a:buClr>
              <a:buSzPts val="1764"/>
              <a:buNone/>
              <a:defRPr sz="1764" b="1"/>
            </a:lvl8pPr>
            <a:lvl9pPr marL="4114800" lvl="8" indent="-228600" algn="l">
              <a:lnSpc>
                <a:spcPct val="90000"/>
              </a:lnSpc>
              <a:spcBef>
                <a:spcPts val="551"/>
              </a:spcBef>
              <a:spcAft>
                <a:spcPts val="0"/>
              </a:spcAft>
              <a:buClr>
                <a:schemeClr val="dk1"/>
              </a:buClr>
              <a:buSzPts val="1764"/>
              <a:buNone/>
              <a:defRPr sz="1764" b="1"/>
            </a:lvl9pPr>
          </a:lstStyle>
          <a:p>
            <a:endParaRPr/>
          </a:p>
        </p:txBody>
      </p:sp>
      <p:sp>
        <p:nvSpPr>
          <p:cNvPr id="44" name="Google Shape;44;p7"/>
          <p:cNvSpPr txBox="1">
            <a:spLocks noGrp="1"/>
          </p:cNvSpPr>
          <p:nvPr>
            <p:ph type="body" idx="2"/>
          </p:nvPr>
        </p:nvSpPr>
        <p:spPr>
          <a:xfrm>
            <a:off x="736456" y="2761381"/>
            <a:ext cx="4523137" cy="406157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102"/>
              </a:spcBef>
              <a:spcAft>
                <a:spcPts val="0"/>
              </a:spcAft>
              <a:buClr>
                <a:schemeClr val="dk1"/>
              </a:buClr>
              <a:buSzPts val="1800"/>
              <a:buChar char="•"/>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45" name="Google Shape;45;p7"/>
          <p:cNvSpPr txBox="1">
            <a:spLocks noGrp="1"/>
          </p:cNvSpPr>
          <p:nvPr>
            <p:ph type="body" idx="3"/>
          </p:nvPr>
        </p:nvSpPr>
        <p:spPr>
          <a:xfrm>
            <a:off x="5412731" y="1853171"/>
            <a:ext cx="4545413" cy="90821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102"/>
              </a:spcBef>
              <a:spcAft>
                <a:spcPts val="0"/>
              </a:spcAft>
              <a:buClr>
                <a:schemeClr val="dk1"/>
              </a:buClr>
              <a:buSzPts val="2646"/>
              <a:buNone/>
              <a:defRPr sz="2646" b="1"/>
            </a:lvl1pPr>
            <a:lvl2pPr marL="914400" lvl="1" indent="-228600" algn="l">
              <a:lnSpc>
                <a:spcPct val="90000"/>
              </a:lnSpc>
              <a:spcBef>
                <a:spcPts val="551"/>
              </a:spcBef>
              <a:spcAft>
                <a:spcPts val="0"/>
              </a:spcAft>
              <a:buClr>
                <a:schemeClr val="dk1"/>
              </a:buClr>
              <a:buSzPts val="2205"/>
              <a:buNone/>
              <a:defRPr sz="2205" b="1"/>
            </a:lvl2pPr>
            <a:lvl3pPr marL="1371600" lvl="2" indent="-228600" algn="l">
              <a:lnSpc>
                <a:spcPct val="90000"/>
              </a:lnSpc>
              <a:spcBef>
                <a:spcPts val="551"/>
              </a:spcBef>
              <a:spcAft>
                <a:spcPts val="0"/>
              </a:spcAft>
              <a:buClr>
                <a:schemeClr val="dk1"/>
              </a:buClr>
              <a:buSzPts val="1984"/>
              <a:buNone/>
              <a:defRPr sz="1984" b="1"/>
            </a:lvl3pPr>
            <a:lvl4pPr marL="1828800" lvl="3" indent="-228600" algn="l">
              <a:lnSpc>
                <a:spcPct val="90000"/>
              </a:lnSpc>
              <a:spcBef>
                <a:spcPts val="551"/>
              </a:spcBef>
              <a:spcAft>
                <a:spcPts val="0"/>
              </a:spcAft>
              <a:buClr>
                <a:schemeClr val="dk1"/>
              </a:buClr>
              <a:buSzPts val="1764"/>
              <a:buNone/>
              <a:defRPr sz="1764" b="1"/>
            </a:lvl4pPr>
            <a:lvl5pPr marL="2286000" lvl="4" indent="-228600" algn="l">
              <a:lnSpc>
                <a:spcPct val="90000"/>
              </a:lnSpc>
              <a:spcBef>
                <a:spcPts val="551"/>
              </a:spcBef>
              <a:spcAft>
                <a:spcPts val="0"/>
              </a:spcAft>
              <a:buClr>
                <a:schemeClr val="dk1"/>
              </a:buClr>
              <a:buSzPts val="1764"/>
              <a:buNone/>
              <a:defRPr sz="1764" b="1"/>
            </a:lvl5pPr>
            <a:lvl6pPr marL="2743200" lvl="5" indent="-228600" algn="l">
              <a:lnSpc>
                <a:spcPct val="90000"/>
              </a:lnSpc>
              <a:spcBef>
                <a:spcPts val="551"/>
              </a:spcBef>
              <a:spcAft>
                <a:spcPts val="0"/>
              </a:spcAft>
              <a:buClr>
                <a:schemeClr val="dk1"/>
              </a:buClr>
              <a:buSzPts val="1764"/>
              <a:buNone/>
              <a:defRPr sz="1764" b="1"/>
            </a:lvl6pPr>
            <a:lvl7pPr marL="3200400" lvl="6" indent="-228600" algn="l">
              <a:lnSpc>
                <a:spcPct val="90000"/>
              </a:lnSpc>
              <a:spcBef>
                <a:spcPts val="551"/>
              </a:spcBef>
              <a:spcAft>
                <a:spcPts val="0"/>
              </a:spcAft>
              <a:buClr>
                <a:schemeClr val="dk1"/>
              </a:buClr>
              <a:buSzPts val="1764"/>
              <a:buNone/>
              <a:defRPr sz="1764" b="1"/>
            </a:lvl7pPr>
            <a:lvl8pPr marL="3657600" lvl="7" indent="-228600" algn="l">
              <a:lnSpc>
                <a:spcPct val="90000"/>
              </a:lnSpc>
              <a:spcBef>
                <a:spcPts val="551"/>
              </a:spcBef>
              <a:spcAft>
                <a:spcPts val="0"/>
              </a:spcAft>
              <a:buClr>
                <a:schemeClr val="dk1"/>
              </a:buClr>
              <a:buSzPts val="1764"/>
              <a:buNone/>
              <a:defRPr sz="1764" b="1"/>
            </a:lvl8pPr>
            <a:lvl9pPr marL="4114800" lvl="8" indent="-228600" algn="l">
              <a:lnSpc>
                <a:spcPct val="90000"/>
              </a:lnSpc>
              <a:spcBef>
                <a:spcPts val="551"/>
              </a:spcBef>
              <a:spcAft>
                <a:spcPts val="0"/>
              </a:spcAft>
              <a:buClr>
                <a:schemeClr val="dk1"/>
              </a:buClr>
              <a:buSzPts val="1764"/>
              <a:buNone/>
              <a:defRPr sz="1764" b="1"/>
            </a:lvl9pPr>
          </a:lstStyle>
          <a:p>
            <a:endParaRPr/>
          </a:p>
        </p:txBody>
      </p:sp>
      <p:sp>
        <p:nvSpPr>
          <p:cNvPr id="46" name="Google Shape;46;p7"/>
          <p:cNvSpPr txBox="1">
            <a:spLocks noGrp="1"/>
          </p:cNvSpPr>
          <p:nvPr>
            <p:ph type="body" idx="4"/>
          </p:nvPr>
        </p:nvSpPr>
        <p:spPr>
          <a:xfrm>
            <a:off x="5412731" y="2761381"/>
            <a:ext cx="4545413" cy="406157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102"/>
              </a:spcBef>
              <a:spcAft>
                <a:spcPts val="0"/>
              </a:spcAft>
              <a:buClr>
                <a:schemeClr val="dk1"/>
              </a:buClr>
              <a:buSzPts val="1800"/>
              <a:buChar char="•"/>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47" name="Google Shape;47;p7"/>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736455" y="503978"/>
            <a:ext cx="3448388" cy="176392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527"/>
              <a:buFont typeface="Calibri"/>
              <a:buNone/>
              <a:defRPr sz="352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4545413" y="1088455"/>
            <a:ext cx="5412730" cy="5372269"/>
          </a:xfrm>
          <a:prstGeom prst="rect">
            <a:avLst/>
          </a:prstGeom>
          <a:noFill/>
          <a:ln>
            <a:noFill/>
          </a:ln>
        </p:spPr>
        <p:txBody>
          <a:bodyPr spcFirstLastPara="1" wrap="square" lIns="91425" tIns="45700" rIns="91425" bIns="45700" anchor="t" anchorCtr="0">
            <a:noAutofit/>
          </a:bodyPr>
          <a:lstStyle>
            <a:lvl1pPr marL="457200" lvl="0" indent="-452564" algn="l">
              <a:lnSpc>
                <a:spcPct val="90000"/>
              </a:lnSpc>
              <a:spcBef>
                <a:spcPts val="1102"/>
              </a:spcBef>
              <a:spcAft>
                <a:spcPts val="0"/>
              </a:spcAft>
              <a:buClr>
                <a:schemeClr val="dk1"/>
              </a:buClr>
              <a:buSzPts val="3527"/>
              <a:buChar char="•"/>
              <a:defRPr sz="3527"/>
            </a:lvl1pPr>
            <a:lvl2pPr marL="914400" lvl="1" indent="-424561" algn="l">
              <a:lnSpc>
                <a:spcPct val="90000"/>
              </a:lnSpc>
              <a:spcBef>
                <a:spcPts val="551"/>
              </a:spcBef>
              <a:spcAft>
                <a:spcPts val="0"/>
              </a:spcAft>
              <a:buClr>
                <a:schemeClr val="dk1"/>
              </a:buClr>
              <a:buSzPts val="3086"/>
              <a:buChar char="•"/>
              <a:defRPr sz="3086"/>
            </a:lvl2pPr>
            <a:lvl3pPr marL="1371600" lvl="2" indent="-396620" algn="l">
              <a:lnSpc>
                <a:spcPct val="90000"/>
              </a:lnSpc>
              <a:spcBef>
                <a:spcPts val="551"/>
              </a:spcBef>
              <a:spcAft>
                <a:spcPts val="0"/>
              </a:spcAft>
              <a:buClr>
                <a:schemeClr val="dk1"/>
              </a:buClr>
              <a:buSzPts val="2646"/>
              <a:buChar char="•"/>
              <a:defRPr sz="2646"/>
            </a:lvl3pPr>
            <a:lvl4pPr marL="1828800" lvl="3" indent="-368617" algn="l">
              <a:lnSpc>
                <a:spcPct val="90000"/>
              </a:lnSpc>
              <a:spcBef>
                <a:spcPts val="551"/>
              </a:spcBef>
              <a:spcAft>
                <a:spcPts val="0"/>
              </a:spcAft>
              <a:buClr>
                <a:schemeClr val="dk1"/>
              </a:buClr>
              <a:buSzPts val="2205"/>
              <a:buChar char="•"/>
              <a:defRPr sz="2205"/>
            </a:lvl4pPr>
            <a:lvl5pPr marL="2286000" lvl="4" indent="-368617" algn="l">
              <a:lnSpc>
                <a:spcPct val="90000"/>
              </a:lnSpc>
              <a:spcBef>
                <a:spcPts val="551"/>
              </a:spcBef>
              <a:spcAft>
                <a:spcPts val="0"/>
              </a:spcAft>
              <a:buClr>
                <a:schemeClr val="dk1"/>
              </a:buClr>
              <a:buSzPts val="2205"/>
              <a:buChar char="•"/>
              <a:defRPr sz="2205"/>
            </a:lvl5pPr>
            <a:lvl6pPr marL="2743200" lvl="5" indent="-368617" algn="l">
              <a:lnSpc>
                <a:spcPct val="90000"/>
              </a:lnSpc>
              <a:spcBef>
                <a:spcPts val="551"/>
              </a:spcBef>
              <a:spcAft>
                <a:spcPts val="0"/>
              </a:spcAft>
              <a:buClr>
                <a:schemeClr val="dk1"/>
              </a:buClr>
              <a:buSzPts val="2205"/>
              <a:buChar char="•"/>
              <a:defRPr sz="2205"/>
            </a:lvl6pPr>
            <a:lvl7pPr marL="3200400" lvl="6" indent="-368617" algn="l">
              <a:lnSpc>
                <a:spcPct val="90000"/>
              </a:lnSpc>
              <a:spcBef>
                <a:spcPts val="551"/>
              </a:spcBef>
              <a:spcAft>
                <a:spcPts val="0"/>
              </a:spcAft>
              <a:buClr>
                <a:schemeClr val="dk1"/>
              </a:buClr>
              <a:buSzPts val="2205"/>
              <a:buChar char="•"/>
              <a:defRPr sz="2205"/>
            </a:lvl7pPr>
            <a:lvl8pPr marL="3657600" lvl="7" indent="-368617" algn="l">
              <a:lnSpc>
                <a:spcPct val="90000"/>
              </a:lnSpc>
              <a:spcBef>
                <a:spcPts val="551"/>
              </a:spcBef>
              <a:spcAft>
                <a:spcPts val="0"/>
              </a:spcAft>
              <a:buClr>
                <a:schemeClr val="dk1"/>
              </a:buClr>
              <a:buSzPts val="2205"/>
              <a:buChar char="•"/>
              <a:defRPr sz="2205"/>
            </a:lvl8pPr>
            <a:lvl9pPr marL="4114800" lvl="8" indent="-368617" algn="l">
              <a:lnSpc>
                <a:spcPct val="90000"/>
              </a:lnSpc>
              <a:spcBef>
                <a:spcPts val="551"/>
              </a:spcBef>
              <a:spcAft>
                <a:spcPts val="0"/>
              </a:spcAft>
              <a:buClr>
                <a:schemeClr val="dk1"/>
              </a:buClr>
              <a:buSzPts val="2205"/>
              <a:buChar char="•"/>
              <a:defRPr sz="2205"/>
            </a:lvl9pPr>
          </a:lstStyle>
          <a:p>
            <a:endParaRPr/>
          </a:p>
        </p:txBody>
      </p:sp>
      <p:sp>
        <p:nvSpPr>
          <p:cNvPr id="57" name="Google Shape;57;p9"/>
          <p:cNvSpPr txBox="1">
            <a:spLocks noGrp="1"/>
          </p:cNvSpPr>
          <p:nvPr>
            <p:ph type="body" idx="2"/>
          </p:nvPr>
        </p:nvSpPr>
        <p:spPr>
          <a:xfrm>
            <a:off x="736455" y="2267902"/>
            <a:ext cx="3448388" cy="420157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102"/>
              </a:spcBef>
              <a:spcAft>
                <a:spcPts val="0"/>
              </a:spcAft>
              <a:buClr>
                <a:schemeClr val="dk1"/>
              </a:buClr>
              <a:buSzPts val="1764"/>
              <a:buNone/>
              <a:defRPr sz="1764"/>
            </a:lvl1pPr>
            <a:lvl2pPr marL="914400" lvl="1" indent="-228600" algn="l">
              <a:lnSpc>
                <a:spcPct val="90000"/>
              </a:lnSpc>
              <a:spcBef>
                <a:spcPts val="551"/>
              </a:spcBef>
              <a:spcAft>
                <a:spcPts val="0"/>
              </a:spcAft>
              <a:buClr>
                <a:schemeClr val="dk1"/>
              </a:buClr>
              <a:buSzPts val="1543"/>
              <a:buNone/>
              <a:defRPr sz="1543"/>
            </a:lvl2pPr>
            <a:lvl3pPr marL="1371600" lvl="2" indent="-228600" algn="l">
              <a:lnSpc>
                <a:spcPct val="90000"/>
              </a:lnSpc>
              <a:spcBef>
                <a:spcPts val="551"/>
              </a:spcBef>
              <a:spcAft>
                <a:spcPts val="0"/>
              </a:spcAft>
              <a:buClr>
                <a:schemeClr val="dk1"/>
              </a:buClr>
              <a:buSzPts val="1323"/>
              <a:buNone/>
              <a:defRPr sz="1323"/>
            </a:lvl3pPr>
            <a:lvl4pPr marL="1828800" lvl="3" indent="-228600" algn="l">
              <a:lnSpc>
                <a:spcPct val="90000"/>
              </a:lnSpc>
              <a:spcBef>
                <a:spcPts val="551"/>
              </a:spcBef>
              <a:spcAft>
                <a:spcPts val="0"/>
              </a:spcAft>
              <a:buClr>
                <a:schemeClr val="dk1"/>
              </a:buClr>
              <a:buSzPts val="1102"/>
              <a:buNone/>
              <a:defRPr sz="1102"/>
            </a:lvl4pPr>
            <a:lvl5pPr marL="2286000" lvl="4" indent="-228600" algn="l">
              <a:lnSpc>
                <a:spcPct val="90000"/>
              </a:lnSpc>
              <a:spcBef>
                <a:spcPts val="551"/>
              </a:spcBef>
              <a:spcAft>
                <a:spcPts val="0"/>
              </a:spcAft>
              <a:buClr>
                <a:schemeClr val="dk1"/>
              </a:buClr>
              <a:buSzPts val="1102"/>
              <a:buNone/>
              <a:defRPr sz="1102"/>
            </a:lvl5pPr>
            <a:lvl6pPr marL="2743200" lvl="5" indent="-228600" algn="l">
              <a:lnSpc>
                <a:spcPct val="90000"/>
              </a:lnSpc>
              <a:spcBef>
                <a:spcPts val="551"/>
              </a:spcBef>
              <a:spcAft>
                <a:spcPts val="0"/>
              </a:spcAft>
              <a:buClr>
                <a:schemeClr val="dk1"/>
              </a:buClr>
              <a:buSzPts val="1102"/>
              <a:buNone/>
              <a:defRPr sz="1102"/>
            </a:lvl6pPr>
            <a:lvl7pPr marL="3200400" lvl="6" indent="-228600" algn="l">
              <a:lnSpc>
                <a:spcPct val="90000"/>
              </a:lnSpc>
              <a:spcBef>
                <a:spcPts val="551"/>
              </a:spcBef>
              <a:spcAft>
                <a:spcPts val="0"/>
              </a:spcAft>
              <a:buClr>
                <a:schemeClr val="dk1"/>
              </a:buClr>
              <a:buSzPts val="1102"/>
              <a:buNone/>
              <a:defRPr sz="1102"/>
            </a:lvl7pPr>
            <a:lvl8pPr marL="3657600" lvl="7" indent="-228600" algn="l">
              <a:lnSpc>
                <a:spcPct val="90000"/>
              </a:lnSpc>
              <a:spcBef>
                <a:spcPts val="551"/>
              </a:spcBef>
              <a:spcAft>
                <a:spcPts val="0"/>
              </a:spcAft>
              <a:buClr>
                <a:schemeClr val="dk1"/>
              </a:buClr>
              <a:buSzPts val="1102"/>
              <a:buNone/>
              <a:defRPr sz="1102"/>
            </a:lvl8pPr>
            <a:lvl9pPr marL="4114800" lvl="8" indent="-228600" algn="l">
              <a:lnSpc>
                <a:spcPct val="90000"/>
              </a:lnSpc>
              <a:spcBef>
                <a:spcPts val="551"/>
              </a:spcBef>
              <a:spcAft>
                <a:spcPts val="0"/>
              </a:spcAft>
              <a:buClr>
                <a:schemeClr val="dk1"/>
              </a:buClr>
              <a:buSzPts val="1102"/>
              <a:buNone/>
              <a:defRPr sz="1102"/>
            </a:lvl9pPr>
          </a:lstStyle>
          <a:p>
            <a:endParaRPr/>
          </a:p>
        </p:txBody>
      </p:sp>
      <p:sp>
        <p:nvSpPr>
          <p:cNvPr id="58" name="Google Shape;58;p9"/>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736455" y="503978"/>
            <a:ext cx="3448388" cy="176392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527"/>
              <a:buFont typeface="Calibri"/>
              <a:buNone/>
              <a:defRPr sz="352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a:spLocks noGrp="1"/>
          </p:cNvSpPr>
          <p:nvPr>
            <p:ph type="pic" idx="2"/>
          </p:nvPr>
        </p:nvSpPr>
        <p:spPr>
          <a:xfrm>
            <a:off x="4545413" y="1088455"/>
            <a:ext cx="5412730" cy="537226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102"/>
              </a:spcBef>
              <a:spcAft>
                <a:spcPts val="0"/>
              </a:spcAft>
              <a:buClr>
                <a:schemeClr val="dk1"/>
              </a:buClr>
              <a:buSzPts val="3527"/>
              <a:buFont typeface="Arial"/>
              <a:buNone/>
              <a:defRPr sz="3527" b="0" i="0" u="none" strike="noStrike" cap="none">
                <a:solidFill>
                  <a:schemeClr val="dk1"/>
                </a:solidFill>
                <a:latin typeface="Calibri"/>
                <a:ea typeface="Calibri"/>
                <a:cs typeface="Calibri"/>
                <a:sym typeface="Calibri"/>
              </a:defRPr>
            </a:lvl1pPr>
            <a:lvl2pPr marR="0" lvl="1" algn="l" rtl="0">
              <a:lnSpc>
                <a:spcPct val="90000"/>
              </a:lnSpc>
              <a:spcBef>
                <a:spcPts val="551"/>
              </a:spcBef>
              <a:spcAft>
                <a:spcPts val="0"/>
              </a:spcAft>
              <a:buClr>
                <a:schemeClr val="dk1"/>
              </a:buClr>
              <a:buSzPts val="3086"/>
              <a:buFont typeface="Arial"/>
              <a:buNone/>
              <a:defRPr sz="3086" b="0" i="0" u="none" strike="noStrike" cap="none">
                <a:solidFill>
                  <a:schemeClr val="dk1"/>
                </a:solidFill>
                <a:latin typeface="Calibri"/>
                <a:ea typeface="Calibri"/>
                <a:cs typeface="Calibri"/>
                <a:sym typeface="Calibri"/>
              </a:defRPr>
            </a:lvl2pPr>
            <a:lvl3pPr marR="0" lvl="2" algn="l" rtl="0">
              <a:lnSpc>
                <a:spcPct val="90000"/>
              </a:lnSpc>
              <a:spcBef>
                <a:spcPts val="551"/>
              </a:spcBef>
              <a:spcAft>
                <a:spcPts val="0"/>
              </a:spcAft>
              <a:buClr>
                <a:schemeClr val="dk1"/>
              </a:buClr>
              <a:buSzPts val="2646"/>
              <a:buFont typeface="Arial"/>
              <a:buNone/>
              <a:defRPr sz="2646" b="0" i="0" u="none" strike="noStrike" cap="none">
                <a:solidFill>
                  <a:schemeClr val="dk1"/>
                </a:solidFill>
                <a:latin typeface="Calibri"/>
                <a:ea typeface="Calibri"/>
                <a:cs typeface="Calibri"/>
                <a:sym typeface="Calibri"/>
              </a:defRPr>
            </a:lvl3pPr>
            <a:lvl4pPr marR="0" lvl="3" algn="l" rtl="0">
              <a:lnSpc>
                <a:spcPct val="90000"/>
              </a:lnSpc>
              <a:spcBef>
                <a:spcPts val="551"/>
              </a:spcBef>
              <a:spcAft>
                <a:spcPts val="0"/>
              </a:spcAft>
              <a:buClr>
                <a:schemeClr val="dk1"/>
              </a:buClr>
              <a:buSzPts val="2205"/>
              <a:buFont typeface="Arial"/>
              <a:buNone/>
              <a:defRPr sz="2205" b="0" i="0" u="none" strike="noStrike" cap="none">
                <a:solidFill>
                  <a:schemeClr val="dk1"/>
                </a:solidFill>
                <a:latin typeface="Calibri"/>
                <a:ea typeface="Calibri"/>
                <a:cs typeface="Calibri"/>
                <a:sym typeface="Calibri"/>
              </a:defRPr>
            </a:lvl4pPr>
            <a:lvl5pPr marR="0" lvl="4" algn="l" rtl="0">
              <a:lnSpc>
                <a:spcPct val="90000"/>
              </a:lnSpc>
              <a:spcBef>
                <a:spcPts val="551"/>
              </a:spcBef>
              <a:spcAft>
                <a:spcPts val="0"/>
              </a:spcAft>
              <a:buClr>
                <a:schemeClr val="dk1"/>
              </a:buClr>
              <a:buSzPts val="2205"/>
              <a:buFont typeface="Arial"/>
              <a:buNone/>
              <a:defRPr sz="2205" b="0" i="0" u="none" strike="noStrike" cap="none">
                <a:solidFill>
                  <a:schemeClr val="dk1"/>
                </a:solidFill>
                <a:latin typeface="Calibri"/>
                <a:ea typeface="Calibri"/>
                <a:cs typeface="Calibri"/>
                <a:sym typeface="Calibri"/>
              </a:defRPr>
            </a:lvl5pPr>
            <a:lvl6pPr marR="0" lvl="5" algn="l" rtl="0">
              <a:lnSpc>
                <a:spcPct val="90000"/>
              </a:lnSpc>
              <a:spcBef>
                <a:spcPts val="551"/>
              </a:spcBef>
              <a:spcAft>
                <a:spcPts val="0"/>
              </a:spcAft>
              <a:buClr>
                <a:schemeClr val="dk1"/>
              </a:buClr>
              <a:buSzPts val="2205"/>
              <a:buFont typeface="Arial"/>
              <a:buNone/>
              <a:defRPr sz="2205" b="0" i="0" u="none" strike="noStrike" cap="none">
                <a:solidFill>
                  <a:schemeClr val="dk1"/>
                </a:solidFill>
                <a:latin typeface="Calibri"/>
                <a:ea typeface="Calibri"/>
                <a:cs typeface="Calibri"/>
                <a:sym typeface="Calibri"/>
              </a:defRPr>
            </a:lvl6pPr>
            <a:lvl7pPr marR="0" lvl="6" algn="l" rtl="0">
              <a:lnSpc>
                <a:spcPct val="90000"/>
              </a:lnSpc>
              <a:spcBef>
                <a:spcPts val="551"/>
              </a:spcBef>
              <a:spcAft>
                <a:spcPts val="0"/>
              </a:spcAft>
              <a:buClr>
                <a:schemeClr val="dk1"/>
              </a:buClr>
              <a:buSzPts val="2205"/>
              <a:buFont typeface="Arial"/>
              <a:buNone/>
              <a:defRPr sz="2205" b="0" i="0" u="none" strike="noStrike" cap="none">
                <a:solidFill>
                  <a:schemeClr val="dk1"/>
                </a:solidFill>
                <a:latin typeface="Calibri"/>
                <a:ea typeface="Calibri"/>
                <a:cs typeface="Calibri"/>
                <a:sym typeface="Calibri"/>
              </a:defRPr>
            </a:lvl7pPr>
            <a:lvl8pPr marR="0" lvl="7" algn="l" rtl="0">
              <a:lnSpc>
                <a:spcPct val="90000"/>
              </a:lnSpc>
              <a:spcBef>
                <a:spcPts val="551"/>
              </a:spcBef>
              <a:spcAft>
                <a:spcPts val="0"/>
              </a:spcAft>
              <a:buClr>
                <a:schemeClr val="dk1"/>
              </a:buClr>
              <a:buSzPts val="2205"/>
              <a:buFont typeface="Arial"/>
              <a:buNone/>
              <a:defRPr sz="2205" b="0" i="0" u="none" strike="noStrike" cap="none">
                <a:solidFill>
                  <a:schemeClr val="dk1"/>
                </a:solidFill>
                <a:latin typeface="Calibri"/>
                <a:ea typeface="Calibri"/>
                <a:cs typeface="Calibri"/>
                <a:sym typeface="Calibri"/>
              </a:defRPr>
            </a:lvl8pPr>
            <a:lvl9pPr marR="0" lvl="8" algn="l" rtl="0">
              <a:lnSpc>
                <a:spcPct val="90000"/>
              </a:lnSpc>
              <a:spcBef>
                <a:spcPts val="551"/>
              </a:spcBef>
              <a:spcAft>
                <a:spcPts val="0"/>
              </a:spcAft>
              <a:buClr>
                <a:schemeClr val="dk1"/>
              </a:buClr>
              <a:buSzPts val="2205"/>
              <a:buFont typeface="Arial"/>
              <a:buNone/>
              <a:defRPr sz="2205"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736455" y="2267902"/>
            <a:ext cx="3448388" cy="420157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102"/>
              </a:spcBef>
              <a:spcAft>
                <a:spcPts val="0"/>
              </a:spcAft>
              <a:buClr>
                <a:schemeClr val="dk1"/>
              </a:buClr>
              <a:buSzPts val="1764"/>
              <a:buNone/>
              <a:defRPr sz="1764"/>
            </a:lvl1pPr>
            <a:lvl2pPr marL="914400" lvl="1" indent="-228600" algn="l">
              <a:lnSpc>
                <a:spcPct val="90000"/>
              </a:lnSpc>
              <a:spcBef>
                <a:spcPts val="551"/>
              </a:spcBef>
              <a:spcAft>
                <a:spcPts val="0"/>
              </a:spcAft>
              <a:buClr>
                <a:schemeClr val="dk1"/>
              </a:buClr>
              <a:buSzPts val="1543"/>
              <a:buNone/>
              <a:defRPr sz="1543"/>
            </a:lvl2pPr>
            <a:lvl3pPr marL="1371600" lvl="2" indent="-228600" algn="l">
              <a:lnSpc>
                <a:spcPct val="90000"/>
              </a:lnSpc>
              <a:spcBef>
                <a:spcPts val="551"/>
              </a:spcBef>
              <a:spcAft>
                <a:spcPts val="0"/>
              </a:spcAft>
              <a:buClr>
                <a:schemeClr val="dk1"/>
              </a:buClr>
              <a:buSzPts val="1323"/>
              <a:buNone/>
              <a:defRPr sz="1323"/>
            </a:lvl3pPr>
            <a:lvl4pPr marL="1828800" lvl="3" indent="-228600" algn="l">
              <a:lnSpc>
                <a:spcPct val="90000"/>
              </a:lnSpc>
              <a:spcBef>
                <a:spcPts val="551"/>
              </a:spcBef>
              <a:spcAft>
                <a:spcPts val="0"/>
              </a:spcAft>
              <a:buClr>
                <a:schemeClr val="dk1"/>
              </a:buClr>
              <a:buSzPts val="1102"/>
              <a:buNone/>
              <a:defRPr sz="1102"/>
            </a:lvl4pPr>
            <a:lvl5pPr marL="2286000" lvl="4" indent="-228600" algn="l">
              <a:lnSpc>
                <a:spcPct val="90000"/>
              </a:lnSpc>
              <a:spcBef>
                <a:spcPts val="551"/>
              </a:spcBef>
              <a:spcAft>
                <a:spcPts val="0"/>
              </a:spcAft>
              <a:buClr>
                <a:schemeClr val="dk1"/>
              </a:buClr>
              <a:buSzPts val="1102"/>
              <a:buNone/>
              <a:defRPr sz="1102"/>
            </a:lvl5pPr>
            <a:lvl6pPr marL="2743200" lvl="5" indent="-228600" algn="l">
              <a:lnSpc>
                <a:spcPct val="90000"/>
              </a:lnSpc>
              <a:spcBef>
                <a:spcPts val="551"/>
              </a:spcBef>
              <a:spcAft>
                <a:spcPts val="0"/>
              </a:spcAft>
              <a:buClr>
                <a:schemeClr val="dk1"/>
              </a:buClr>
              <a:buSzPts val="1102"/>
              <a:buNone/>
              <a:defRPr sz="1102"/>
            </a:lvl6pPr>
            <a:lvl7pPr marL="3200400" lvl="6" indent="-228600" algn="l">
              <a:lnSpc>
                <a:spcPct val="90000"/>
              </a:lnSpc>
              <a:spcBef>
                <a:spcPts val="551"/>
              </a:spcBef>
              <a:spcAft>
                <a:spcPts val="0"/>
              </a:spcAft>
              <a:buClr>
                <a:schemeClr val="dk1"/>
              </a:buClr>
              <a:buSzPts val="1102"/>
              <a:buNone/>
              <a:defRPr sz="1102"/>
            </a:lvl7pPr>
            <a:lvl8pPr marL="3657600" lvl="7" indent="-228600" algn="l">
              <a:lnSpc>
                <a:spcPct val="90000"/>
              </a:lnSpc>
              <a:spcBef>
                <a:spcPts val="551"/>
              </a:spcBef>
              <a:spcAft>
                <a:spcPts val="0"/>
              </a:spcAft>
              <a:buClr>
                <a:schemeClr val="dk1"/>
              </a:buClr>
              <a:buSzPts val="1102"/>
              <a:buNone/>
              <a:defRPr sz="1102"/>
            </a:lvl8pPr>
            <a:lvl9pPr marL="4114800" lvl="8" indent="-228600" algn="l">
              <a:lnSpc>
                <a:spcPct val="90000"/>
              </a:lnSpc>
              <a:spcBef>
                <a:spcPts val="551"/>
              </a:spcBef>
              <a:spcAft>
                <a:spcPts val="0"/>
              </a:spcAft>
              <a:buClr>
                <a:schemeClr val="dk1"/>
              </a:buClr>
              <a:buSzPts val="1102"/>
              <a:buNone/>
              <a:defRPr sz="1102"/>
            </a:lvl9pPr>
          </a:lstStyle>
          <a:p>
            <a:endParaRPr/>
          </a:p>
        </p:txBody>
      </p:sp>
      <p:sp>
        <p:nvSpPr>
          <p:cNvPr id="65" name="Google Shape;65;p10"/>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5062" y="402484"/>
            <a:ext cx="9221689" cy="146118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850"/>
              <a:buFont typeface="Calibri"/>
              <a:buNone/>
              <a:defRPr sz="48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735062" y="2012414"/>
            <a:ext cx="9221689" cy="4796544"/>
          </a:xfrm>
          <a:prstGeom prst="rect">
            <a:avLst/>
          </a:prstGeom>
          <a:noFill/>
          <a:ln>
            <a:noFill/>
          </a:ln>
        </p:spPr>
        <p:txBody>
          <a:bodyPr spcFirstLastPara="1" wrap="square" lIns="91425" tIns="45700" rIns="91425" bIns="45700" anchor="t" anchorCtr="0">
            <a:noAutofit/>
          </a:bodyPr>
          <a:lstStyle>
            <a:lvl1pPr marL="457200" marR="0" lvl="0" indent="-424561" algn="l" rtl="0">
              <a:lnSpc>
                <a:spcPct val="90000"/>
              </a:lnSpc>
              <a:spcBef>
                <a:spcPts val="1102"/>
              </a:spcBef>
              <a:spcAft>
                <a:spcPts val="0"/>
              </a:spcAft>
              <a:buClr>
                <a:schemeClr val="dk1"/>
              </a:buClr>
              <a:buSzPts val="3086"/>
              <a:buFont typeface="Arial"/>
              <a:buChar char="•"/>
              <a:defRPr sz="3086" b="0" i="0" u="none" strike="noStrike" cap="none">
                <a:solidFill>
                  <a:schemeClr val="dk1"/>
                </a:solidFill>
                <a:latin typeface="Calibri"/>
                <a:ea typeface="Calibri"/>
                <a:cs typeface="Calibri"/>
                <a:sym typeface="Calibri"/>
              </a:defRPr>
            </a:lvl1pPr>
            <a:lvl2pPr marL="914400" marR="0" lvl="1" indent="-396621" algn="l" rtl="0">
              <a:lnSpc>
                <a:spcPct val="90000"/>
              </a:lnSpc>
              <a:spcBef>
                <a:spcPts val="551"/>
              </a:spcBef>
              <a:spcAft>
                <a:spcPts val="0"/>
              </a:spcAft>
              <a:buClr>
                <a:schemeClr val="dk1"/>
              </a:buClr>
              <a:buSzPts val="2646"/>
              <a:buFont typeface="Arial"/>
              <a:buChar char="•"/>
              <a:defRPr sz="2646" b="0" i="0" u="none" strike="noStrike" cap="none">
                <a:solidFill>
                  <a:schemeClr val="dk1"/>
                </a:solidFill>
                <a:latin typeface="Calibri"/>
                <a:ea typeface="Calibri"/>
                <a:cs typeface="Calibri"/>
                <a:sym typeface="Calibri"/>
              </a:defRPr>
            </a:lvl2pPr>
            <a:lvl3pPr marL="1371600" marR="0" lvl="2" indent="-368617" algn="l" rtl="0">
              <a:lnSpc>
                <a:spcPct val="90000"/>
              </a:lnSpc>
              <a:spcBef>
                <a:spcPts val="551"/>
              </a:spcBef>
              <a:spcAft>
                <a:spcPts val="0"/>
              </a:spcAft>
              <a:buClr>
                <a:schemeClr val="dk1"/>
              </a:buClr>
              <a:buSzPts val="2205"/>
              <a:buFont typeface="Arial"/>
              <a:buChar char="•"/>
              <a:defRPr sz="2205" b="0" i="0" u="none" strike="noStrike" cap="none">
                <a:solidFill>
                  <a:schemeClr val="dk1"/>
                </a:solidFill>
                <a:latin typeface="Calibri"/>
                <a:ea typeface="Calibri"/>
                <a:cs typeface="Calibri"/>
                <a:sym typeface="Calibri"/>
              </a:defRPr>
            </a:lvl3pPr>
            <a:lvl4pPr marL="1828800" marR="0" lvl="3"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4pPr>
            <a:lvl5pPr marL="2286000" marR="0" lvl="4"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323"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323"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push dir="r"/>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l="1501" t="2841" r="11326" b="4920"/>
          <a:stretch/>
        </p:blipFill>
        <p:spPr>
          <a:xfrm>
            <a:off x="0" y="-14769"/>
            <a:ext cx="10691813" cy="7544998"/>
          </a:xfrm>
          <a:prstGeom prst="rect">
            <a:avLst/>
          </a:prstGeom>
          <a:noFill/>
          <a:ln>
            <a:noFill/>
          </a:ln>
        </p:spPr>
      </p:pic>
      <p:pic>
        <p:nvPicPr>
          <p:cNvPr id="85" name="Google Shape;85;p13"/>
          <p:cNvPicPr preferRelativeResize="0"/>
          <p:nvPr/>
        </p:nvPicPr>
        <p:blipFill rotWithShape="1">
          <a:blip r:embed="rId4">
            <a:alphaModFix/>
          </a:blip>
          <a:srcRect/>
          <a:stretch/>
        </p:blipFill>
        <p:spPr>
          <a:xfrm>
            <a:off x="0" y="-15523"/>
            <a:ext cx="10691813" cy="7558636"/>
          </a:xfrm>
          <a:prstGeom prst="rect">
            <a:avLst/>
          </a:prstGeom>
          <a:noFill/>
          <a:ln>
            <a:noFill/>
          </a:ln>
        </p:spPr>
      </p:pic>
      <p:sp>
        <p:nvSpPr>
          <p:cNvPr id="86" name="Google Shape;86;p13"/>
          <p:cNvSpPr/>
          <p:nvPr/>
        </p:nvSpPr>
        <p:spPr>
          <a:xfrm>
            <a:off x="4452975" y="1651377"/>
            <a:ext cx="5723400" cy="1935900"/>
          </a:xfrm>
          <a:prstGeom prst="rect">
            <a:avLst/>
          </a:prstGeom>
          <a:solidFill>
            <a:schemeClr val="lt1">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60"/>
              <a:buFont typeface="Arial"/>
              <a:buNone/>
            </a:pPr>
            <a:endParaRPr sz="1960" b="0" i="0" u="none" strike="noStrike" cap="none">
              <a:solidFill>
                <a:schemeClr val="lt1"/>
              </a:solidFill>
              <a:latin typeface="Calibri"/>
              <a:ea typeface="Calibri"/>
              <a:cs typeface="Calibri"/>
              <a:sym typeface="Calibri"/>
            </a:endParaRPr>
          </a:p>
        </p:txBody>
      </p:sp>
      <p:pic>
        <p:nvPicPr>
          <p:cNvPr id="87" name="Google Shape;87;p13"/>
          <p:cNvPicPr preferRelativeResize="0"/>
          <p:nvPr/>
        </p:nvPicPr>
        <p:blipFill rotWithShape="1">
          <a:blip r:embed="rId5">
            <a:alphaModFix/>
          </a:blip>
          <a:srcRect/>
          <a:stretch/>
        </p:blipFill>
        <p:spPr>
          <a:xfrm>
            <a:off x="7314640" y="376708"/>
            <a:ext cx="2885150" cy="352008"/>
          </a:xfrm>
          <a:prstGeom prst="rect">
            <a:avLst/>
          </a:prstGeom>
          <a:noFill/>
          <a:ln>
            <a:noFill/>
          </a:ln>
        </p:spPr>
      </p:pic>
      <p:sp>
        <p:nvSpPr>
          <p:cNvPr id="88" name="Google Shape;88;p13"/>
          <p:cNvSpPr txBox="1">
            <a:spLocks noGrp="1"/>
          </p:cNvSpPr>
          <p:nvPr>
            <p:ph type="title"/>
          </p:nvPr>
        </p:nvSpPr>
        <p:spPr>
          <a:xfrm>
            <a:off x="4713898" y="1959125"/>
            <a:ext cx="5030400" cy="940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4773"/>
              </a:buClr>
              <a:buSzPts val="3400"/>
              <a:buFont typeface="Exo 2 ExtraBold"/>
              <a:buNone/>
            </a:pPr>
            <a:r>
              <a:rPr lang="en-US" sz="3400" b="1">
                <a:solidFill>
                  <a:srgbClr val="004773"/>
                </a:solidFill>
                <a:latin typeface="Exo 2 ExtraBold"/>
                <a:ea typeface="Exo 2 ExtraBold"/>
                <a:cs typeface="Exo 2 ExtraBold"/>
                <a:sym typeface="Exo 2 ExtraBold"/>
              </a:rPr>
              <a:t>Red de Transporte de Extra Alta Tensión</a:t>
            </a:r>
            <a:endParaRPr/>
          </a:p>
        </p:txBody>
      </p:sp>
      <p:sp>
        <p:nvSpPr>
          <p:cNvPr id="89" name="Google Shape;89;p13"/>
          <p:cNvSpPr txBox="1"/>
          <p:nvPr/>
        </p:nvSpPr>
        <p:spPr>
          <a:xfrm>
            <a:off x="4713895" y="2816175"/>
            <a:ext cx="5462480" cy="45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374"/>
              <a:buFont typeface="Arial"/>
              <a:buNone/>
            </a:pPr>
            <a:r>
              <a:rPr lang="en-US" sz="2374" dirty="0" err="1">
                <a:solidFill>
                  <a:srgbClr val="004773"/>
                </a:solidFill>
                <a:latin typeface="Exo 2"/>
                <a:ea typeface="Exo 2"/>
                <a:cs typeface="Exo 2"/>
                <a:sym typeface="Exo 2"/>
              </a:rPr>
              <a:t>Previsiones</a:t>
            </a:r>
            <a:r>
              <a:rPr lang="en-US" sz="2374" dirty="0">
                <a:solidFill>
                  <a:srgbClr val="004773"/>
                </a:solidFill>
                <a:latin typeface="Exo 2"/>
                <a:ea typeface="Exo 2"/>
                <a:cs typeface="Exo 2"/>
                <a:sym typeface="Exo 2"/>
              </a:rPr>
              <a:t> </a:t>
            </a:r>
            <a:r>
              <a:rPr lang="en-US" sz="2374" dirty="0" err="1" smtClean="0">
                <a:solidFill>
                  <a:srgbClr val="004773"/>
                </a:solidFill>
                <a:latin typeface="Exo 2"/>
                <a:ea typeface="Exo 2"/>
                <a:cs typeface="Exo 2"/>
                <a:sym typeface="Exo 2"/>
              </a:rPr>
              <a:t>Verano</a:t>
            </a:r>
            <a:r>
              <a:rPr lang="en-US" sz="2374" dirty="0" smtClean="0">
                <a:solidFill>
                  <a:srgbClr val="004773"/>
                </a:solidFill>
                <a:latin typeface="Exo 2"/>
                <a:ea typeface="Exo 2"/>
                <a:cs typeface="Exo 2"/>
                <a:sym typeface="Exo 2"/>
              </a:rPr>
              <a:t> </a:t>
            </a:r>
            <a:r>
              <a:rPr lang="en-US" sz="2374" dirty="0">
                <a:solidFill>
                  <a:srgbClr val="004773"/>
                </a:solidFill>
                <a:latin typeface="Exo 2"/>
                <a:ea typeface="Exo 2"/>
                <a:cs typeface="Exo 2"/>
                <a:sym typeface="Exo 2"/>
              </a:rPr>
              <a:t>2019-2020</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4"/>
        <p:cNvGrpSpPr/>
        <p:nvPr/>
      </p:nvGrpSpPr>
      <p:grpSpPr>
        <a:xfrm>
          <a:off x="0" y="0"/>
          <a:ext cx="0" cy="0"/>
          <a:chOff x="0" y="0"/>
          <a:chExt cx="0" cy="0"/>
        </a:xfrm>
      </p:grpSpPr>
      <p:pic>
        <p:nvPicPr>
          <p:cNvPr id="165" name="Google Shape;165;p22"/>
          <p:cNvPicPr preferRelativeResize="0"/>
          <p:nvPr/>
        </p:nvPicPr>
        <p:blipFill rotWithShape="1">
          <a:blip r:embed="rId4">
            <a:alphaModFix/>
          </a:blip>
          <a:srcRect/>
          <a:stretch/>
        </p:blipFill>
        <p:spPr>
          <a:xfrm>
            <a:off x="7437975" y="392372"/>
            <a:ext cx="2865411" cy="352008"/>
          </a:xfrm>
          <a:prstGeom prst="rect">
            <a:avLst/>
          </a:prstGeom>
          <a:noFill/>
          <a:ln>
            <a:noFill/>
          </a:ln>
        </p:spPr>
      </p:pic>
      <p:sp>
        <p:nvSpPr>
          <p:cNvPr id="166" name="Google Shape;166;p22"/>
          <p:cNvSpPr txBox="1"/>
          <p:nvPr/>
        </p:nvSpPr>
        <p:spPr>
          <a:xfrm>
            <a:off x="454300" y="893450"/>
            <a:ext cx="6193800" cy="72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6" b="1">
                <a:solidFill>
                  <a:srgbClr val="6CA99C"/>
                </a:solidFill>
                <a:latin typeface="Exo 2 SemiBold"/>
                <a:ea typeface="Exo 2 SemiBold"/>
                <a:cs typeface="Exo 2 SemiBold"/>
                <a:sym typeface="Exo 2 SemiBold"/>
              </a:rPr>
              <a:t>Ingreso de Generación por tipo </a:t>
            </a:r>
            <a:endParaRPr sz="2806" b="1">
              <a:solidFill>
                <a:srgbClr val="6CA99C"/>
              </a:solidFill>
              <a:latin typeface="Exo 2 SemiBold"/>
              <a:ea typeface="Exo 2 SemiBold"/>
              <a:cs typeface="Exo 2 SemiBold"/>
              <a:sym typeface="Exo 2 SemiBold"/>
            </a:endParaRPr>
          </a:p>
          <a:p>
            <a:pPr marL="0" marR="0" lvl="0" indent="0" algn="l" rtl="0">
              <a:lnSpc>
                <a:spcPct val="100000"/>
              </a:lnSpc>
              <a:spcBef>
                <a:spcPts val="0"/>
              </a:spcBef>
              <a:spcAft>
                <a:spcPts val="0"/>
              </a:spcAft>
              <a:buClr>
                <a:schemeClr val="dk1"/>
              </a:buClr>
              <a:buSzPts val="1100"/>
              <a:buFont typeface="Arial"/>
              <a:buNone/>
            </a:pPr>
            <a:r>
              <a:rPr lang="en-US" sz="1511">
                <a:solidFill>
                  <a:srgbClr val="73777E"/>
                </a:solidFill>
                <a:latin typeface="Exo 2"/>
                <a:ea typeface="Exo 2"/>
                <a:cs typeface="Exo 2"/>
                <a:sym typeface="Exo 2"/>
              </a:rPr>
              <a:t>Agosto 18 – Octubre</a:t>
            </a:r>
            <a:r>
              <a:rPr lang="en-US" sz="1511">
                <a:solidFill>
                  <a:srgbClr val="FF0000"/>
                </a:solidFill>
                <a:latin typeface="Exo 2"/>
                <a:ea typeface="Exo 2"/>
                <a:cs typeface="Exo 2"/>
                <a:sym typeface="Exo 2"/>
              </a:rPr>
              <a:t> </a:t>
            </a:r>
            <a:r>
              <a:rPr lang="en-US" sz="1511">
                <a:solidFill>
                  <a:srgbClr val="73777E"/>
                </a:solidFill>
                <a:latin typeface="Exo 2"/>
                <a:ea typeface="Exo 2"/>
                <a:cs typeface="Exo 2"/>
                <a:sym typeface="Exo 2"/>
              </a:rPr>
              <a:t>19 (2 de 2)</a:t>
            </a:r>
            <a:endParaRPr sz="1511" b="0" i="0" u="none" strike="noStrike" cap="none">
              <a:solidFill>
                <a:srgbClr val="73777E"/>
              </a:solidFill>
              <a:latin typeface="Exo 2"/>
              <a:ea typeface="Exo 2"/>
              <a:cs typeface="Exo 2"/>
              <a:sym typeface="Exo 2"/>
            </a:endParaRPr>
          </a:p>
        </p:txBody>
      </p:sp>
      <p:sp>
        <p:nvSpPr>
          <p:cNvPr id="167" name="Google Shape;167;p22"/>
          <p:cNvSpPr txBox="1"/>
          <p:nvPr/>
        </p:nvSpPr>
        <p:spPr>
          <a:xfrm>
            <a:off x="454300" y="1705450"/>
            <a:ext cx="3492300" cy="42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511">
                <a:solidFill>
                  <a:srgbClr val="73777E"/>
                </a:solidFill>
                <a:latin typeface="Exo 2"/>
                <a:ea typeface="Exo 2"/>
                <a:cs typeface="Exo 2"/>
                <a:sym typeface="Exo 2"/>
              </a:rPr>
              <a:t>Térmica convencional</a:t>
            </a:r>
            <a:endParaRPr sz="1511">
              <a:solidFill>
                <a:srgbClr val="73777E"/>
              </a:solidFill>
              <a:latin typeface="Exo 2"/>
              <a:ea typeface="Exo 2"/>
              <a:cs typeface="Exo 2"/>
              <a:sym typeface="Exo 2"/>
            </a:endParaRPr>
          </a:p>
          <a:p>
            <a:pPr marL="0" marR="0" lvl="0" indent="0" algn="l" rtl="0">
              <a:lnSpc>
                <a:spcPct val="100000"/>
              </a:lnSpc>
              <a:spcBef>
                <a:spcPts val="0"/>
              </a:spcBef>
              <a:spcAft>
                <a:spcPts val="0"/>
              </a:spcAft>
              <a:buClr>
                <a:schemeClr val="dk1"/>
              </a:buClr>
              <a:buSzPts val="1100"/>
              <a:buFont typeface="Arial"/>
              <a:buNone/>
            </a:pPr>
            <a:endParaRPr sz="1511">
              <a:solidFill>
                <a:srgbClr val="73777E"/>
              </a:solidFill>
              <a:latin typeface="Exo 2"/>
              <a:ea typeface="Exo 2"/>
              <a:cs typeface="Exo 2"/>
              <a:sym typeface="Exo 2"/>
            </a:endParaRPr>
          </a:p>
          <a:p>
            <a:pPr marL="0" marR="0" lvl="0" indent="0" algn="l" rtl="0">
              <a:lnSpc>
                <a:spcPct val="100000"/>
              </a:lnSpc>
              <a:spcBef>
                <a:spcPts val="0"/>
              </a:spcBef>
              <a:spcAft>
                <a:spcPts val="0"/>
              </a:spcAft>
              <a:buNone/>
            </a:pPr>
            <a:endParaRPr sz="1511">
              <a:solidFill>
                <a:srgbClr val="73777E"/>
              </a:solidFill>
              <a:latin typeface="Exo 2"/>
              <a:ea typeface="Exo 2"/>
              <a:cs typeface="Exo 2"/>
              <a:sym typeface="Exo 2"/>
            </a:endParaRPr>
          </a:p>
        </p:txBody>
      </p:sp>
      <p:sp>
        <p:nvSpPr>
          <p:cNvPr id="168" name="Google Shape;168;p22"/>
          <p:cNvSpPr txBox="1"/>
          <p:nvPr/>
        </p:nvSpPr>
        <p:spPr>
          <a:xfrm>
            <a:off x="5711974" y="1705450"/>
            <a:ext cx="3492300" cy="42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11">
                <a:solidFill>
                  <a:srgbClr val="73777E"/>
                </a:solidFill>
                <a:latin typeface="Exo 2"/>
                <a:ea typeface="Exo 2"/>
                <a:cs typeface="Exo 2"/>
                <a:sym typeface="Exo 2"/>
              </a:rPr>
              <a:t>Biogas</a:t>
            </a:r>
            <a:endParaRPr sz="1511">
              <a:solidFill>
                <a:srgbClr val="73777E"/>
              </a:solidFill>
              <a:latin typeface="Exo 2"/>
              <a:ea typeface="Exo 2"/>
              <a:cs typeface="Exo 2"/>
              <a:sym typeface="Exo 2"/>
            </a:endParaRPr>
          </a:p>
          <a:p>
            <a:pPr marL="0" lvl="0" indent="0" algn="l" rtl="0">
              <a:spcBef>
                <a:spcPts val="0"/>
              </a:spcBef>
              <a:spcAft>
                <a:spcPts val="0"/>
              </a:spcAft>
              <a:buNone/>
            </a:pPr>
            <a:endParaRPr sz="1511">
              <a:solidFill>
                <a:srgbClr val="73777E"/>
              </a:solidFill>
              <a:latin typeface="Exo 2"/>
              <a:ea typeface="Exo 2"/>
              <a:cs typeface="Exo 2"/>
              <a:sym typeface="Exo 2"/>
            </a:endParaRPr>
          </a:p>
          <a:p>
            <a:pPr marL="0" lvl="0" indent="0" algn="l" rtl="0">
              <a:spcBef>
                <a:spcPts val="0"/>
              </a:spcBef>
              <a:spcAft>
                <a:spcPts val="0"/>
              </a:spcAft>
              <a:buNone/>
            </a:pPr>
            <a:endParaRPr sz="1511">
              <a:solidFill>
                <a:srgbClr val="73777E"/>
              </a:solidFill>
              <a:latin typeface="Exo 2"/>
              <a:ea typeface="Exo 2"/>
              <a:cs typeface="Exo 2"/>
              <a:sym typeface="Exo 2"/>
            </a:endParaRPr>
          </a:p>
        </p:txBody>
      </p:sp>
      <p:sp>
        <p:nvSpPr>
          <p:cNvPr id="169" name="Google Shape;169;p22"/>
          <p:cNvSpPr txBox="1"/>
          <p:nvPr/>
        </p:nvSpPr>
        <p:spPr>
          <a:xfrm>
            <a:off x="7584399" y="6799400"/>
            <a:ext cx="2865300" cy="25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79"/>
              <a:buFont typeface="Arial"/>
              <a:buNone/>
            </a:pPr>
            <a:r>
              <a:rPr lang="en-US" sz="1079" b="1">
                <a:solidFill>
                  <a:srgbClr val="73777E"/>
                </a:solidFill>
                <a:latin typeface="Exo 2 SemiBold"/>
                <a:ea typeface="Exo 2 SemiBold"/>
                <a:cs typeface="Exo 2 SemiBold"/>
                <a:sym typeface="Exo 2 SemiBold"/>
              </a:rPr>
              <a:t>Red de Transporte de Extra Alta Tensión</a:t>
            </a:r>
            <a:endParaRPr sz="1400" b="0" i="0" u="none" strike="noStrike" cap="none">
              <a:solidFill>
                <a:srgbClr val="000000"/>
              </a:solidFill>
              <a:latin typeface="Arial"/>
              <a:ea typeface="Arial"/>
              <a:cs typeface="Arial"/>
              <a:sym typeface="Arial"/>
            </a:endParaRPr>
          </a:p>
        </p:txBody>
      </p:sp>
      <p:graphicFrame>
        <p:nvGraphicFramePr>
          <p:cNvPr id="170" name="Google Shape;170;p22"/>
          <p:cNvGraphicFramePr/>
          <p:nvPr/>
        </p:nvGraphicFramePr>
        <p:xfrm>
          <a:off x="527600" y="2135350"/>
          <a:ext cx="3653250" cy="4425800"/>
        </p:xfrm>
        <a:graphic>
          <a:graphicData uri="http://schemas.openxmlformats.org/drawingml/2006/table">
            <a:tbl>
              <a:tblPr>
                <a:noFill/>
                <a:tableStyleId>{D7212E16-A39C-477D-A84A-14C5A9FEEC18}</a:tableStyleId>
              </a:tblPr>
              <a:tblGrid>
                <a:gridCol w="1751600"/>
                <a:gridCol w="788675"/>
                <a:gridCol w="1112975"/>
              </a:tblGrid>
              <a:tr h="466800">
                <a:tc>
                  <a:txBody>
                    <a:bodyPr/>
                    <a:lstStyle/>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Descripción</a:t>
                      </a:r>
                      <a:endParaRPr sz="1000">
                        <a:solidFill>
                          <a:srgbClr val="F3F3F3"/>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Potencia</a:t>
                      </a:r>
                      <a:endParaRPr sz="1000">
                        <a:solidFill>
                          <a:srgbClr val="F3F3F3"/>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6CA99C"/>
                    </a:solidFill>
                  </a:tcPr>
                </a:tc>
                <a:tc>
                  <a:txBody>
                    <a:bodyPr/>
                    <a:lstStyle/>
                    <a:p>
                      <a:pPr marL="0" marR="0" lvl="0" indent="0" algn="ctr" rtl="0">
                        <a:lnSpc>
                          <a:spcPct val="115000"/>
                        </a:lnSpc>
                        <a:spcBef>
                          <a:spcPts val="0"/>
                        </a:spcBef>
                        <a:spcAft>
                          <a:spcPts val="0"/>
                        </a:spcAft>
                        <a:buNone/>
                      </a:pPr>
                      <a:r>
                        <a:rPr lang="en-US" sz="1000">
                          <a:solidFill>
                            <a:srgbClr val="F3F3F3"/>
                          </a:solidFill>
                          <a:latin typeface="Exo 2"/>
                          <a:ea typeface="Exo 2"/>
                          <a:cs typeface="Exo 2"/>
                          <a:sym typeface="Exo 2"/>
                        </a:rPr>
                        <a:t>Fecha Comercial</a:t>
                      </a:r>
                      <a:endParaRPr sz="1000">
                        <a:solidFill>
                          <a:srgbClr val="F3F3F3"/>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6CA99C"/>
                    </a:solidFill>
                  </a:tcPr>
                </a:tc>
              </a:tr>
              <a:tr h="247925">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TERMOROCA</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58,5</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4/8/2018</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247925">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LUJÁN ARAUCARIA ENERGY</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64</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1/9/2018</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247925">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LUJÁN ARAUCARIA ENERGY</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63,3</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1/9/2018</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247925">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AES PARANA</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20,66</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19/9/2018</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247925">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GRAL ROJO RÍO ENERGY</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50,6</a:t>
                      </a:r>
                      <a:endParaRPr sz="800" b="1">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30/4/2019</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247925">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V. María UENSA</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49,5</a:t>
                      </a:r>
                      <a:endParaRPr sz="800" b="1">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17/5/2019</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247925">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C.T. GENELBA</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187,56</a:t>
                      </a:r>
                      <a:endParaRPr sz="800" b="1">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12/6/2019</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247925">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BARKER UGEN ENERGY</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49,13</a:t>
                      </a:r>
                      <a:endParaRPr sz="800" b="1">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12/7/2019</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247925">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C.T. COGENERACIÓN INGENIO LEALES</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2</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21/8/2019</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247925">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EMSA GEN.</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16,8</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22/8/2019</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247925">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C.T. CITRUSVIL</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3</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6/9/2019</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247925">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C.T. TICINO BIOMASA S.A.</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4</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12/10/2018</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247925">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CT MANANTIALES BEHR</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C0C0C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18</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C0C0C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1/6/2019</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247925">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CT MENDOZA TG26</a:t>
                      </a:r>
                      <a:endParaRPr sz="800">
                        <a:solidFill>
                          <a:srgbClr val="73777E"/>
                        </a:solidFill>
                        <a:latin typeface="Exo 2"/>
                        <a:ea typeface="Exo 2"/>
                        <a:cs typeface="Exo 2"/>
                        <a:sym typeface="Exo 2"/>
                      </a:endParaRPr>
                    </a:p>
                  </a:txBody>
                  <a:tcPr marL="28575" marR="28575" marT="0" marB="0" anchor="b">
                    <a:lnL w="9425" cap="flat" cmpd="sng">
                      <a:solidFill>
                        <a:srgbClr val="C0C0C0"/>
                      </a:solidFill>
                      <a:prstDash val="solid"/>
                      <a:round/>
                      <a:headEnd type="none" w="sm" len="sm"/>
                      <a:tailEnd type="none" w="sm" len="sm"/>
                    </a:lnL>
                    <a:lnR w="9425" cap="flat" cmpd="sng">
                      <a:solidFill>
                        <a:srgbClr val="C0C0C0"/>
                      </a:solidFill>
                      <a:prstDash val="solid"/>
                      <a:round/>
                      <a:headEnd type="none" w="sm" len="sm"/>
                      <a:tailEnd type="none" w="sm" len="sm"/>
                    </a:lnR>
                    <a:lnT w="9425" cap="flat" cmpd="sng">
                      <a:solidFill>
                        <a:srgbClr val="C0C0C0"/>
                      </a:solidFill>
                      <a:prstDash val="solid"/>
                      <a:round/>
                      <a:headEnd type="none" w="sm" len="sm"/>
                      <a:tailEnd type="none" w="sm" len="sm"/>
                    </a:lnT>
                    <a:lnB w="9425" cap="flat" cmpd="sng">
                      <a:solidFill>
                        <a:srgbClr val="C0C0C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46,5</a:t>
                      </a:r>
                      <a:endParaRPr sz="800">
                        <a:solidFill>
                          <a:srgbClr val="73777E"/>
                        </a:solidFill>
                        <a:latin typeface="Exo 2"/>
                        <a:ea typeface="Exo 2"/>
                        <a:cs typeface="Exo 2"/>
                        <a:sym typeface="Exo 2"/>
                      </a:endParaRPr>
                    </a:p>
                  </a:txBody>
                  <a:tcPr marL="28575" marR="28575" marT="0" marB="0" anchor="b">
                    <a:lnL w="9425" cap="flat" cmpd="sng">
                      <a:solidFill>
                        <a:srgbClr val="C0C0C0"/>
                      </a:solidFill>
                      <a:prstDash val="solid"/>
                      <a:round/>
                      <a:headEnd type="none" w="sm" len="sm"/>
                      <a:tailEnd type="none" w="sm" len="sm"/>
                    </a:lnL>
                    <a:lnR w="9425" cap="flat" cmpd="sng">
                      <a:solidFill>
                        <a:srgbClr val="C0C0C0"/>
                      </a:solidFill>
                      <a:prstDash val="solid"/>
                      <a:round/>
                      <a:headEnd type="none" w="sm" len="sm"/>
                      <a:tailEnd type="none" w="sm" len="sm"/>
                    </a:lnR>
                    <a:lnT w="9425" cap="flat" cmpd="sng">
                      <a:solidFill>
                        <a:srgbClr val="C0C0C0"/>
                      </a:solidFill>
                      <a:prstDash val="solid"/>
                      <a:round/>
                      <a:headEnd type="none" w="sm" len="sm"/>
                      <a:tailEnd type="none" w="sm" len="sm"/>
                    </a:lnT>
                    <a:lnB w="9425" cap="flat" cmpd="sng">
                      <a:solidFill>
                        <a:srgbClr val="C0C0C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07/10/2019*</a:t>
                      </a:r>
                      <a:endParaRPr sz="800">
                        <a:solidFill>
                          <a:srgbClr val="73777E"/>
                        </a:solidFill>
                        <a:latin typeface="Exo 2"/>
                        <a:ea typeface="Exo 2"/>
                        <a:cs typeface="Exo 2"/>
                        <a:sym typeface="Exo 2"/>
                      </a:endParaRPr>
                    </a:p>
                  </a:txBody>
                  <a:tcPr marL="28575" marR="28575" marT="0" marB="0" anchor="ctr">
                    <a:lnL w="9425" cap="flat" cmpd="sng">
                      <a:solidFill>
                        <a:srgbClr val="C0C0C0"/>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tcPr>
                </a:tc>
              </a:tr>
              <a:tr h="247925">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CT MENDOZA TG27</a:t>
                      </a:r>
                      <a:endParaRPr sz="800">
                        <a:solidFill>
                          <a:srgbClr val="73777E"/>
                        </a:solidFill>
                        <a:latin typeface="Exo 2"/>
                        <a:ea typeface="Exo 2"/>
                        <a:cs typeface="Exo 2"/>
                        <a:sym typeface="Exo 2"/>
                      </a:endParaRPr>
                    </a:p>
                  </a:txBody>
                  <a:tcPr marL="28575" marR="28575" marT="0" marB="0" anchor="b">
                    <a:lnL w="9425" cap="flat" cmpd="sng">
                      <a:solidFill>
                        <a:srgbClr val="C0C0C0"/>
                      </a:solidFill>
                      <a:prstDash val="solid"/>
                      <a:round/>
                      <a:headEnd type="none" w="sm" len="sm"/>
                      <a:tailEnd type="none" w="sm" len="sm"/>
                    </a:lnL>
                    <a:lnR w="9425" cap="flat" cmpd="sng">
                      <a:solidFill>
                        <a:srgbClr val="C0C0C0"/>
                      </a:solidFill>
                      <a:prstDash val="solid"/>
                      <a:round/>
                      <a:headEnd type="none" w="sm" len="sm"/>
                      <a:tailEnd type="none" w="sm" len="sm"/>
                    </a:lnR>
                    <a:lnT w="9425" cap="flat" cmpd="sng">
                      <a:solidFill>
                        <a:srgbClr val="C0C0C0"/>
                      </a:solidFill>
                      <a:prstDash val="solid"/>
                      <a:round/>
                      <a:headEnd type="none" w="sm" len="sm"/>
                      <a:tailEnd type="none" w="sm" len="sm"/>
                    </a:lnT>
                    <a:lnB w="9425" cap="flat" cmpd="sng">
                      <a:solidFill>
                        <a:srgbClr val="C0C0C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46,5</a:t>
                      </a:r>
                      <a:endParaRPr sz="800">
                        <a:solidFill>
                          <a:srgbClr val="73777E"/>
                        </a:solidFill>
                        <a:latin typeface="Exo 2"/>
                        <a:ea typeface="Exo 2"/>
                        <a:cs typeface="Exo 2"/>
                        <a:sym typeface="Exo 2"/>
                      </a:endParaRPr>
                    </a:p>
                  </a:txBody>
                  <a:tcPr marL="28575" marR="28575" marT="0" marB="0" anchor="b">
                    <a:lnL w="9425" cap="flat" cmpd="sng">
                      <a:solidFill>
                        <a:srgbClr val="C0C0C0"/>
                      </a:solidFill>
                      <a:prstDash val="solid"/>
                      <a:round/>
                      <a:headEnd type="none" w="sm" len="sm"/>
                      <a:tailEnd type="none" w="sm" len="sm"/>
                    </a:lnL>
                    <a:lnR w="9425" cap="flat" cmpd="sng">
                      <a:solidFill>
                        <a:srgbClr val="C0C0C0"/>
                      </a:solidFill>
                      <a:prstDash val="solid"/>
                      <a:round/>
                      <a:headEnd type="none" w="sm" len="sm"/>
                      <a:tailEnd type="none" w="sm" len="sm"/>
                    </a:lnR>
                    <a:lnT w="9425" cap="flat" cmpd="sng">
                      <a:solidFill>
                        <a:srgbClr val="C0C0C0"/>
                      </a:solidFill>
                      <a:prstDash val="solid"/>
                      <a:round/>
                      <a:headEnd type="none" w="sm" len="sm"/>
                      <a:tailEnd type="none" w="sm" len="sm"/>
                    </a:lnT>
                    <a:lnB w="9425" cap="flat" cmpd="sng">
                      <a:solidFill>
                        <a:srgbClr val="C0C0C0"/>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US" sz="800">
                          <a:solidFill>
                            <a:srgbClr val="73777E"/>
                          </a:solidFill>
                          <a:latin typeface="Exo 2"/>
                          <a:ea typeface="Exo 2"/>
                          <a:cs typeface="Exo 2"/>
                          <a:sym typeface="Exo 2"/>
                        </a:rPr>
                        <a:t>07/10/2019*</a:t>
                      </a:r>
                      <a:endParaRPr sz="800">
                        <a:solidFill>
                          <a:srgbClr val="73777E"/>
                        </a:solidFill>
                        <a:latin typeface="Exo 2"/>
                        <a:ea typeface="Exo 2"/>
                        <a:cs typeface="Exo 2"/>
                        <a:sym typeface="Exo 2"/>
                      </a:endParaRPr>
                    </a:p>
                  </a:txBody>
                  <a:tcPr marL="28575" marR="28575" marT="0" marB="0" anchor="ctr">
                    <a:lnL w="9425" cap="flat" cmpd="sng">
                      <a:solidFill>
                        <a:srgbClr val="C0C0C0"/>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tcPr>
                </a:tc>
              </a:tr>
              <a:tr h="240125">
                <a:tc>
                  <a:txBody>
                    <a:bodyPr/>
                    <a:lstStyle/>
                    <a:p>
                      <a:pPr marL="0" lvl="0" indent="0" algn="l" rtl="0">
                        <a:lnSpc>
                          <a:spcPct val="115000"/>
                        </a:lnSpc>
                        <a:spcBef>
                          <a:spcPts val="0"/>
                        </a:spcBef>
                        <a:spcAft>
                          <a:spcPts val="0"/>
                        </a:spcAft>
                        <a:buNone/>
                      </a:pPr>
                      <a:r>
                        <a:rPr lang="en-US" sz="1000">
                          <a:solidFill>
                            <a:srgbClr val="F3F3F3"/>
                          </a:solidFill>
                          <a:latin typeface="Exo 2"/>
                          <a:ea typeface="Exo 2"/>
                          <a:cs typeface="Exo 2"/>
                          <a:sym typeface="Exo 2"/>
                        </a:rPr>
                        <a:t>TOTAL</a:t>
                      </a:r>
                      <a:endParaRPr sz="1000">
                        <a:solidFill>
                          <a:srgbClr val="F3F3F3"/>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C0C0C0"/>
                      </a:solidFill>
                      <a:prstDash val="solid"/>
                      <a:round/>
                      <a:headEnd type="none" w="sm" len="sm"/>
                      <a:tailEnd type="none" w="sm" len="sm"/>
                    </a:lnT>
                    <a:lnB w="9425" cap="flat" cmpd="sng">
                      <a:solidFill>
                        <a:srgbClr val="B5B5B5"/>
                      </a:solidFill>
                      <a:prstDash val="solid"/>
                      <a:round/>
                      <a:headEnd type="none" w="sm" len="sm"/>
                      <a:tailEnd type="none" w="sm" len="sm"/>
                    </a:lnB>
                    <a:solidFill>
                      <a:srgbClr val="6CA99C"/>
                    </a:solidFill>
                  </a:tcPr>
                </a:tc>
                <a:tc gridSpan="2">
                  <a:txBody>
                    <a:bodyPr/>
                    <a:lstStyle/>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680</a:t>
                      </a:r>
                      <a:endParaRPr sz="1000">
                        <a:solidFill>
                          <a:srgbClr val="F3F3F3"/>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C0C0C0"/>
                      </a:solidFill>
                      <a:prstDash val="solid"/>
                      <a:round/>
                      <a:headEnd type="none" w="sm" len="sm"/>
                      <a:tailEnd type="none" w="sm" len="sm"/>
                    </a:lnT>
                    <a:lnB w="9425" cap="flat" cmpd="sng">
                      <a:solidFill>
                        <a:srgbClr val="B5B5B5"/>
                      </a:solidFill>
                      <a:prstDash val="solid"/>
                      <a:round/>
                      <a:headEnd type="none" w="sm" len="sm"/>
                      <a:tailEnd type="none" w="sm" len="sm"/>
                    </a:lnB>
                    <a:solidFill>
                      <a:srgbClr val="6CA99C"/>
                    </a:solidFill>
                  </a:tcPr>
                </a:tc>
                <a:tc hMerge="1">
                  <a:txBody>
                    <a:bodyPr/>
                    <a:lstStyle/>
                    <a:p>
                      <a:endParaRPr lang="es-AR"/>
                    </a:p>
                  </a:txBody>
                  <a:tcPr/>
                </a:tc>
              </a:tr>
            </a:tbl>
          </a:graphicData>
        </a:graphic>
      </p:graphicFrame>
      <p:graphicFrame>
        <p:nvGraphicFramePr>
          <p:cNvPr id="171" name="Google Shape;171;p22"/>
          <p:cNvGraphicFramePr/>
          <p:nvPr/>
        </p:nvGraphicFramePr>
        <p:xfrm>
          <a:off x="5711975" y="2135350"/>
          <a:ext cx="3739200" cy="1785810"/>
        </p:xfrm>
        <a:graphic>
          <a:graphicData uri="http://schemas.openxmlformats.org/drawingml/2006/table">
            <a:tbl>
              <a:tblPr>
                <a:noFill/>
                <a:tableStyleId>{D7212E16-A39C-477D-A84A-14C5A9FEEC18}</a:tableStyleId>
              </a:tblPr>
              <a:tblGrid>
                <a:gridCol w="1581800"/>
                <a:gridCol w="911000"/>
                <a:gridCol w="1246400"/>
              </a:tblGrid>
              <a:tr h="426200">
                <a:tc>
                  <a:txBody>
                    <a:bodyPr/>
                    <a:lstStyle/>
                    <a:p>
                      <a:pPr marL="0" lvl="0" indent="0" algn="ctr" rtl="0">
                        <a:lnSpc>
                          <a:spcPct val="115000"/>
                        </a:lnSpc>
                        <a:spcBef>
                          <a:spcPts val="0"/>
                        </a:spcBef>
                        <a:spcAft>
                          <a:spcPts val="0"/>
                        </a:spcAft>
                        <a:buNone/>
                      </a:pPr>
                      <a:r>
                        <a:rPr lang="en-US" sz="800">
                          <a:solidFill>
                            <a:srgbClr val="F3F3F3"/>
                          </a:solidFill>
                          <a:latin typeface="Exo 2"/>
                          <a:ea typeface="Exo 2"/>
                          <a:cs typeface="Exo 2"/>
                          <a:sym typeface="Exo 2"/>
                        </a:rPr>
                        <a:t>Descripción</a:t>
                      </a:r>
                      <a:endParaRPr sz="800">
                        <a:solidFill>
                          <a:srgbClr val="F3F3F3"/>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800">
                          <a:solidFill>
                            <a:srgbClr val="F3F3F3"/>
                          </a:solidFill>
                          <a:latin typeface="Exo 2"/>
                          <a:ea typeface="Exo 2"/>
                          <a:cs typeface="Exo 2"/>
                          <a:sym typeface="Exo 2"/>
                        </a:rPr>
                        <a:t>Potencia</a:t>
                      </a:r>
                      <a:endParaRPr sz="800">
                        <a:solidFill>
                          <a:srgbClr val="F3F3F3"/>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6CA99C"/>
                    </a:solidFill>
                  </a:tcPr>
                </a:tc>
                <a:tc>
                  <a:txBody>
                    <a:bodyPr/>
                    <a:lstStyle/>
                    <a:p>
                      <a:pPr marL="0" marR="0" lvl="0" indent="0" algn="ctr" rtl="0">
                        <a:lnSpc>
                          <a:spcPct val="115000"/>
                        </a:lnSpc>
                        <a:spcBef>
                          <a:spcPts val="0"/>
                        </a:spcBef>
                        <a:spcAft>
                          <a:spcPts val="0"/>
                        </a:spcAft>
                        <a:buNone/>
                      </a:pPr>
                      <a:r>
                        <a:rPr lang="en-US" sz="800">
                          <a:solidFill>
                            <a:srgbClr val="F3F3F3"/>
                          </a:solidFill>
                          <a:latin typeface="Exo 2"/>
                          <a:ea typeface="Exo 2"/>
                          <a:cs typeface="Exo 2"/>
                          <a:sym typeface="Exo 2"/>
                        </a:rPr>
                        <a:t>Fecha Comercial</a:t>
                      </a:r>
                      <a:endParaRPr sz="800">
                        <a:solidFill>
                          <a:srgbClr val="F3F3F3"/>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6CA99C"/>
                    </a:solidFill>
                  </a:tcPr>
                </a:tc>
              </a:tr>
              <a:tr h="229250">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Bioeléctrica Río Cuarto 2</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1,2</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21/9/2018</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229250">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C.T. BIOELECTRICA RIO CUARTO 2</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1,2</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17/1/2019</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229250">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C.T. AVELLANEDA. SANTA FE</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6,3</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16/3/2019</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229250">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C.T. ENSENADA. BRS</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5,3</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22/3/2019</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229250">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C.T. BIOELECTRICA RIO CUARTO 1</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1,26</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10/8/2019</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200025">
                <a:tc>
                  <a:txBody>
                    <a:bodyPr/>
                    <a:lstStyle/>
                    <a:p>
                      <a:pPr marL="0" lvl="0" indent="0" algn="l" rtl="0">
                        <a:lnSpc>
                          <a:spcPct val="115000"/>
                        </a:lnSpc>
                        <a:spcBef>
                          <a:spcPts val="0"/>
                        </a:spcBef>
                        <a:spcAft>
                          <a:spcPts val="0"/>
                        </a:spcAft>
                        <a:buNone/>
                      </a:pPr>
                      <a:r>
                        <a:rPr lang="en-US" sz="1000">
                          <a:solidFill>
                            <a:srgbClr val="F3F3F3"/>
                          </a:solidFill>
                          <a:latin typeface="Exo 2"/>
                          <a:ea typeface="Exo 2"/>
                          <a:cs typeface="Exo 2"/>
                          <a:sym typeface="Exo 2"/>
                        </a:rPr>
                        <a:t>TOTAL</a:t>
                      </a:r>
                      <a:endParaRPr sz="1000">
                        <a:solidFill>
                          <a:srgbClr val="F3F3F3"/>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6CA99C"/>
                    </a:solidFill>
                  </a:tcPr>
                </a:tc>
                <a:tc gridSpan="2">
                  <a:txBody>
                    <a:bodyPr/>
                    <a:lstStyle/>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15</a:t>
                      </a:r>
                      <a:endParaRPr sz="1000">
                        <a:solidFill>
                          <a:srgbClr val="F3F3F3"/>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6CA99C"/>
                    </a:solidFill>
                  </a:tcPr>
                </a:tc>
                <a:tc hMerge="1">
                  <a:txBody>
                    <a:bodyPr/>
                    <a:lstStyle/>
                    <a:p>
                      <a:endParaRPr lang="es-AR"/>
                    </a:p>
                  </a:txBody>
                  <a:tcPr/>
                </a:tc>
              </a:tr>
            </a:tbl>
          </a:graphicData>
        </a:graphic>
      </p:graphicFrame>
      <p:sp>
        <p:nvSpPr>
          <p:cNvPr id="172" name="Google Shape;172;p22"/>
          <p:cNvSpPr txBox="1"/>
          <p:nvPr/>
        </p:nvSpPr>
        <p:spPr>
          <a:xfrm>
            <a:off x="5711975" y="4682450"/>
            <a:ext cx="3739200" cy="8256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1511">
                <a:solidFill>
                  <a:srgbClr val="73777E"/>
                </a:solidFill>
                <a:latin typeface="Exo 2"/>
                <a:ea typeface="Exo 2"/>
                <a:cs typeface="Exo 2"/>
                <a:sym typeface="Exo 2"/>
              </a:rPr>
              <a:t>Total renovables instalados a la fecha</a:t>
            </a:r>
            <a:endParaRPr sz="1511">
              <a:solidFill>
                <a:srgbClr val="73777E"/>
              </a:solidFill>
              <a:latin typeface="Exo 2"/>
              <a:ea typeface="Exo 2"/>
              <a:cs typeface="Exo 2"/>
              <a:sym typeface="Exo 2"/>
            </a:endParaRPr>
          </a:p>
          <a:p>
            <a:pPr marL="0" lvl="0" indent="0" algn="ctr" rtl="0">
              <a:lnSpc>
                <a:spcPct val="100000"/>
              </a:lnSpc>
              <a:spcBef>
                <a:spcPts val="0"/>
              </a:spcBef>
              <a:spcAft>
                <a:spcPts val="0"/>
              </a:spcAft>
              <a:buClr>
                <a:schemeClr val="dk1"/>
              </a:buClr>
              <a:buSzPts val="1100"/>
              <a:buFont typeface="Arial"/>
              <a:buNone/>
            </a:pPr>
            <a:r>
              <a:rPr lang="en-US" sz="1100">
                <a:solidFill>
                  <a:srgbClr val="73777E"/>
                </a:solidFill>
                <a:latin typeface="Exo 2"/>
                <a:ea typeface="Exo 2"/>
                <a:cs typeface="Exo 2"/>
                <a:sym typeface="Exo 2"/>
              </a:rPr>
              <a:t>Eólico 	</a:t>
            </a:r>
            <a:r>
              <a:rPr lang="en-US" sz="1150">
                <a:solidFill>
                  <a:srgbClr val="747474"/>
                </a:solidFill>
                <a:highlight>
                  <a:srgbClr val="FFFFFF"/>
                </a:highlight>
              </a:rPr>
              <a:t>→</a:t>
            </a:r>
            <a:r>
              <a:rPr lang="en-US" sz="1100">
                <a:solidFill>
                  <a:srgbClr val="73777E"/>
                </a:solidFill>
                <a:latin typeface="Exo 2"/>
                <a:ea typeface="Exo 2"/>
                <a:cs typeface="Exo 2"/>
                <a:sym typeface="Exo 2"/>
              </a:rPr>
              <a:t>   1510 MW</a:t>
            </a:r>
            <a:endParaRPr sz="1100">
              <a:solidFill>
                <a:srgbClr val="73777E"/>
              </a:solidFill>
              <a:latin typeface="Exo 2"/>
              <a:ea typeface="Exo 2"/>
              <a:cs typeface="Exo 2"/>
              <a:sym typeface="Exo 2"/>
            </a:endParaRPr>
          </a:p>
          <a:p>
            <a:pPr marL="0" lvl="0" indent="0" algn="ctr" rtl="0">
              <a:lnSpc>
                <a:spcPct val="100000"/>
              </a:lnSpc>
              <a:spcBef>
                <a:spcPts val="0"/>
              </a:spcBef>
              <a:spcAft>
                <a:spcPts val="0"/>
              </a:spcAft>
              <a:buClr>
                <a:schemeClr val="dk1"/>
              </a:buClr>
              <a:buSzPts val="1100"/>
              <a:buFont typeface="Arial"/>
              <a:buNone/>
            </a:pPr>
            <a:r>
              <a:rPr lang="en-US" sz="1100">
                <a:solidFill>
                  <a:srgbClr val="73777E"/>
                </a:solidFill>
                <a:latin typeface="Exo 2"/>
                <a:ea typeface="Exo 2"/>
                <a:cs typeface="Exo 2"/>
                <a:sym typeface="Exo 2"/>
              </a:rPr>
              <a:t>Solares   </a:t>
            </a:r>
            <a:r>
              <a:rPr lang="en-US" sz="1150">
                <a:solidFill>
                  <a:srgbClr val="747474"/>
                </a:solidFill>
                <a:highlight>
                  <a:srgbClr val="FFFFFF"/>
                </a:highlight>
              </a:rPr>
              <a:t>→</a:t>
            </a:r>
            <a:r>
              <a:rPr lang="en-US" sz="1100">
                <a:solidFill>
                  <a:srgbClr val="73777E"/>
                </a:solidFill>
                <a:latin typeface="Exo 2"/>
                <a:ea typeface="Exo 2"/>
                <a:cs typeface="Exo 2"/>
                <a:sym typeface="Exo 2"/>
              </a:rPr>
              <a:t>   435 MW</a:t>
            </a:r>
            <a:endParaRPr sz="1100">
              <a:solidFill>
                <a:srgbClr val="73777E"/>
              </a:solidFill>
              <a:latin typeface="Exo 2"/>
              <a:ea typeface="Exo 2"/>
              <a:cs typeface="Exo 2"/>
              <a:sym typeface="Exo 2"/>
            </a:endParaRPr>
          </a:p>
          <a:p>
            <a:pPr marL="0" lvl="0" indent="0" algn="ctr" rtl="0">
              <a:lnSpc>
                <a:spcPct val="100000"/>
              </a:lnSpc>
              <a:spcBef>
                <a:spcPts val="0"/>
              </a:spcBef>
              <a:spcAft>
                <a:spcPts val="0"/>
              </a:spcAft>
              <a:buNone/>
            </a:pPr>
            <a:r>
              <a:rPr lang="en-US" sz="1100">
                <a:solidFill>
                  <a:srgbClr val="73777E"/>
                </a:solidFill>
                <a:latin typeface="Exo 2"/>
                <a:ea typeface="Exo 2"/>
                <a:cs typeface="Exo 2"/>
                <a:sym typeface="Exo 2"/>
              </a:rPr>
              <a:t>Biogas	</a:t>
            </a:r>
            <a:r>
              <a:rPr lang="en-US" sz="1150">
                <a:solidFill>
                  <a:srgbClr val="747474"/>
                </a:solidFill>
                <a:highlight>
                  <a:srgbClr val="FFFFFF"/>
                </a:highlight>
              </a:rPr>
              <a:t>→ </a:t>
            </a:r>
            <a:r>
              <a:rPr lang="en-US" sz="1100">
                <a:solidFill>
                  <a:srgbClr val="73777E"/>
                </a:solidFill>
                <a:latin typeface="Exo 2"/>
                <a:ea typeface="Exo 2"/>
                <a:cs typeface="Exo 2"/>
                <a:sym typeface="Exo 2"/>
              </a:rPr>
              <a:t>160 MW  </a:t>
            </a:r>
            <a:endParaRPr sz="1511" b="1">
              <a:solidFill>
                <a:srgbClr val="73777E"/>
              </a:solidFill>
              <a:latin typeface="Exo 2"/>
              <a:ea typeface="Exo 2"/>
              <a:cs typeface="Exo 2"/>
              <a:sym typeface="Exo 2"/>
            </a:endParaRPr>
          </a:p>
        </p:txBody>
      </p:sp>
      <p:sp>
        <p:nvSpPr>
          <p:cNvPr id="173" name="Google Shape;173;p22"/>
          <p:cNvSpPr txBox="1"/>
          <p:nvPr/>
        </p:nvSpPr>
        <p:spPr>
          <a:xfrm>
            <a:off x="5711975" y="5673050"/>
            <a:ext cx="3739200" cy="9249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US" sz="1511">
                <a:solidFill>
                  <a:srgbClr val="73777E"/>
                </a:solidFill>
                <a:latin typeface="Exo 2"/>
                <a:ea typeface="Exo 2"/>
                <a:cs typeface="Exo 2"/>
                <a:sym typeface="Exo 2"/>
              </a:rPr>
              <a:t>Total ingresos Ago 18 – Oct 19 </a:t>
            </a:r>
            <a:endParaRPr sz="1511" b="1">
              <a:solidFill>
                <a:srgbClr val="73777E"/>
              </a:solidFill>
              <a:latin typeface="Exo 2"/>
              <a:ea typeface="Exo 2"/>
              <a:cs typeface="Exo 2"/>
              <a:sym typeface="Exo 2"/>
            </a:endParaRPr>
          </a:p>
          <a:p>
            <a:pPr marL="0" lvl="0" indent="0" algn="ctr" rtl="0">
              <a:lnSpc>
                <a:spcPct val="100000"/>
              </a:lnSpc>
              <a:spcBef>
                <a:spcPts val="0"/>
              </a:spcBef>
              <a:spcAft>
                <a:spcPts val="0"/>
              </a:spcAft>
              <a:buNone/>
            </a:pPr>
            <a:r>
              <a:rPr lang="en-US" sz="1100">
                <a:solidFill>
                  <a:srgbClr val="73777E"/>
                </a:solidFill>
                <a:latin typeface="Exo 2"/>
                <a:ea typeface="Exo 2"/>
                <a:cs typeface="Exo 2"/>
                <a:sym typeface="Exo 2"/>
              </a:rPr>
              <a:t>Eólico </a:t>
            </a:r>
            <a:r>
              <a:rPr lang="en-US" sz="1150">
                <a:solidFill>
                  <a:srgbClr val="747474"/>
                </a:solidFill>
                <a:highlight>
                  <a:srgbClr val="FFFFFF"/>
                </a:highlight>
              </a:rPr>
              <a:t>→</a:t>
            </a:r>
            <a:r>
              <a:rPr lang="en-US" sz="1100">
                <a:solidFill>
                  <a:srgbClr val="73777E"/>
                </a:solidFill>
                <a:latin typeface="Exo 2"/>
                <a:ea typeface="Exo 2"/>
                <a:cs typeface="Exo 2"/>
                <a:sym typeface="Exo 2"/>
              </a:rPr>
              <a:t> 1020 MW</a:t>
            </a:r>
            <a:endParaRPr sz="1100">
              <a:solidFill>
                <a:srgbClr val="73777E"/>
              </a:solidFill>
              <a:latin typeface="Exo 2"/>
              <a:ea typeface="Exo 2"/>
              <a:cs typeface="Exo 2"/>
              <a:sym typeface="Exo 2"/>
            </a:endParaRPr>
          </a:p>
          <a:p>
            <a:pPr marL="0" lvl="0" indent="0" algn="ctr" rtl="0">
              <a:lnSpc>
                <a:spcPct val="100000"/>
              </a:lnSpc>
              <a:spcBef>
                <a:spcPts val="0"/>
              </a:spcBef>
              <a:spcAft>
                <a:spcPts val="0"/>
              </a:spcAft>
              <a:buNone/>
            </a:pPr>
            <a:r>
              <a:rPr lang="en-US" sz="1100">
                <a:solidFill>
                  <a:srgbClr val="73777E"/>
                </a:solidFill>
                <a:latin typeface="Exo 2"/>
                <a:ea typeface="Exo 2"/>
                <a:cs typeface="Exo 2"/>
                <a:sym typeface="Exo 2"/>
              </a:rPr>
              <a:t>Solares </a:t>
            </a:r>
            <a:r>
              <a:rPr lang="en-US" sz="1150">
                <a:solidFill>
                  <a:srgbClr val="747474"/>
                </a:solidFill>
                <a:highlight>
                  <a:srgbClr val="FFFFFF"/>
                </a:highlight>
              </a:rPr>
              <a:t>→</a:t>
            </a:r>
            <a:r>
              <a:rPr lang="en-US" sz="1100">
                <a:solidFill>
                  <a:srgbClr val="73777E"/>
                </a:solidFill>
                <a:latin typeface="Exo 2"/>
                <a:ea typeface="Exo 2"/>
                <a:cs typeface="Exo 2"/>
                <a:sym typeface="Exo 2"/>
              </a:rPr>
              <a:t> 400MW</a:t>
            </a:r>
            <a:endParaRPr sz="1100">
              <a:solidFill>
                <a:srgbClr val="73777E"/>
              </a:solidFill>
              <a:latin typeface="Exo 2"/>
              <a:ea typeface="Exo 2"/>
              <a:cs typeface="Exo 2"/>
              <a:sym typeface="Exo 2"/>
            </a:endParaRPr>
          </a:p>
          <a:p>
            <a:pPr marL="0" lvl="0" indent="0" algn="ctr" rtl="0">
              <a:lnSpc>
                <a:spcPct val="100000"/>
              </a:lnSpc>
              <a:spcBef>
                <a:spcPts val="0"/>
              </a:spcBef>
              <a:spcAft>
                <a:spcPts val="0"/>
              </a:spcAft>
              <a:buNone/>
            </a:pPr>
            <a:r>
              <a:rPr lang="en-US" sz="1100">
                <a:solidFill>
                  <a:srgbClr val="73777E"/>
                </a:solidFill>
                <a:latin typeface="Exo 2"/>
                <a:ea typeface="Exo 2"/>
                <a:cs typeface="Exo 2"/>
                <a:sym typeface="Exo 2"/>
              </a:rPr>
              <a:t>Biogas </a:t>
            </a:r>
            <a:r>
              <a:rPr lang="en-US" sz="1150">
                <a:solidFill>
                  <a:srgbClr val="747474"/>
                </a:solidFill>
                <a:highlight>
                  <a:srgbClr val="FFFFFF"/>
                </a:highlight>
              </a:rPr>
              <a:t>→</a:t>
            </a:r>
            <a:r>
              <a:rPr lang="en-US" sz="1100">
                <a:solidFill>
                  <a:srgbClr val="73777E"/>
                </a:solidFill>
                <a:latin typeface="Exo 2"/>
                <a:ea typeface="Exo 2"/>
                <a:cs typeface="Exo 2"/>
                <a:sym typeface="Exo 2"/>
              </a:rPr>
              <a:t> 15 MW</a:t>
            </a:r>
            <a:endParaRPr sz="1100">
              <a:solidFill>
                <a:srgbClr val="73777E"/>
              </a:solidFill>
              <a:latin typeface="Exo 2"/>
              <a:ea typeface="Exo 2"/>
              <a:cs typeface="Exo 2"/>
              <a:sym typeface="Exo 2"/>
            </a:endParaRPr>
          </a:p>
          <a:p>
            <a:pPr marL="0" lvl="0" indent="0" algn="ctr" rtl="0">
              <a:lnSpc>
                <a:spcPct val="100000"/>
              </a:lnSpc>
              <a:spcBef>
                <a:spcPts val="0"/>
              </a:spcBef>
              <a:spcAft>
                <a:spcPts val="0"/>
              </a:spcAft>
              <a:buNone/>
            </a:pPr>
            <a:r>
              <a:rPr lang="en-US" sz="1100">
                <a:solidFill>
                  <a:srgbClr val="73777E"/>
                </a:solidFill>
                <a:latin typeface="Exo 2"/>
                <a:ea typeface="Exo 2"/>
                <a:cs typeface="Exo 2"/>
                <a:sym typeface="Exo 2"/>
              </a:rPr>
              <a:t>Térmico </a:t>
            </a:r>
            <a:r>
              <a:rPr lang="en-US" sz="1150">
                <a:solidFill>
                  <a:srgbClr val="747474"/>
                </a:solidFill>
                <a:highlight>
                  <a:srgbClr val="FFFFFF"/>
                </a:highlight>
              </a:rPr>
              <a:t>→</a:t>
            </a:r>
            <a:r>
              <a:rPr lang="en-US" sz="1100">
                <a:solidFill>
                  <a:srgbClr val="73777E"/>
                </a:solidFill>
                <a:latin typeface="Exo 2"/>
                <a:ea typeface="Exo 2"/>
                <a:cs typeface="Exo 2"/>
                <a:sym typeface="Exo 2"/>
              </a:rPr>
              <a:t> 680 MW </a:t>
            </a:r>
            <a:endParaRPr sz="1100">
              <a:solidFill>
                <a:srgbClr val="73777E"/>
              </a:solidFill>
              <a:latin typeface="Exo 2"/>
              <a:ea typeface="Exo 2"/>
              <a:cs typeface="Exo 2"/>
              <a:sym typeface="Exo 2"/>
            </a:endParaRPr>
          </a:p>
        </p:txBody>
      </p:sp>
      <p:pic>
        <p:nvPicPr>
          <p:cNvPr id="174" name="Google Shape;174;p22"/>
          <p:cNvPicPr preferRelativeResize="0"/>
          <p:nvPr/>
        </p:nvPicPr>
        <p:blipFill rotWithShape="1">
          <a:blip r:embed="rId5">
            <a:alphaModFix/>
          </a:blip>
          <a:srcRect/>
          <a:stretch/>
        </p:blipFill>
        <p:spPr>
          <a:xfrm>
            <a:off x="5130945" y="4877194"/>
            <a:ext cx="429900" cy="429900"/>
          </a:xfrm>
          <a:prstGeom prst="rect">
            <a:avLst/>
          </a:prstGeom>
          <a:noFill/>
          <a:ln>
            <a:noFill/>
          </a:ln>
        </p:spPr>
      </p:pic>
      <p:pic>
        <p:nvPicPr>
          <p:cNvPr id="175" name="Google Shape;175;p22"/>
          <p:cNvPicPr preferRelativeResize="0"/>
          <p:nvPr/>
        </p:nvPicPr>
        <p:blipFill rotWithShape="1">
          <a:blip r:embed="rId5">
            <a:alphaModFix/>
          </a:blip>
          <a:srcRect/>
          <a:stretch/>
        </p:blipFill>
        <p:spPr>
          <a:xfrm>
            <a:off x="5130945" y="5917444"/>
            <a:ext cx="429900" cy="429900"/>
          </a:xfrm>
          <a:prstGeom prst="rect">
            <a:avLst/>
          </a:prstGeom>
          <a:noFill/>
          <a:ln>
            <a:noFill/>
          </a:ln>
        </p:spPr>
      </p:pic>
      <p:sp>
        <p:nvSpPr>
          <p:cNvPr id="176" name="Google Shape;176;p22"/>
          <p:cNvSpPr txBox="1"/>
          <p:nvPr/>
        </p:nvSpPr>
        <p:spPr>
          <a:xfrm>
            <a:off x="527600" y="7057700"/>
            <a:ext cx="3492300" cy="258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 Fecha de ingreso prevista</a:t>
            </a: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0"/>
        <p:cNvGrpSpPr/>
        <p:nvPr/>
      </p:nvGrpSpPr>
      <p:grpSpPr>
        <a:xfrm>
          <a:off x="0" y="0"/>
          <a:ext cx="0" cy="0"/>
          <a:chOff x="0" y="0"/>
          <a:chExt cx="0" cy="0"/>
        </a:xfrm>
      </p:grpSpPr>
      <p:pic>
        <p:nvPicPr>
          <p:cNvPr id="181" name="Google Shape;181;p23"/>
          <p:cNvPicPr preferRelativeResize="0"/>
          <p:nvPr/>
        </p:nvPicPr>
        <p:blipFill rotWithShape="1">
          <a:blip r:embed="rId4">
            <a:alphaModFix/>
          </a:blip>
          <a:srcRect/>
          <a:stretch/>
        </p:blipFill>
        <p:spPr>
          <a:xfrm>
            <a:off x="7437975" y="392372"/>
            <a:ext cx="2865411" cy="352008"/>
          </a:xfrm>
          <a:prstGeom prst="rect">
            <a:avLst/>
          </a:prstGeom>
          <a:noFill/>
          <a:ln>
            <a:noFill/>
          </a:ln>
        </p:spPr>
      </p:pic>
      <p:sp>
        <p:nvSpPr>
          <p:cNvPr id="182" name="Google Shape;182;p23"/>
          <p:cNvSpPr txBox="1"/>
          <p:nvPr/>
        </p:nvSpPr>
        <p:spPr>
          <a:xfrm>
            <a:off x="454300" y="893450"/>
            <a:ext cx="5299500" cy="72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6" b="1">
                <a:solidFill>
                  <a:srgbClr val="6CA99C"/>
                </a:solidFill>
                <a:latin typeface="Exo 2 SemiBold"/>
                <a:ea typeface="Exo 2 SemiBold"/>
                <a:cs typeface="Exo 2 SemiBold"/>
                <a:sym typeface="Exo 2 SemiBold"/>
              </a:rPr>
              <a:t>Información Meteorológica </a:t>
            </a:r>
            <a:endParaRPr sz="1511" b="0" i="0" u="none" strike="noStrike" cap="none">
              <a:solidFill>
                <a:srgbClr val="73777E"/>
              </a:solidFill>
              <a:latin typeface="Exo 2"/>
              <a:ea typeface="Exo 2"/>
              <a:cs typeface="Exo 2"/>
              <a:sym typeface="Exo 2"/>
            </a:endParaRPr>
          </a:p>
          <a:p>
            <a:pPr marL="0" marR="0" lvl="0" indent="0" algn="l" rtl="0">
              <a:lnSpc>
                <a:spcPct val="100000"/>
              </a:lnSpc>
              <a:spcBef>
                <a:spcPts val="0"/>
              </a:spcBef>
              <a:spcAft>
                <a:spcPts val="0"/>
              </a:spcAft>
              <a:buClr>
                <a:srgbClr val="000000"/>
              </a:buClr>
              <a:buSzPts val="1511"/>
              <a:buFont typeface="Arial"/>
              <a:buNone/>
            </a:pPr>
            <a:endParaRPr sz="1511" b="0" i="0" u="none" strike="noStrike" cap="none">
              <a:solidFill>
                <a:srgbClr val="73777E"/>
              </a:solidFill>
              <a:latin typeface="Exo 2"/>
              <a:ea typeface="Exo 2"/>
              <a:cs typeface="Exo 2"/>
              <a:sym typeface="Exo 2"/>
            </a:endParaRPr>
          </a:p>
        </p:txBody>
      </p:sp>
      <p:sp>
        <p:nvSpPr>
          <p:cNvPr id="183" name="Google Shape;183;p23"/>
          <p:cNvSpPr txBox="1"/>
          <p:nvPr/>
        </p:nvSpPr>
        <p:spPr>
          <a:xfrm>
            <a:off x="7584399" y="6799400"/>
            <a:ext cx="2865300" cy="25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79"/>
              <a:buFont typeface="Arial"/>
              <a:buNone/>
            </a:pPr>
            <a:r>
              <a:rPr lang="en-US" sz="1079" b="1">
                <a:solidFill>
                  <a:srgbClr val="73777E"/>
                </a:solidFill>
                <a:latin typeface="Exo 2 SemiBold"/>
                <a:ea typeface="Exo 2 SemiBold"/>
                <a:cs typeface="Exo 2 SemiBold"/>
                <a:sym typeface="Exo 2 SemiBold"/>
              </a:rPr>
              <a:t>Red de Transporte de Extra Alta Tensión</a:t>
            </a:r>
            <a:endParaRPr sz="1400" b="0" i="0" u="none" strike="noStrike" cap="none">
              <a:solidFill>
                <a:srgbClr val="000000"/>
              </a:solidFill>
              <a:latin typeface="Arial"/>
              <a:ea typeface="Arial"/>
              <a:cs typeface="Arial"/>
              <a:sym typeface="Arial"/>
            </a:endParaRPr>
          </a:p>
        </p:txBody>
      </p:sp>
      <p:sp>
        <p:nvSpPr>
          <p:cNvPr id="184" name="Google Shape;184;p23"/>
          <p:cNvSpPr txBox="1"/>
          <p:nvPr/>
        </p:nvSpPr>
        <p:spPr>
          <a:xfrm>
            <a:off x="559200" y="6121800"/>
            <a:ext cx="6324600" cy="5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800">
                <a:solidFill>
                  <a:schemeClr val="dk1"/>
                </a:solidFill>
                <a:latin typeface="Asap"/>
                <a:ea typeface="Asap"/>
                <a:cs typeface="Asap"/>
                <a:sym typeface="Asap"/>
              </a:rPr>
              <a:t>Fuente: Servicio Meteorológico Nacional. (Nov 2019)</a:t>
            </a:r>
            <a:endParaRPr sz="800">
              <a:solidFill>
                <a:schemeClr val="dk1"/>
              </a:solidFill>
              <a:latin typeface="Asap"/>
              <a:ea typeface="Asap"/>
              <a:cs typeface="Asap"/>
              <a:sym typeface="Asap"/>
            </a:endParaRPr>
          </a:p>
          <a:p>
            <a:pPr marL="0" lvl="0" indent="0" algn="l" rtl="0">
              <a:spcBef>
                <a:spcPts val="0"/>
              </a:spcBef>
              <a:spcAft>
                <a:spcPts val="0"/>
              </a:spcAft>
              <a:buNone/>
            </a:pPr>
            <a:r>
              <a:rPr lang="en-US" sz="800">
                <a:solidFill>
                  <a:schemeClr val="dk1"/>
                </a:solidFill>
                <a:latin typeface="Asap"/>
                <a:ea typeface="Asap"/>
                <a:cs typeface="Asap"/>
                <a:sym typeface="Asap"/>
              </a:rPr>
              <a:t>Se esperan Temperaturas superiores a lo normal</a:t>
            </a:r>
            <a:endParaRPr sz="800">
              <a:solidFill>
                <a:schemeClr val="dk1"/>
              </a:solidFill>
              <a:latin typeface="Asap"/>
              <a:ea typeface="Asap"/>
              <a:cs typeface="Asap"/>
              <a:sym typeface="Asap"/>
            </a:endParaRPr>
          </a:p>
        </p:txBody>
      </p:sp>
      <p:pic>
        <p:nvPicPr>
          <p:cNvPr id="185" name="Google Shape;185;p23"/>
          <p:cNvPicPr preferRelativeResize="0"/>
          <p:nvPr/>
        </p:nvPicPr>
        <p:blipFill>
          <a:blip r:embed="rId5">
            <a:alphaModFix/>
          </a:blip>
          <a:stretch>
            <a:fillRect/>
          </a:stretch>
        </p:blipFill>
        <p:spPr>
          <a:xfrm>
            <a:off x="920825" y="1452500"/>
            <a:ext cx="3584799" cy="4500953"/>
          </a:xfrm>
          <a:prstGeom prst="rect">
            <a:avLst/>
          </a:prstGeom>
          <a:noFill/>
          <a:ln>
            <a:noFill/>
          </a:ln>
        </p:spPr>
      </p:pic>
      <p:pic>
        <p:nvPicPr>
          <p:cNvPr id="186" name="Google Shape;186;p23"/>
          <p:cNvPicPr preferRelativeResize="0"/>
          <p:nvPr/>
        </p:nvPicPr>
        <p:blipFill>
          <a:blip r:embed="rId6">
            <a:alphaModFix/>
          </a:blip>
          <a:stretch>
            <a:fillRect/>
          </a:stretch>
        </p:blipFill>
        <p:spPr>
          <a:xfrm>
            <a:off x="5387950" y="1449735"/>
            <a:ext cx="3584800" cy="4506092"/>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0"/>
        <p:cNvGrpSpPr/>
        <p:nvPr/>
      </p:nvGrpSpPr>
      <p:grpSpPr>
        <a:xfrm>
          <a:off x="0" y="0"/>
          <a:ext cx="0" cy="0"/>
          <a:chOff x="0" y="0"/>
          <a:chExt cx="0" cy="0"/>
        </a:xfrm>
      </p:grpSpPr>
      <p:pic>
        <p:nvPicPr>
          <p:cNvPr id="191" name="Google Shape;191;p24"/>
          <p:cNvPicPr preferRelativeResize="0"/>
          <p:nvPr/>
        </p:nvPicPr>
        <p:blipFill rotWithShape="1">
          <a:blip r:embed="rId4">
            <a:alphaModFix/>
          </a:blip>
          <a:srcRect/>
          <a:stretch/>
        </p:blipFill>
        <p:spPr>
          <a:xfrm>
            <a:off x="7437975" y="392372"/>
            <a:ext cx="2865411" cy="352008"/>
          </a:xfrm>
          <a:prstGeom prst="rect">
            <a:avLst/>
          </a:prstGeom>
          <a:noFill/>
          <a:ln>
            <a:noFill/>
          </a:ln>
        </p:spPr>
      </p:pic>
      <p:sp>
        <p:nvSpPr>
          <p:cNvPr id="192" name="Google Shape;192;p24"/>
          <p:cNvSpPr txBox="1"/>
          <p:nvPr/>
        </p:nvSpPr>
        <p:spPr>
          <a:xfrm>
            <a:off x="454300" y="893450"/>
            <a:ext cx="8627700" cy="72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6" b="1">
                <a:solidFill>
                  <a:srgbClr val="6CA99C"/>
                </a:solidFill>
                <a:latin typeface="Exo 2 SemiBold"/>
                <a:ea typeface="Exo 2 SemiBold"/>
                <a:cs typeface="Exo 2 SemiBold"/>
                <a:sym typeface="Exo 2 SemiBold"/>
              </a:rPr>
              <a:t>Transformación en Condición N</a:t>
            </a:r>
            <a:endParaRPr sz="2806" b="1">
              <a:solidFill>
                <a:srgbClr val="6CA99C"/>
              </a:solidFill>
              <a:latin typeface="Exo 2 SemiBold"/>
              <a:ea typeface="Exo 2 SemiBold"/>
              <a:cs typeface="Exo 2 SemiBold"/>
              <a:sym typeface="Exo 2 SemiBold"/>
            </a:endParaRPr>
          </a:p>
          <a:p>
            <a:pPr marL="0" marR="0" lvl="0" indent="0" algn="l" rtl="0">
              <a:lnSpc>
                <a:spcPct val="100000"/>
              </a:lnSpc>
              <a:spcBef>
                <a:spcPts val="0"/>
              </a:spcBef>
              <a:spcAft>
                <a:spcPts val="0"/>
              </a:spcAft>
              <a:buClr>
                <a:schemeClr val="dk1"/>
              </a:buClr>
              <a:buSzPts val="1100"/>
              <a:buFont typeface="Arial"/>
              <a:buNone/>
            </a:pPr>
            <a:r>
              <a:rPr lang="en-US" sz="1511">
                <a:solidFill>
                  <a:srgbClr val="73777E"/>
                </a:solidFill>
                <a:latin typeface="Exo 2"/>
                <a:ea typeface="Exo 2"/>
                <a:cs typeface="Exo 2"/>
                <a:sym typeface="Exo 2"/>
              </a:rPr>
              <a:t>ESTADO CRÍTICO ( ~ 100 % ) </a:t>
            </a:r>
            <a:endParaRPr sz="1511">
              <a:solidFill>
                <a:srgbClr val="73777E"/>
              </a:solidFill>
              <a:latin typeface="Exo 2"/>
              <a:ea typeface="Exo 2"/>
              <a:cs typeface="Exo 2"/>
              <a:sym typeface="Exo 2"/>
            </a:endParaRPr>
          </a:p>
          <a:p>
            <a:pPr marL="0" marR="0" lvl="0" indent="0" algn="l" rtl="0">
              <a:lnSpc>
                <a:spcPct val="100000"/>
              </a:lnSpc>
              <a:spcBef>
                <a:spcPts val="0"/>
              </a:spcBef>
              <a:spcAft>
                <a:spcPts val="0"/>
              </a:spcAft>
              <a:buClr>
                <a:schemeClr val="dk1"/>
              </a:buClr>
              <a:buSzPts val="1100"/>
              <a:buFont typeface="Arial"/>
              <a:buNone/>
            </a:pPr>
            <a:endParaRPr sz="1511">
              <a:solidFill>
                <a:srgbClr val="73777E"/>
              </a:solidFill>
              <a:latin typeface="Exo 2"/>
              <a:ea typeface="Exo 2"/>
              <a:cs typeface="Exo 2"/>
              <a:sym typeface="Exo 2"/>
            </a:endParaRPr>
          </a:p>
          <a:p>
            <a:pPr marL="0" marR="0" lvl="0" indent="0" algn="l" rtl="0">
              <a:lnSpc>
                <a:spcPct val="100000"/>
              </a:lnSpc>
              <a:spcBef>
                <a:spcPts val="0"/>
              </a:spcBef>
              <a:spcAft>
                <a:spcPts val="0"/>
              </a:spcAft>
              <a:buClr>
                <a:srgbClr val="000000"/>
              </a:buClr>
              <a:buSzPts val="1100"/>
              <a:buFont typeface="Arial"/>
              <a:buNone/>
            </a:pPr>
            <a:endParaRPr sz="1511" b="0" i="0" u="none" strike="noStrike" cap="none">
              <a:solidFill>
                <a:srgbClr val="73777E"/>
              </a:solidFill>
              <a:latin typeface="Exo 2"/>
              <a:ea typeface="Exo 2"/>
              <a:cs typeface="Exo 2"/>
              <a:sym typeface="Exo 2"/>
            </a:endParaRPr>
          </a:p>
          <a:p>
            <a:pPr marL="0" marR="0" lvl="0" indent="0" algn="l" rtl="0">
              <a:lnSpc>
                <a:spcPct val="100000"/>
              </a:lnSpc>
              <a:spcBef>
                <a:spcPts val="0"/>
              </a:spcBef>
              <a:spcAft>
                <a:spcPts val="0"/>
              </a:spcAft>
              <a:buClr>
                <a:srgbClr val="000000"/>
              </a:buClr>
              <a:buSzPts val="1511"/>
              <a:buFont typeface="Arial"/>
              <a:buNone/>
            </a:pPr>
            <a:endParaRPr sz="1511" b="0" i="0" u="none" strike="noStrike" cap="none">
              <a:solidFill>
                <a:srgbClr val="73777E"/>
              </a:solidFill>
              <a:latin typeface="Exo 2"/>
              <a:ea typeface="Exo 2"/>
              <a:cs typeface="Exo 2"/>
              <a:sym typeface="Exo 2"/>
            </a:endParaRPr>
          </a:p>
        </p:txBody>
      </p:sp>
      <p:sp>
        <p:nvSpPr>
          <p:cNvPr id="193" name="Google Shape;193;p24"/>
          <p:cNvSpPr txBox="1"/>
          <p:nvPr/>
        </p:nvSpPr>
        <p:spPr>
          <a:xfrm>
            <a:off x="7584399" y="6799400"/>
            <a:ext cx="2865300" cy="25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79"/>
              <a:buFont typeface="Arial"/>
              <a:buNone/>
            </a:pPr>
            <a:r>
              <a:rPr lang="en-US" sz="1079" b="1">
                <a:solidFill>
                  <a:srgbClr val="73777E"/>
                </a:solidFill>
                <a:latin typeface="Exo 2 SemiBold"/>
                <a:ea typeface="Exo 2 SemiBold"/>
                <a:cs typeface="Exo 2 SemiBold"/>
                <a:sym typeface="Exo 2 SemiBold"/>
              </a:rPr>
              <a:t>Red de Transporte de Extra Alta Tensión</a:t>
            </a:r>
            <a:endParaRPr sz="1400" b="0" i="0" u="none" strike="noStrike" cap="none">
              <a:solidFill>
                <a:srgbClr val="000000"/>
              </a:solidFill>
              <a:latin typeface="Arial"/>
              <a:ea typeface="Arial"/>
              <a:cs typeface="Arial"/>
              <a:sym typeface="Arial"/>
            </a:endParaRPr>
          </a:p>
        </p:txBody>
      </p:sp>
      <p:pic>
        <p:nvPicPr>
          <p:cNvPr id="194" name="Google Shape;194;p24"/>
          <p:cNvPicPr preferRelativeResize="0"/>
          <p:nvPr/>
        </p:nvPicPr>
        <p:blipFill>
          <a:blip r:embed="rId5">
            <a:alphaModFix/>
          </a:blip>
          <a:stretch>
            <a:fillRect/>
          </a:stretch>
        </p:blipFill>
        <p:spPr>
          <a:xfrm>
            <a:off x="608225" y="1770050"/>
            <a:ext cx="4438950" cy="4909424"/>
          </a:xfrm>
          <a:prstGeom prst="rect">
            <a:avLst/>
          </a:prstGeom>
          <a:noFill/>
          <a:ln>
            <a:noFill/>
          </a:ln>
        </p:spPr>
      </p:pic>
      <p:sp>
        <p:nvSpPr>
          <p:cNvPr id="195" name="Google Shape;195;p24"/>
          <p:cNvSpPr txBox="1"/>
          <p:nvPr/>
        </p:nvSpPr>
        <p:spPr>
          <a:xfrm>
            <a:off x="5152872" y="5853874"/>
            <a:ext cx="3622200" cy="825600"/>
          </a:xfrm>
          <a:prstGeom prst="rect">
            <a:avLst/>
          </a:prstGeom>
          <a:noFill/>
          <a:ln w="19050" cap="flat" cmpd="sng">
            <a:solidFill>
              <a:srgbClr val="6CA99C"/>
            </a:solidFill>
            <a:prstDash val="solid"/>
            <a:round/>
            <a:headEnd type="none" w="sm" len="sm"/>
            <a:tailEnd type="none" w="sm" len="sm"/>
          </a:ln>
        </p:spPr>
        <p:txBody>
          <a:bodyPr spcFirstLastPara="1" wrap="square" lIns="91425" tIns="91425" rIns="91425" bIns="91425" anchor="ctr" anchorCtr="0">
            <a:noAutofit/>
          </a:bodyPr>
          <a:lstStyle/>
          <a:p>
            <a:pPr marL="457200" lvl="0" indent="0" algn="l" rtl="0">
              <a:lnSpc>
                <a:spcPct val="100000"/>
              </a:lnSpc>
              <a:spcBef>
                <a:spcPts val="0"/>
              </a:spcBef>
              <a:spcAft>
                <a:spcPts val="0"/>
              </a:spcAft>
              <a:buNone/>
            </a:pPr>
            <a:r>
              <a:rPr lang="en-US" sz="1511">
                <a:solidFill>
                  <a:srgbClr val="73777E"/>
                </a:solidFill>
                <a:latin typeface="Exo 2"/>
                <a:ea typeface="Exo 2"/>
                <a:cs typeface="Exo 2"/>
                <a:sym typeface="Exo 2"/>
              </a:rPr>
              <a:t>Estado Crítico ( ~ 100%)</a:t>
            </a:r>
            <a:endParaRPr sz="1511">
              <a:solidFill>
                <a:srgbClr val="73777E"/>
              </a:solidFill>
              <a:latin typeface="Exo 2"/>
              <a:ea typeface="Exo 2"/>
              <a:cs typeface="Exo 2"/>
              <a:sym typeface="Exo 2"/>
            </a:endParaRPr>
          </a:p>
          <a:p>
            <a:pPr marL="457200" lvl="0" indent="0" algn="l" rtl="0">
              <a:lnSpc>
                <a:spcPct val="100000"/>
              </a:lnSpc>
              <a:spcBef>
                <a:spcPts val="0"/>
              </a:spcBef>
              <a:spcAft>
                <a:spcPts val="0"/>
              </a:spcAft>
              <a:buNone/>
            </a:pPr>
            <a:endParaRPr sz="1511">
              <a:solidFill>
                <a:srgbClr val="73777E"/>
              </a:solidFill>
              <a:latin typeface="Exo 2"/>
              <a:ea typeface="Exo 2"/>
              <a:cs typeface="Exo 2"/>
              <a:sym typeface="Exo 2"/>
            </a:endParaRPr>
          </a:p>
          <a:p>
            <a:pPr marL="457200" lvl="0" indent="0" algn="l" rtl="0">
              <a:lnSpc>
                <a:spcPct val="100000"/>
              </a:lnSpc>
              <a:spcBef>
                <a:spcPts val="0"/>
              </a:spcBef>
              <a:spcAft>
                <a:spcPts val="0"/>
              </a:spcAft>
              <a:buNone/>
            </a:pPr>
            <a:r>
              <a:rPr lang="en-US" sz="1511">
                <a:solidFill>
                  <a:srgbClr val="73777E"/>
                </a:solidFill>
                <a:latin typeface="Exo 2"/>
                <a:ea typeface="Exo 2"/>
                <a:cs typeface="Exo 2"/>
                <a:sym typeface="Exo 2"/>
              </a:rPr>
              <a:t>Estado de Alta Carga ( ~ 90%) </a:t>
            </a:r>
            <a:endParaRPr sz="1511">
              <a:solidFill>
                <a:srgbClr val="73777E"/>
              </a:solidFill>
              <a:latin typeface="Exo 2"/>
              <a:ea typeface="Exo 2"/>
              <a:cs typeface="Exo 2"/>
              <a:sym typeface="Exo 2"/>
            </a:endParaRPr>
          </a:p>
        </p:txBody>
      </p:sp>
      <p:pic>
        <p:nvPicPr>
          <p:cNvPr id="196" name="Google Shape;196;p24"/>
          <p:cNvPicPr preferRelativeResize="0"/>
          <p:nvPr/>
        </p:nvPicPr>
        <p:blipFill>
          <a:blip r:embed="rId6">
            <a:alphaModFix/>
          </a:blip>
          <a:stretch>
            <a:fillRect/>
          </a:stretch>
        </p:blipFill>
        <p:spPr>
          <a:xfrm>
            <a:off x="5297587" y="5930857"/>
            <a:ext cx="190500" cy="200025"/>
          </a:xfrm>
          <a:prstGeom prst="rect">
            <a:avLst/>
          </a:prstGeom>
          <a:noFill/>
          <a:ln>
            <a:noFill/>
          </a:ln>
        </p:spPr>
      </p:pic>
      <p:pic>
        <p:nvPicPr>
          <p:cNvPr id="197" name="Google Shape;197;p24"/>
          <p:cNvPicPr preferRelativeResize="0"/>
          <p:nvPr/>
        </p:nvPicPr>
        <p:blipFill>
          <a:blip r:embed="rId7">
            <a:alphaModFix/>
          </a:blip>
          <a:stretch>
            <a:fillRect/>
          </a:stretch>
        </p:blipFill>
        <p:spPr>
          <a:xfrm>
            <a:off x="5297587" y="6407891"/>
            <a:ext cx="200025" cy="200025"/>
          </a:xfrm>
          <a:prstGeom prst="rect">
            <a:avLst/>
          </a:prstGeom>
          <a:noFill/>
          <a:ln>
            <a:noFill/>
          </a:ln>
        </p:spPr>
      </p:pic>
      <p:sp>
        <p:nvSpPr>
          <p:cNvPr id="198" name="Google Shape;198;p24"/>
          <p:cNvSpPr txBox="1"/>
          <p:nvPr/>
        </p:nvSpPr>
        <p:spPr>
          <a:xfrm>
            <a:off x="5820425" y="1741625"/>
            <a:ext cx="4482900" cy="12858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lnSpc>
                <a:spcPct val="100000"/>
              </a:lnSpc>
              <a:spcBef>
                <a:spcPts val="0"/>
              </a:spcBef>
              <a:spcAft>
                <a:spcPts val="0"/>
              </a:spcAft>
              <a:buNone/>
            </a:pPr>
            <a:r>
              <a:rPr lang="en-US" sz="1511">
                <a:solidFill>
                  <a:srgbClr val="73777E"/>
                </a:solidFill>
                <a:latin typeface="Exo 2"/>
                <a:ea typeface="Exo 2"/>
                <a:cs typeface="Exo 2"/>
                <a:sym typeface="Exo 2"/>
              </a:rPr>
              <a:t>Se considera como Estado Crítico aquellos nodos cuyos transformadores pueden alcanzar niveles de carga en el entorno de la saturación y/o superación de su capacidad nominal.</a:t>
            </a:r>
            <a:endParaRPr sz="1511">
              <a:solidFill>
                <a:srgbClr val="73777E"/>
              </a:solidFill>
              <a:latin typeface="Exo 2"/>
              <a:ea typeface="Exo 2"/>
              <a:cs typeface="Exo 2"/>
              <a:sym typeface="Exo 2"/>
            </a:endParaRPr>
          </a:p>
        </p:txBody>
      </p:sp>
      <p:pic>
        <p:nvPicPr>
          <p:cNvPr id="199" name="Google Shape;199;p24"/>
          <p:cNvPicPr preferRelativeResize="0"/>
          <p:nvPr/>
        </p:nvPicPr>
        <p:blipFill rotWithShape="1">
          <a:blip r:embed="rId8">
            <a:alphaModFix/>
          </a:blip>
          <a:srcRect/>
          <a:stretch/>
        </p:blipFill>
        <p:spPr>
          <a:xfrm>
            <a:off x="5134600" y="2123188"/>
            <a:ext cx="598400" cy="522676"/>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3"/>
        <p:cNvGrpSpPr/>
        <p:nvPr/>
      </p:nvGrpSpPr>
      <p:grpSpPr>
        <a:xfrm>
          <a:off x="0" y="0"/>
          <a:ext cx="0" cy="0"/>
          <a:chOff x="0" y="0"/>
          <a:chExt cx="0" cy="0"/>
        </a:xfrm>
      </p:grpSpPr>
      <p:pic>
        <p:nvPicPr>
          <p:cNvPr id="204" name="Google Shape;204;p25"/>
          <p:cNvPicPr preferRelativeResize="0"/>
          <p:nvPr/>
        </p:nvPicPr>
        <p:blipFill rotWithShape="1">
          <a:blip r:embed="rId4">
            <a:alphaModFix/>
          </a:blip>
          <a:srcRect/>
          <a:stretch/>
        </p:blipFill>
        <p:spPr>
          <a:xfrm>
            <a:off x="7437975" y="392372"/>
            <a:ext cx="2865411" cy="352008"/>
          </a:xfrm>
          <a:prstGeom prst="rect">
            <a:avLst/>
          </a:prstGeom>
          <a:noFill/>
          <a:ln>
            <a:noFill/>
          </a:ln>
        </p:spPr>
      </p:pic>
      <p:sp>
        <p:nvSpPr>
          <p:cNvPr id="205" name="Google Shape;205;p25"/>
          <p:cNvSpPr txBox="1"/>
          <p:nvPr/>
        </p:nvSpPr>
        <p:spPr>
          <a:xfrm>
            <a:off x="454300" y="893450"/>
            <a:ext cx="8627700" cy="72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6" b="1">
                <a:solidFill>
                  <a:srgbClr val="6CA99C"/>
                </a:solidFill>
                <a:latin typeface="Exo 2 SemiBold"/>
                <a:ea typeface="Exo 2 SemiBold"/>
                <a:cs typeface="Exo 2 SemiBold"/>
                <a:sym typeface="Exo 2 SemiBold"/>
              </a:rPr>
              <a:t>Transformación en Condición N</a:t>
            </a:r>
            <a:endParaRPr sz="2806" b="1">
              <a:solidFill>
                <a:srgbClr val="6CA99C"/>
              </a:solidFill>
              <a:latin typeface="Exo 2 SemiBold"/>
              <a:ea typeface="Exo 2 SemiBold"/>
              <a:cs typeface="Exo 2 SemiBold"/>
              <a:sym typeface="Exo 2 SemiBold"/>
            </a:endParaRPr>
          </a:p>
          <a:p>
            <a:pPr marL="0" marR="0" lvl="0" indent="0" algn="l" rtl="0">
              <a:lnSpc>
                <a:spcPct val="100000"/>
              </a:lnSpc>
              <a:spcBef>
                <a:spcPts val="0"/>
              </a:spcBef>
              <a:spcAft>
                <a:spcPts val="0"/>
              </a:spcAft>
              <a:buClr>
                <a:schemeClr val="dk1"/>
              </a:buClr>
              <a:buSzPts val="1100"/>
              <a:buFont typeface="Arial"/>
              <a:buNone/>
            </a:pPr>
            <a:r>
              <a:rPr lang="en-US" sz="1511">
                <a:solidFill>
                  <a:srgbClr val="73777E"/>
                </a:solidFill>
                <a:latin typeface="Exo 2"/>
                <a:ea typeface="Exo 2"/>
                <a:cs typeface="Exo 2"/>
                <a:sym typeface="Exo 2"/>
              </a:rPr>
              <a:t>ESTADO CRÍTICO ( ~ 100 % ) )(1 de 6)</a:t>
            </a:r>
            <a:endParaRPr sz="1511">
              <a:solidFill>
                <a:srgbClr val="73777E"/>
              </a:solidFill>
              <a:latin typeface="Exo 2"/>
              <a:ea typeface="Exo 2"/>
              <a:cs typeface="Exo 2"/>
              <a:sym typeface="Exo 2"/>
            </a:endParaRPr>
          </a:p>
          <a:p>
            <a:pPr marL="0" marR="0" lvl="0" indent="0" algn="l" rtl="0">
              <a:lnSpc>
                <a:spcPct val="100000"/>
              </a:lnSpc>
              <a:spcBef>
                <a:spcPts val="0"/>
              </a:spcBef>
              <a:spcAft>
                <a:spcPts val="0"/>
              </a:spcAft>
              <a:buClr>
                <a:schemeClr val="dk1"/>
              </a:buClr>
              <a:buSzPts val="1100"/>
              <a:buFont typeface="Arial"/>
              <a:buNone/>
            </a:pPr>
            <a:endParaRPr sz="1511">
              <a:solidFill>
                <a:srgbClr val="73777E"/>
              </a:solidFill>
              <a:latin typeface="Exo 2"/>
              <a:ea typeface="Exo 2"/>
              <a:cs typeface="Exo 2"/>
              <a:sym typeface="Exo 2"/>
            </a:endParaRPr>
          </a:p>
          <a:p>
            <a:pPr marL="0" marR="0" lvl="0" indent="0" algn="l" rtl="0">
              <a:lnSpc>
                <a:spcPct val="100000"/>
              </a:lnSpc>
              <a:spcBef>
                <a:spcPts val="0"/>
              </a:spcBef>
              <a:spcAft>
                <a:spcPts val="0"/>
              </a:spcAft>
              <a:buClr>
                <a:schemeClr val="dk1"/>
              </a:buClr>
              <a:buSzPts val="1100"/>
              <a:buFont typeface="Arial"/>
              <a:buNone/>
            </a:pPr>
            <a:endParaRPr sz="1511">
              <a:solidFill>
                <a:srgbClr val="73777E"/>
              </a:solidFill>
              <a:latin typeface="Exo 2"/>
              <a:ea typeface="Exo 2"/>
              <a:cs typeface="Exo 2"/>
              <a:sym typeface="Exo 2"/>
            </a:endParaRPr>
          </a:p>
          <a:p>
            <a:pPr marL="0" marR="0" lvl="0" indent="0" algn="l" rtl="0">
              <a:lnSpc>
                <a:spcPct val="100000"/>
              </a:lnSpc>
              <a:spcBef>
                <a:spcPts val="0"/>
              </a:spcBef>
              <a:spcAft>
                <a:spcPts val="0"/>
              </a:spcAft>
              <a:buClr>
                <a:schemeClr val="dk1"/>
              </a:buClr>
              <a:buSzPts val="1100"/>
              <a:buFont typeface="Arial"/>
              <a:buNone/>
            </a:pPr>
            <a:endParaRPr sz="1511">
              <a:solidFill>
                <a:srgbClr val="73777E"/>
              </a:solidFill>
              <a:latin typeface="Exo 2"/>
              <a:ea typeface="Exo 2"/>
              <a:cs typeface="Exo 2"/>
              <a:sym typeface="Exo 2"/>
            </a:endParaRPr>
          </a:p>
          <a:p>
            <a:pPr marL="0" marR="0" lvl="0" indent="0" algn="l" rtl="0">
              <a:lnSpc>
                <a:spcPct val="100000"/>
              </a:lnSpc>
              <a:spcBef>
                <a:spcPts val="0"/>
              </a:spcBef>
              <a:spcAft>
                <a:spcPts val="0"/>
              </a:spcAft>
              <a:buClr>
                <a:schemeClr val="dk1"/>
              </a:buClr>
              <a:buSzPts val="1100"/>
              <a:buFont typeface="Arial"/>
              <a:buNone/>
            </a:pPr>
            <a:endParaRPr sz="1511">
              <a:solidFill>
                <a:srgbClr val="73777E"/>
              </a:solidFill>
              <a:latin typeface="Exo 2"/>
              <a:ea typeface="Exo 2"/>
              <a:cs typeface="Exo 2"/>
              <a:sym typeface="Exo 2"/>
            </a:endParaRPr>
          </a:p>
          <a:p>
            <a:pPr marL="0" marR="0" lvl="0" indent="0" algn="l" rtl="0">
              <a:lnSpc>
                <a:spcPct val="100000"/>
              </a:lnSpc>
              <a:spcBef>
                <a:spcPts val="0"/>
              </a:spcBef>
              <a:spcAft>
                <a:spcPts val="0"/>
              </a:spcAft>
              <a:buClr>
                <a:srgbClr val="000000"/>
              </a:buClr>
              <a:buSzPts val="1100"/>
              <a:buFont typeface="Arial"/>
              <a:buNone/>
            </a:pPr>
            <a:endParaRPr sz="1511" b="0" i="0" u="none" strike="noStrike" cap="none">
              <a:solidFill>
                <a:srgbClr val="73777E"/>
              </a:solidFill>
              <a:latin typeface="Exo 2"/>
              <a:ea typeface="Exo 2"/>
              <a:cs typeface="Exo 2"/>
              <a:sym typeface="Exo 2"/>
            </a:endParaRPr>
          </a:p>
          <a:p>
            <a:pPr marL="0" marR="0" lvl="0" indent="0" algn="l" rtl="0">
              <a:lnSpc>
                <a:spcPct val="100000"/>
              </a:lnSpc>
              <a:spcBef>
                <a:spcPts val="0"/>
              </a:spcBef>
              <a:spcAft>
                <a:spcPts val="0"/>
              </a:spcAft>
              <a:buClr>
                <a:srgbClr val="000000"/>
              </a:buClr>
              <a:buSzPts val="1511"/>
              <a:buFont typeface="Arial"/>
              <a:buNone/>
            </a:pPr>
            <a:endParaRPr sz="1511" b="0" i="0" u="none" strike="noStrike" cap="none">
              <a:solidFill>
                <a:srgbClr val="73777E"/>
              </a:solidFill>
              <a:latin typeface="Exo 2"/>
              <a:ea typeface="Exo 2"/>
              <a:cs typeface="Exo 2"/>
              <a:sym typeface="Exo 2"/>
            </a:endParaRPr>
          </a:p>
        </p:txBody>
      </p:sp>
      <p:sp>
        <p:nvSpPr>
          <p:cNvPr id="206" name="Google Shape;206;p25"/>
          <p:cNvSpPr txBox="1"/>
          <p:nvPr/>
        </p:nvSpPr>
        <p:spPr>
          <a:xfrm>
            <a:off x="7584399" y="6799400"/>
            <a:ext cx="2865300" cy="25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79"/>
              <a:buFont typeface="Arial"/>
              <a:buNone/>
            </a:pPr>
            <a:r>
              <a:rPr lang="en-US" sz="1079" b="1">
                <a:solidFill>
                  <a:srgbClr val="73777E"/>
                </a:solidFill>
                <a:latin typeface="Exo 2 SemiBold"/>
                <a:ea typeface="Exo 2 SemiBold"/>
                <a:cs typeface="Exo 2 SemiBold"/>
                <a:sym typeface="Exo 2 SemiBold"/>
              </a:rPr>
              <a:t>Red de Transporte de Extra Alta Tensión</a:t>
            </a:r>
            <a:endParaRPr sz="1400" b="0" i="0" u="none" strike="noStrike" cap="none">
              <a:solidFill>
                <a:srgbClr val="000000"/>
              </a:solidFill>
              <a:latin typeface="Arial"/>
              <a:ea typeface="Arial"/>
              <a:cs typeface="Arial"/>
              <a:sym typeface="Arial"/>
            </a:endParaRPr>
          </a:p>
        </p:txBody>
      </p:sp>
      <p:graphicFrame>
        <p:nvGraphicFramePr>
          <p:cNvPr id="207" name="Google Shape;207;p25"/>
          <p:cNvGraphicFramePr/>
          <p:nvPr>
            <p:extLst>
              <p:ext uri="{D42A27DB-BD31-4B8C-83A1-F6EECF244321}">
                <p14:modId xmlns:p14="http://schemas.microsoft.com/office/powerpoint/2010/main" val="2497228380"/>
              </p:ext>
            </p:extLst>
          </p:nvPr>
        </p:nvGraphicFramePr>
        <p:xfrm>
          <a:off x="565225" y="1741625"/>
          <a:ext cx="9283650" cy="4566731"/>
        </p:xfrm>
        <a:graphic>
          <a:graphicData uri="http://schemas.openxmlformats.org/drawingml/2006/table">
            <a:tbl>
              <a:tblPr>
                <a:noFill/>
                <a:tableStyleId>{D7212E16-A39C-477D-A84A-14C5A9FEEC18}</a:tableStyleId>
              </a:tblPr>
              <a:tblGrid>
                <a:gridCol w="1024675"/>
                <a:gridCol w="1813550"/>
                <a:gridCol w="4533350"/>
                <a:gridCol w="1912075"/>
              </a:tblGrid>
              <a:tr h="480125">
                <a:tc>
                  <a:txBody>
                    <a:bodyPr/>
                    <a:lstStyle/>
                    <a:p>
                      <a:pPr marL="0" lvl="0" indent="0" algn="ctr" rtl="0">
                        <a:lnSpc>
                          <a:spcPct val="115000"/>
                        </a:lnSpc>
                        <a:spcBef>
                          <a:spcPts val="0"/>
                        </a:spcBef>
                        <a:spcAft>
                          <a:spcPts val="0"/>
                        </a:spcAft>
                        <a:buNone/>
                      </a:pPr>
                      <a:r>
                        <a:rPr lang="en-US" sz="1000" b="1" dirty="0">
                          <a:solidFill>
                            <a:srgbClr val="FFFFFF"/>
                          </a:solidFill>
                        </a:rPr>
                        <a:t>ET</a:t>
                      </a:r>
                      <a:endParaRPr sz="1000" b="1" dirty="0">
                        <a:solidFill>
                          <a:srgbClr val="FFFFFF"/>
                        </a:solidFill>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b="1">
                          <a:solidFill>
                            <a:srgbClr val="FFFFFF"/>
                          </a:solidFill>
                        </a:rPr>
                        <a:t>TRANSFORMADOR</a:t>
                      </a:r>
                      <a:endParaRPr sz="1000" b="1">
                        <a:solidFill>
                          <a:srgbClr val="FFFFFF"/>
                        </a:solidFill>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b="1">
                          <a:solidFill>
                            <a:srgbClr val="FFFFFF"/>
                          </a:solidFill>
                        </a:rPr>
                        <a:t>OBSERVACIONES</a:t>
                      </a:r>
                      <a:endParaRPr sz="1000" b="1">
                        <a:solidFill>
                          <a:srgbClr val="FFFFFF"/>
                        </a:solidFill>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marR="0" lvl="0" indent="0" algn="ctr" rtl="0">
                        <a:lnSpc>
                          <a:spcPct val="115000"/>
                        </a:lnSpc>
                        <a:spcBef>
                          <a:spcPts val="0"/>
                        </a:spcBef>
                        <a:spcAft>
                          <a:spcPts val="0"/>
                        </a:spcAft>
                        <a:buNone/>
                      </a:pPr>
                      <a:r>
                        <a:rPr lang="en-US" sz="1000" b="1">
                          <a:solidFill>
                            <a:srgbClr val="FFFFFF"/>
                          </a:solidFill>
                        </a:rPr>
                        <a:t>SOLUCIÓN PROYECTADA </a:t>
                      </a:r>
                      <a:br>
                        <a:rPr lang="en-US" sz="1000" b="1">
                          <a:solidFill>
                            <a:srgbClr val="FFFFFF"/>
                          </a:solidFill>
                        </a:rPr>
                      </a:br>
                      <a:r>
                        <a:rPr lang="en-US" sz="1000" b="1">
                          <a:solidFill>
                            <a:srgbClr val="FFFFFF"/>
                          </a:solidFill>
                        </a:rPr>
                        <a:t>A FUTURO</a:t>
                      </a:r>
                      <a:endParaRPr sz="1000" b="1">
                        <a:solidFill>
                          <a:srgbClr val="FFFFFF"/>
                        </a:solidFill>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r>
              <a:tr h="2930825">
                <a:tc>
                  <a:txBody>
                    <a:bodyPr/>
                    <a:lstStyle/>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ROSARIO</a:t>
                      </a:r>
                      <a:endParaRPr sz="1100" b="1">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OESTE</a:t>
                      </a:r>
                      <a:endParaRPr sz="11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T3RO, T5RO y T6RO</a:t>
                      </a:r>
                      <a:endParaRPr sz="1100" b="1">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500/132 kV 300 MVA</a:t>
                      </a:r>
                      <a:endParaRPr sz="1100">
                        <a:solidFill>
                          <a:srgbClr val="73777E"/>
                        </a:solidFill>
                        <a:latin typeface="Exo 2"/>
                        <a:ea typeface="Exo 2"/>
                        <a:cs typeface="Exo 2"/>
                        <a:sym typeface="Exo 2"/>
                      </a:endParaRPr>
                    </a:p>
                    <a:p>
                      <a:pPr marL="0" lvl="0" indent="0" algn="ctr" rtl="0">
                        <a:lnSpc>
                          <a:spcPct val="115000"/>
                        </a:lnSpc>
                        <a:spcBef>
                          <a:spcPts val="0"/>
                        </a:spcBef>
                        <a:spcAft>
                          <a:spcPts val="0"/>
                        </a:spcAft>
                        <a:buNone/>
                      </a:pPr>
                      <a:endParaRPr sz="11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T1RO y T2RO</a:t>
                      </a:r>
                      <a:endParaRPr sz="1100" b="1">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220/132 kV 150 MVA</a:t>
                      </a:r>
                      <a:endParaRPr sz="1100">
                        <a:solidFill>
                          <a:srgbClr val="73777E"/>
                        </a:solidFill>
                        <a:latin typeface="Exo 2"/>
                        <a:ea typeface="Exo 2"/>
                        <a:cs typeface="Exo 2"/>
                        <a:sym typeface="Exo 2"/>
                      </a:endParaRPr>
                    </a:p>
                    <a:p>
                      <a:pPr marL="0" lvl="0" indent="0" algn="ctr" rtl="0">
                        <a:lnSpc>
                          <a:spcPct val="115000"/>
                        </a:lnSpc>
                        <a:spcBef>
                          <a:spcPts val="0"/>
                        </a:spcBef>
                        <a:spcAft>
                          <a:spcPts val="0"/>
                        </a:spcAft>
                        <a:buNone/>
                      </a:pPr>
                      <a:endParaRPr sz="11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T7RO</a:t>
                      </a:r>
                      <a:endParaRPr sz="1100" b="1">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500/220 kV 855 MVA</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dirty="0">
                          <a:solidFill>
                            <a:srgbClr val="73777E"/>
                          </a:solidFill>
                          <a:latin typeface="Exo 2"/>
                          <a:ea typeface="Exo 2"/>
                          <a:cs typeface="Exo 2"/>
                          <a:sym typeface="Exo 2"/>
                        </a:rPr>
                        <a:t>Se </a:t>
                      </a:r>
                      <a:r>
                        <a:rPr lang="en-US" sz="1100" dirty="0" err="1">
                          <a:solidFill>
                            <a:srgbClr val="73777E"/>
                          </a:solidFill>
                          <a:latin typeface="Exo 2"/>
                          <a:ea typeface="Exo 2"/>
                          <a:cs typeface="Exo 2"/>
                          <a:sym typeface="Exo 2"/>
                        </a:rPr>
                        <a:t>asumió</a:t>
                      </a:r>
                      <a:r>
                        <a:rPr lang="en-US" sz="1100" dirty="0">
                          <a:solidFill>
                            <a:srgbClr val="73777E"/>
                          </a:solidFill>
                          <a:latin typeface="Exo 2"/>
                          <a:ea typeface="Exo 2"/>
                          <a:cs typeface="Exo 2"/>
                          <a:sym typeface="Exo 2"/>
                        </a:rPr>
                        <a:t> </a:t>
                      </a:r>
                      <a:r>
                        <a:rPr lang="en-US" sz="1100" dirty="0" err="1">
                          <a:solidFill>
                            <a:srgbClr val="73777E"/>
                          </a:solidFill>
                          <a:latin typeface="Exo 2"/>
                          <a:ea typeface="Exo 2"/>
                          <a:cs typeface="Exo 2"/>
                          <a:sym typeface="Exo 2"/>
                        </a:rPr>
                        <a:t>una</a:t>
                      </a:r>
                      <a:r>
                        <a:rPr lang="en-US" sz="1100" dirty="0">
                          <a:solidFill>
                            <a:srgbClr val="73777E"/>
                          </a:solidFill>
                          <a:latin typeface="Exo 2"/>
                          <a:ea typeface="Exo 2"/>
                          <a:cs typeface="Exo 2"/>
                          <a:sym typeface="Exo 2"/>
                        </a:rPr>
                        <a:t> </a:t>
                      </a:r>
                      <a:r>
                        <a:rPr lang="en-US" sz="1100" dirty="0" err="1">
                          <a:solidFill>
                            <a:srgbClr val="73777E"/>
                          </a:solidFill>
                          <a:latin typeface="Exo 2"/>
                          <a:ea typeface="Exo 2"/>
                          <a:cs typeface="Exo 2"/>
                          <a:sym typeface="Exo 2"/>
                        </a:rPr>
                        <a:t>demanda</a:t>
                      </a:r>
                      <a:r>
                        <a:rPr lang="en-US" sz="1100" dirty="0">
                          <a:solidFill>
                            <a:srgbClr val="73777E"/>
                          </a:solidFill>
                          <a:latin typeface="Exo 2"/>
                          <a:ea typeface="Exo 2"/>
                          <a:cs typeface="Exo 2"/>
                          <a:sym typeface="Exo 2"/>
                        </a:rPr>
                        <a:t> de EPESF de 2513 MW lo </a:t>
                      </a:r>
                      <a:r>
                        <a:rPr lang="en-US" sz="1100" dirty="0" err="1">
                          <a:solidFill>
                            <a:srgbClr val="73777E"/>
                          </a:solidFill>
                          <a:latin typeface="Exo 2"/>
                          <a:ea typeface="Exo 2"/>
                          <a:cs typeface="Exo 2"/>
                          <a:sym typeface="Exo 2"/>
                        </a:rPr>
                        <a:t>que</a:t>
                      </a:r>
                      <a:r>
                        <a:rPr lang="en-US" sz="1100" dirty="0">
                          <a:solidFill>
                            <a:srgbClr val="73777E"/>
                          </a:solidFill>
                          <a:latin typeface="Exo 2"/>
                          <a:ea typeface="Exo 2"/>
                          <a:cs typeface="Exo 2"/>
                          <a:sym typeface="Exo 2"/>
                        </a:rPr>
                        <a:t> </a:t>
                      </a:r>
                      <a:r>
                        <a:rPr lang="en-US" sz="1100" dirty="0" err="1">
                          <a:solidFill>
                            <a:srgbClr val="73777E"/>
                          </a:solidFill>
                          <a:latin typeface="Exo 2"/>
                          <a:ea typeface="Exo 2"/>
                          <a:cs typeface="Exo 2"/>
                          <a:sym typeface="Exo 2"/>
                        </a:rPr>
                        <a:t>representa</a:t>
                      </a:r>
                      <a:r>
                        <a:rPr lang="en-US" sz="1100" dirty="0">
                          <a:solidFill>
                            <a:srgbClr val="73777E"/>
                          </a:solidFill>
                          <a:latin typeface="Exo 2"/>
                          <a:ea typeface="Exo 2"/>
                          <a:cs typeface="Exo 2"/>
                          <a:sym typeface="Exo 2"/>
                        </a:rPr>
                        <a:t> un </a:t>
                      </a:r>
                      <a:r>
                        <a:rPr lang="en-US" sz="1100" dirty="0" err="1">
                          <a:solidFill>
                            <a:srgbClr val="73777E"/>
                          </a:solidFill>
                          <a:latin typeface="Exo 2"/>
                          <a:ea typeface="Exo 2"/>
                          <a:cs typeface="Exo 2"/>
                          <a:sym typeface="Exo 2"/>
                        </a:rPr>
                        <a:t>crecimiento</a:t>
                      </a:r>
                      <a:r>
                        <a:rPr lang="en-US" sz="1100" dirty="0">
                          <a:solidFill>
                            <a:srgbClr val="73777E"/>
                          </a:solidFill>
                          <a:latin typeface="Exo 2"/>
                          <a:ea typeface="Exo 2"/>
                          <a:cs typeface="Exo 2"/>
                          <a:sym typeface="Exo 2"/>
                        </a:rPr>
                        <a:t> del 2,5 % </a:t>
                      </a:r>
                      <a:r>
                        <a:rPr lang="en-US" sz="1100" dirty="0" err="1">
                          <a:solidFill>
                            <a:srgbClr val="73777E"/>
                          </a:solidFill>
                          <a:latin typeface="Exo 2"/>
                          <a:ea typeface="Exo 2"/>
                          <a:cs typeface="Exo 2"/>
                          <a:sym typeface="Exo 2"/>
                        </a:rPr>
                        <a:t>respecto</a:t>
                      </a:r>
                      <a:r>
                        <a:rPr lang="en-US" sz="1100" dirty="0">
                          <a:solidFill>
                            <a:srgbClr val="73777E"/>
                          </a:solidFill>
                          <a:latin typeface="Exo 2"/>
                          <a:ea typeface="Exo 2"/>
                          <a:cs typeface="Exo 2"/>
                          <a:sym typeface="Exo 2"/>
                        </a:rPr>
                        <a:t> del </a:t>
                      </a:r>
                      <a:r>
                        <a:rPr lang="en-US" sz="1100" dirty="0" err="1">
                          <a:solidFill>
                            <a:srgbClr val="73777E"/>
                          </a:solidFill>
                          <a:latin typeface="Exo 2"/>
                          <a:ea typeface="Exo 2"/>
                          <a:cs typeface="Exo 2"/>
                          <a:sym typeface="Exo 2"/>
                        </a:rPr>
                        <a:t>Verano</a:t>
                      </a:r>
                      <a:r>
                        <a:rPr lang="en-US" sz="1100" dirty="0">
                          <a:solidFill>
                            <a:srgbClr val="73777E"/>
                          </a:solidFill>
                          <a:latin typeface="Exo 2"/>
                          <a:ea typeface="Exo 2"/>
                          <a:cs typeface="Exo 2"/>
                          <a:sym typeface="Exo 2"/>
                        </a:rPr>
                        <a:t> </a:t>
                      </a:r>
                      <a:r>
                        <a:rPr lang="en-US" sz="1100" dirty="0" err="1">
                          <a:solidFill>
                            <a:srgbClr val="73777E"/>
                          </a:solidFill>
                          <a:latin typeface="Exo 2"/>
                          <a:ea typeface="Exo 2"/>
                          <a:cs typeface="Exo 2"/>
                          <a:sym typeface="Exo 2"/>
                        </a:rPr>
                        <a:t>pasado</a:t>
                      </a:r>
                      <a:r>
                        <a:rPr lang="en-US" sz="1100" dirty="0">
                          <a:solidFill>
                            <a:srgbClr val="73777E"/>
                          </a:solidFill>
                          <a:latin typeface="Exo 2"/>
                          <a:ea typeface="Exo 2"/>
                          <a:cs typeface="Exo 2"/>
                          <a:sym typeface="Exo 2"/>
                        </a:rPr>
                        <a:t>.</a:t>
                      </a:r>
                      <a:endParaRPr sz="1100" dirty="0">
                        <a:solidFill>
                          <a:srgbClr val="73777E"/>
                        </a:solidFill>
                        <a:latin typeface="Exo 2"/>
                        <a:ea typeface="Exo 2"/>
                        <a:cs typeface="Exo 2"/>
                        <a:sym typeface="Exo 2"/>
                      </a:endParaRPr>
                    </a:p>
                    <a:p>
                      <a:pPr marL="0" lvl="0" indent="0" algn="l" rtl="0">
                        <a:lnSpc>
                          <a:spcPct val="115000"/>
                        </a:lnSpc>
                        <a:spcBef>
                          <a:spcPts val="0"/>
                        </a:spcBef>
                        <a:spcAft>
                          <a:spcPts val="0"/>
                        </a:spcAft>
                        <a:buNone/>
                      </a:pPr>
                      <a:endParaRPr sz="1100" dirty="0">
                        <a:solidFill>
                          <a:srgbClr val="73777E"/>
                        </a:solidFill>
                        <a:latin typeface="Exo 2"/>
                        <a:ea typeface="Exo 2"/>
                        <a:cs typeface="Exo 2"/>
                        <a:sym typeface="Exo 2"/>
                      </a:endParaRPr>
                    </a:p>
                    <a:p>
                      <a:pPr marL="0" lvl="0" indent="0" algn="l" rtl="0">
                        <a:lnSpc>
                          <a:spcPct val="115000"/>
                        </a:lnSpc>
                        <a:spcBef>
                          <a:spcPts val="0"/>
                        </a:spcBef>
                        <a:spcAft>
                          <a:spcPts val="0"/>
                        </a:spcAft>
                        <a:buNone/>
                      </a:pPr>
                      <a:r>
                        <a:rPr lang="en-US" sz="1100" dirty="0" err="1">
                          <a:solidFill>
                            <a:srgbClr val="73777E"/>
                          </a:solidFill>
                          <a:latin typeface="Exo 2"/>
                          <a:ea typeface="Exo 2"/>
                          <a:cs typeface="Exo 2"/>
                          <a:sym typeface="Exo 2"/>
                        </a:rPr>
                        <a:t>Premisas</a:t>
                      </a:r>
                      <a:r>
                        <a:rPr lang="en-US" sz="1100" dirty="0">
                          <a:solidFill>
                            <a:srgbClr val="73777E"/>
                          </a:solidFill>
                          <a:latin typeface="Exo 2"/>
                          <a:ea typeface="Exo 2"/>
                          <a:cs typeface="Exo 2"/>
                          <a:sym typeface="Exo 2"/>
                        </a:rPr>
                        <a:t> </a:t>
                      </a:r>
                      <a:r>
                        <a:rPr lang="en-US" sz="1100" dirty="0" err="1">
                          <a:solidFill>
                            <a:srgbClr val="73777E"/>
                          </a:solidFill>
                          <a:latin typeface="Exo 2"/>
                          <a:ea typeface="Exo 2"/>
                          <a:cs typeface="Exo 2"/>
                          <a:sym typeface="Exo 2"/>
                        </a:rPr>
                        <a:t>Operativas</a:t>
                      </a:r>
                      <a:r>
                        <a:rPr lang="en-US" sz="1100" dirty="0">
                          <a:solidFill>
                            <a:srgbClr val="73777E"/>
                          </a:solidFill>
                          <a:latin typeface="Exo 2"/>
                          <a:ea typeface="Exo 2"/>
                          <a:cs typeface="Exo 2"/>
                          <a:sym typeface="Exo 2"/>
                        </a:rPr>
                        <a:t>:</a:t>
                      </a:r>
                      <a:endParaRPr sz="1100" dirty="0">
                        <a:solidFill>
                          <a:srgbClr val="73777E"/>
                        </a:solidFill>
                        <a:latin typeface="Exo 2"/>
                        <a:ea typeface="Exo 2"/>
                        <a:cs typeface="Exo 2"/>
                        <a:sym typeface="Exo 2"/>
                      </a:endParaRPr>
                    </a:p>
                    <a:p>
                      <a:pPr marL="0" lvl="0" indent="0" algn="l" rtl="0">
                        <a:lnSpc>
                          <a:spcPct val="115000"/>
                        </a:lnSpc>
                        <a:spcBef>
                          <a:spcPts val="0"/>
                        </a:spcBef>
                        <a:spcAft>
                          <a:spcPts val="0"/>
                        </a:spcAft>
                        <a:buNone/>
                      </a:pPr>
                      <a:endParaRPr sz="1100" dirty="0">
                        <a:solidFill>
                          <a:srgbClr val="73777E"/>
                        </a:solidFill>
                        <a:latin typeface="Exo 2"/>
                        <a:ea typeface="Exo 2"/>
                        <a:cs typeface="Exo 2"/>
                        <a:sym typeface="Exo 2"/>
                      </a:endParaRPr>
                    </a:p>
                    <a:p>
                      <a:pPr marL="0" lvl="0" indent="0" algn="l" rtl="0">
                        <a:lnSpc>
                          <a:spcPct val="115000"/>
                        </a:lnSpc>
                        <a:spcBef>
                          <a:spcPts val="0"/>
                        </a:spcBef>
                        <a:spcAft>
                          <a:spcPts val="0"/>
                        </a:spcAft>
                        <a:buNone/>
                      </a:pPr>
                      <a:r>
                        <a:rPr lang="en-US" sz="1100" b="1" dirty="0">
                          <a:solidFill>
                            <a:srgbClr val="73777E"/>
                          </a:solidFill>
                          <a:latin typeface="Exo 2"/>
                          <a:ea typeface="Exo 2"/>
                          <a:cs typeface="Exo 2"/>
                          <a:sym typeface="Exo 2"/>
                        </a:rPr>
                        <a:t>•CON </a:t>
                      </a:r>
                      <a:r>
                        <a:rPr lang="en-US" sz="1100" dirty="0">
                          <a:solidFill>
                            <a:srgbClr val="73777E"/>
                          </a:solidFill>
                          <a:latin typeface="Exo 2"/>
                          <a:ea typeface="Exo 2"/>
                          <a:cs typeface="Exo 2"/>
                          <a:sym typeface="Exo 2"/>
                        </a:rPr>
                        <a:t>CT </a:t>
                      </a:r>
                      <a:r>
                        <a:rPr lang="en-US" sz="1100" dirty="0" smtClean="0">
                          <a:solidFill>
                            <a:srgbClr val="73777E"/>
                          </a:solidFill>
                          <a:latin typeface="Exo 2"/>
                          <a:ea typeface="Exo 2"/>
                          <a:cs typeface="Exo 2"/>
                          <a:sym typeface="Exo 2"/>
                        </a:rPr>
                        <a:t>SORRENTO (160 MW) (FORZADO</a:t>
                      </a:r>
                      <a:r>
                        <a:rPr lang="en-US" sz="1100" dirty="0">
                          <a:solidFill>
                            <a:srgbClr val="73777E"/>
                          </a:solidFill>
                          <a:latin typeface="Exo 2"/>
                          <a:ea typeface="Exo 2"/>
                          <a:cs typeface="Exo 2"/>
                          <a:sym typeface="Exo 2"/>
                        </a:rPr>
                        <a:t>)</a:t>
                      </a:r>
                      <a:endParaRPr sz="1100" dirty="0">
                        <a:solidFill>
                          <a:srgbClr val="73777E"/>
                        </a:solidFill>
                        <a:latin typeface="Exo 2"/>
                        <a:ea typeface="Exo 2"/>
                        <a:cs typeface="Exo 2"/>
                        <a:sym typeface="Exo 2"/>
                      </a:endParaRPr>
                    </a:p>
                    <a:p>
                      <a:pPr marL="0" lvl="0" indent="0" algn="l" rtl="0">
                        <a:lnSpc>
                          <a:spcPct val="115000"/>
                        </a:lnSpc>
                        <a:spcBef>
                          <a:spcPts val="0"/>
                        </a:spcBef>
                        <a:spcAft>
                          <a:spcPts val="0"/>
                        </a:spcAft>
                        <a:buNone/>
                      </a:pPr>
                      <a:r>
                        <a:rPr lang="en-US" sz="1100" b="1" dirty="0">
                          <a:solidFill>
                            <a:srgbClr val="73777E"/>
                          </a:solidFill>
                          <a:latin typeface="Exo 2"/>
                          <a:ea typeface="Exo 2"/>
                          <a:cs typeface="Exo 2"/>
                          <a:sym typeface="Exo 2"/>
                        </a:rPr>
                        <a:t>•CON </a:t>
                      </a:r>
                      <a:r>
                        <a:rPr lang="en-US" sz="1100" dirty="0">
                          <a:solidFill>
                            <a:srgbClr val="73777E"/>
                          </a:solidFill>
                          <a:latin typeface="Exo 2"/>
                          <a:ea typeface="Exo 2"/>
                          <a:cs typeface="Exo 2"/>
                          <a:sym typeface="Exo 2"/>
                        </a:rPr>
                        <a:t>CT Gomez </a:t>
                      </a:r>
                      <a:r>
                        <a:rPr lang="en-US" sz="1100" dirty="0" smtClean="0">
                          <a:solidFill>
                            <a:srgbClr val="73777E"/>
                          </a:solidFill>
                          <a:latin typeface="Exo 2"/>
                          <a:ea typeface="Exo 2"/>
                          <a:cs typeface="Exo 2"/>
                          <a:sym typeface="Exo 2"/>
                        </a:rPr>
                        <a:t> (64 MW) y </a:t>
                      </a:r>
                      <a:r>
                        <a:rPr lang="en-US" sz="1100" dirty="0">
                          <a:solidFill>
                            <a:srgbClr val="73777E"/>
                          </a:solidFill>
                          <a:latin typeface="Exo 2"/>
                          <a:ea typeface="Exo 2"/>
                          <a:cs typeface="Exo 2"/>
                          <a:sym typeface="Exo 2"/>
                        </a:rPr>
                        <a:t>CT </a:t>
                      </a:r>
                      <a:r>
                        <a:rPr lang="en-US" sz="1100" dirty="0" smtClean="0">
                          <a:solidFill>
                            <a:srgbClr val="73777E"/>
                          </a:solidFill>
                          <a:latin typeface="Exo 2"/>
                          <a:ea typeface="Exo 2"/>
                          <a:cs typeface="Exo 2"/>
                          <a:sym typeface="Exo 2"/>
                        </a:rPr>
                        <a:t>Perez (80 MW)</a:t>
                      </a:r>
                      <a:endParaRPr sz="1100" dirty="0">
                        <a:solidFill>
                          <a:srgbClr val="73777E"/>
                        </a:solidFill>
                        <a:latin typeface="Exo 2"/>
                        <a:ea typeface="Exo 2"/>
                        <a:cs typeface="Exo 2"/>
                        <a:sym typeface="Exo 2"/>
                      </a:endParaRPr>
                    </a:p>
                    <a:p>
                      <a:pPr marL="0" lvl="0" indent="0" algn="l" rtl="0">
                        <a:lnSpc>
                          <a:spcPct val="115000"/>
                        </a:lnSpc>
                        <a:spcBef>
                          <a:spcPts val="0"/>
                        </a:spcBef>
                        <a:spcAft>
                          <a:spcPts val="0"/>
                        </a:spcAft>
                        <a:buNone/>
                      </a:pPr>
                      <a:endParaRPr sz="1100" dirty="0">
                        <a:solidFill>
                          <a:srgbClr val="73777E"/>
                        </a:solidFill>
                        <a:latin typeface="Exo 2"/>
                        <a:ea typeface="Exo 2"/>
                        <a:cs typeface="Exo 2"/>
                        <a:sym typeface="Exo 2"/>
                      </a:endParaRPr>
                    </a:p>
                    <a:p>
                      <a:pPr marL="857250" marR="0" lvl="0" indent="0" algn="l" rtl="0">
                        <a:lnSpc>
                          <a:spcPct val="115000"/>
                        </a:lnSpc>
                        <a:spcBef>
                          <a:spcPts val="0"/>
                        </a:spcBef>
                        <a:spcAft>
                          <a:spcPts val="0"/>
                        </a:spcAft>
                        <a:buNone/>
                      </a:pPr>
                      <a:r>
                        <a:rPr lang="en-US" sz="1100" dirty="0">
                          <a:solidFill>
                            <a:srgbClr val="73777E"/>
                          </a:solidFill>
                          <a:latin typeface="Exo 2"/>
                          <a:ea typeface="Exo 2"/>
                          <a:cs typeface="Exo 2"/>
                          <a:sym typeface="Exo 2"/>
                        </a:rPr>
                        <a:t>T3RO, T5RO → 95 %</a:t>
                      </a:r>
                      <a:endParaRPr sz="1100" dirty="0">
                        <a:solidFill>
                          <a:srgbClr val="73777E"/>
                        </a:solidFill>
                        <a:latin typeface="Exo 2"/>
                        <a:ea typeface="Exo 2"/>
                        <a:cs typeface="Exo 2"/>
                        <a:sym typeface="Exo 2"/>
                      </a:endParaRPr>
                    </a:p>
                    <a:p>
                      <a:pPr marL="857250" marR="0" lvl="0" indent="0" algn="l" rtl="0">
                        <a:lnSpc>
                          <a:spcPct val="115000"/>
                        </a:lnSpc>
                        <a:spcBef>
                          <a:spcPts val="0"/>
                        </a:spcBef>
                        <a:spcAft>
                          <a:spcPts val="0"/>
                        </a:spcAft>
                        <a:buNone/>
                      </a:pPr>
                      <a:r>
                        <a:rPr lang="en-US" sz="1100" dirty="0">
                          <a:solidFill>
                            <a:srgbClr val="73777E"/>
                          </a:solidFill>
                          <a:latin typeface="Exo 2"/>
                          <a:ea typeface="Exo 2"/>
                          <a:cs typeface="Exo 2"/>
                          <a:sym typeface="Exo 2"/>
                        </a:rPr>
                        <a:t>T6RO              → 76 %</a:t>
                      </a:r>
                      <a:endParaRPr sz="1100" dirty="0">
                        <a:solidFill>
                          <a:srgbClr val="73777E"/>
                        </a:solidFill>
                        <a:latin typeface="Exo 2"/>
                        <a:ea typeface="Exo 2"/>
                        <a:cs typeface="Exo 2"/>
                        <a:sym typeface="Exo 2"/>
                      </a:endParaRPr>
                    </a:p>
                    <a:p>
                      <a:pPr marL="857250" marR="0" lvl="0" indent="0" algn="l" rtl="0">
                        <a:lnSpc>
                          <a:spcPct val="115000"/>
                        </a:lnSpc>
                        <a:spcBef>
                          <a:spcPts val="0"/>
                        </a:spcBef>
                        <a:spcAft>
                          <a:spcPts val="0"/>
                        </a:spcAft>
                        <a:buNone/>
                      </a:pPr>
                      <a:r>
                        <a:rPr lang="en-US" sz="1100" dirty="0">
                          <a:solidFill>
                            <a:srgbClr val="73777E"/>
                          </a:solidFill>
                          <a:latin typeface="Exo 2"/>
                          <a:ea typeface="Exo 2"/>
                          <a:cs typeface="Exo 2"/>
                          <a:sym typeface="Exo 2"/>
                        </a:rPr>
                        <a:t>T1ROy T2RO → 70%</a:t>
                      </a:r>
                      <a:endParaRPr sz="1100" dirty="0">
                        <a:solidFill>
                          <a:srgbClr val="73777E"/>
                        </a:solidFill>
                        <a:latin typeface="Exo 2"/>
                        <a:ea typeface="Exo 2"/>
                        <a:cs typeface="Exo 2"/>
                        <a:sym typeface="Exo 2"/>
                      </a:endParaRPr>
                    </a:p>
                    <a:p>
                      <a:pPr marL="857250" marR="0" lvl="0" indent="0" algn="l" rtl="0">
                        <a:lnSpc>
                          <a:spcPct val="115000"/>
                        </a:lnSpc>
                        <a:spcBef>
                          <a:spcPts val="0"/>
                        </a:spcBef>
                        <a:spcAft>
                          <a:spcPts val="0"/>
                        </a:spcAft>
                        <a:buNone/>
                      </a:pPr>
                      <a:r>
                        <a:rPr lang="en-US" sz="1100" dirty="0">
                          <a:solidFill>
                            <a:srgbClr val="73777E"/>
                          </a:solidFill>
                          <a:latin typeface="Exo 2"/>
                          <a:ea typeface="Exo 2"/>
                          <a:cs typeface="Exo 2"/>
                          <a:sym typeface="Exo 2"/>
                        </a:rPr>
                        <a:t>T7RO               → 40%</a:t>
                      </a:r>
                      <a:endParaRPr sz="1100" dirty="0">
                        <a:solidFill>
                          <a:srgbClr val="73777E"/>
                        </a:solidFill>
                        <a:latin typeface="Exo 2"/>
                        <a:ea typeface="Exo 2"/>
                        <a:cs typeface="Exo 2"/>
                        <a:sym typeface="Exo 2"/>
                      </a:endParaRPr>
                    </a:p>
                    <a:p>
                      <a:pPr marL="0" lvl="0" indent="0" algn="l" rtl="0">
                        <a:lnSpc>
                          <a:spcPct val="115000"/>
                        </a:lnSpc>
                        <a:spcBef>
                          <a:spcPts val="0"/>
                        </a:spcBef>
                        <a:spcAft>
                          <a:spcPts val="0"/>
                        </a:spcAft>
                        <a:buNone/>
                      </a:pPr>
                      <a:endParaRPr sz="1100" dirty="0">
                        <a:solidFill>
                          <a:srgbClr val="73777E"/>
                        </a:solidFill>
                        <a:latin typeface="Exo 2"/>
                        <a:ea typeface="Exo 2"/>
                        <a:cs typeface="Exo 2"/>
                        <a:sym typeface="Exo 2"/>
                      </a:endParaRPr>
                    </a:p>
                    <a:p>
                      <a:pPr marL="0" lvl="0" indent="0" algn="l" rtl="0">
                        <a:lnSpc>
                          <a:spcPct val="115000"/>
                        </a:lnSpc>
                        <a:spcBef>
                          <a:spcPts val="0"/>
                        </a:spcBef>
                        <a:spcAft>
                          <a:spcPts val="0"/>
                        </a:spcAft>
                        <a:buNone/>
                      </a:pPr>
                      <a:r>
                        <a:rPr lang="en-US" sz="1100" b="1" dirty="0">
                          <a:solidFill>
                            <a:srgbClr val="73777E"/>
                          </a:solidFill>
                          <a:latin typeface="Exo 2"/>
                          <a:ea typeface="Exo 2"/>
                          <a:cs typeface="Exo 2"/>
                          <a:sym typeface="Exo 2"/>
                        </a:rPr>
                        <a:t>•SIN </a:t>
                      </a:r>
                      <a:r>
                        <a:rPr lang="en-US" sz="1100" dirty="0">
                          <a:solidFill>
                            <a:srgbClr val="73777E"/>
                          </a:solidFill>
                          <a:latin typeface="Exo 2"/>
                          <a:ea typeface="Exo 2"/>
                          <a:cs typeface="Exo 2"/>
                          <a:sym typeface="Exo 2"/>
                        </a:rPr>
                        <a:t>CT SORRENTO</a:t>
                      </a:r>
                      <a:endParaRPr sz="1100" dirty="0">
                        <a:solidFill>
                          <a:srgbClr val="73777E"/>
                        </a:solidFill>
                        <a:latin typeface="Exo 2"/>
                        <a:ea typeface="Exo 2"/>
                        <a:cs typeface="Exo 2"/>
                        <a:sym typeface="Exo 2"/>
                      </a:endParaRPr>
                    </a:p>
                    <a:p>
                      <a:pPr marL="0" lvl="0" indent="0" algn="l" rtl="0">
                        <a:lnSpc>
                          <a:spcPct val="115000"/>
                        </a:lnSpc>
                        <a:spcBef>
                          <a:spcPts val="0"/>
                        </a:spcBef>
                        <a:spcAft>
                          <a:spcPts val="0"/>
                        </a:spcAft>
                        <a:buNone/>
                      </a:pPr>
                      <a:r>
                        <a:rPr lang="en-US" sz="1100" b="1" dirty="0">
                          <a:solidFill>
                            <a:srgbClr val="73777E"/>
                          </a:solidFill>
                          <a:latin typeface="Exo 2"/>
                          <a:ea typeface="Exo 2"/>
                          <a:cs typeface="Exo 2"/>
                          <a:sym typeface="Exo 2"/>
                        </a:rPr>
                        <a:t>•CON </a:t>
                      </a:r>
                      <a:r>
                        <a:rPr lang="en-US" sz="1100" dirty="0">
                          <a:solidFill>
                            <a:srgbClr val="73777E"/>
                          </a:solidFill>
                          <a:latin typeface="Exo 2"/>
                          <a:ea typeface="Exo 2"/>
                          <a:cs typeface="Exo 2"/>
                          <a:sym typeface="Exo 2"/>
                        </a:rPr>
                        <a:t>½ </a:t>
                      </a:r>
                      <a:r>
                        <a:rPr lang="en-US" sz="1100" dirty="0" err="1">
                          <a:solidFill>
                            <a:srgbClr val="73777E"/>
                          </a:solidFill>
                          <a:latin typeface="Exo 2"/>
                          <a:ea typeface="Exo 2"/>
                          <a:cs typeface="Exo 2"/>
                          <a:sym typeface="Exo 2"/>
                        </a:rPr>
                        <a:t>CTGomezy</a:t>
                      </a:r>
                      <a:r>
                        <a:rPr lang="en-US" sz="1100" dirty="0">
                          <a:solidFill>
                            <a:srgbClr val="73777E"/>
                          </a:solidFill>
                          <a:latin typeface="Exo 2"/>
                          <a:ea typeface="Exo 2"/>
                          <a:cs typeface="Exo 2"/>
                          <a:sym typeface="Exo 2"/>
                        </a:rPr>
                        <a:t> ½ </a:t>
                      </a:r>
                      <a:r>
                        <a:rPr lang="en-US" sz="1100" dirty="0" err="1">
                          <a:solidFill>
                            <a:srgbClr val="73777E"/>
                          </a:solidFill>
                          <a:latin typeface="Exo 2"/>
                          <a:ea typeface="Exo 2"/>
                          <a:cs typeface="Exo 2"/>
                          <a:sym typeface="Exo 2"/>
                        </a:rPr>
                        <a:t>CTPerez</a:t>
                      </a:r>
                      <a:endParaRPr sz="1100" dirty="0">
                        <a:solidFill>
                          <a:srgbClr val="73777E"/>
                        </a:solidFill>
                        <a:latin typeface="Exo 2"/>
                        <a:ea typeface="Exo 2"/>
                        <a:cs typeface="Exo 2"/>
                        <a:sym typeface="Exo 2"/>
                      </a:endParaRPr>
                    </a:p>
                    <a:p>
                      <a:pPr marL="0" lvl="0" indent="0" algn="l" rtl="0">
                        <a:lnSpc>
                          <a:spcPct val="115000"/>
                        </a:lnSpc>
                        <a:spcBef>
                          <a:spcPts val="0"/>
                        </a:spcBef>
                        <a:spcAft>
                          <a:spcPts val="0"/>
                        </a:spcAft>
                        <a:buNone/>
                      </a:pPr>
                      <a:r>
                        <a:rPr lang="en-US" sz="1100" b="1" dirty="0">
                          <a:solidFill>
                            <a:srgbClr val="73777E"/>
                          </a:solidFill>
                          <a:latin typeface="Exo 2"/>
                          <a:ea typeface="Exo 2"/>
                          <a:cs typeface="Exo 2"/>
                          <a:sym typeface="Exo 2"/>
                        </a:rPr>
                        <a:t>•SIN </a:t>
                      </a:r>
                      <a:r>
                        <a:rPr lang="en-US" sz="1100" dirty="0">
                          <a:solidFill>
                            <a:srgbClr val="73777E"/>
                          </a:solidFill>
                          <a:latin typeface="Exo 2"/>
                          <a:ea typeface="Exo 2"/>
                          <a:cs typeface="Exo 2"/>
                          <a:sym typeface="Exo 2"/>
                        </a:rPr>
                        <a:t>San </a:t>
                      </a:r>
                      <a:r>
                        <a:rPr lang="en-US" sz="1100" dirty="0" err="1">
                          <a:solidFill>
                            <a:srgbClr val="73777E"/>
                          </a:solidFill>
                          <a:latin typeface="Exo 2"/>
                          <a:ea typeface="Exo 2"/>
                          <a:cs typeface="Exo 2"/>
                          <a:sym typeface="Exo 2"/>
                        </a:rPr>
                        <a:t>Nicolás</a:t>
                      </a:r>
                      <a:r>
                        <a:rPr lang="en-US" sz="1100" dirty="0">
                          <a:solidFill>
                            <a:srgbClr val="73777E"/>
                          </a:solidFill>
                          <a:latin typeface="Exo 2"/>
                          <a:ea typeface="Exo 2"/>
                          <a:cs typeface="Exo 2"/>
                          <a:sym typeface="Exo 2"/>
                        </a:rPr>
                        <a:t> TV5</a:t>
                      </a:r>
                      <a:endParaRPr sz="1100" dirty="0">
                        <a:solidFill>
                          <a:srgbClr val="73777E"/>
                        </a:solidFill>
                        <a:latin typeface="Exo 2"/>
                        <a:ea typeface="Exo 2"/>
                        <a:cs typeface="Exo 2"/>
                        <a:sym typeface="Exo 2"/>
                      </a:endParaRPr>
                    </a:p>
                    <a:p>
                      <a:pPr marL="0" lvl="0" indent="0" algn="l" rtl="0">
                        <a:lnSpc>
                          <a:spcPct val="115000"/>
                        </a:lnSpc>
                        <a:spcBef>
                          <a:spcPts val="0"/>
                        </a:spcBef>
                        <a:spcAft>
                          <a:spcPts val="0"/>
                        </a:spcAft>
                        <a:buNone/>
                      </a:pPr>
                      <a:endParaRPr sz="1100" dirty="0">
                        <a:solidFill>
                          <a:srgbClr val="73777E"/>
                        </a:solidFill>
                        <a:latin typeface="Exo 2"/>
                        <a:ea typeface="Exo 2"/>
                        <a:cs typeface="Exo 2"/>
                        <a:sym typeface="Exo 2"/>
                      </a:endParaRPr>
                    </a:p>
                    <a:p>
                      <a:pPr marL="857250" marR="0" lvl="0" indent="0" algn="l" rtl="0">
                        <a:lnSpc>
                          <a:spcPct val="115000"/>
                        </a:lnSpc>
                        <a:spcBef>
                          <a:spcPts val="0"/>
                        </a:spcBef>
                        <a:spcAft>
                          <a:spcPts val="0"/>
                        </a:spcAft>
                        <a:buNone/>
                      </a:pPr>
                      <a:r>
                        <a:rPr lang="en-US" sz="1100" dirty="0">
                          <a:solidFill>
                            <a:srgbClr val="73777E"/>
                          </a:solidFill>
                          <a:latin typeface="Exo 2"/>
                          <a:ea typeface="Exo 2"/>
                          <a:cs typeface="Exo 2"/>
                          <a:sym typeface="Exo 2"/>
                        </a:rPr>
                        <a:t>T3, 5    → </a:t>
                      </a:r>
                      <a:r>
                        <a:rPr lang="en-US" sz="1100" dirty="0">
                          <a:solidFill>
                            <a:srgbClr val="FF0000"/>
                          </a:solidFill>
                          <a:latin typeface="Exo 2"/>
                          <a:ea typeface="Exo 2"/>
                          <a:cs typeface="Exo 2"/>
                          <a:sym typeface="Exo 2"/>
                        </a:rPr>
                        <a:t>104%</a:t>
                      </a:r>
                      <a:endParaRPr sz="1100" dirty="0">
                        <a:solidFill>
                          <a:srgbClr val="FF0000"/>
                        </a:solidFill>
                        <a:latin typeface="Exo 2"/>
                        <a:ea typeface="Exo 2"/>
                        <a:cs typeface="Exo 2"/>
                        <a:sym typeface="Exo 2"/>
                      </a:endParaRPr>
                    </a:p>
                    <a:p>
                      <a:pPr marL="857250" marR="0" lvl="0" indent="0" algn="l" rtl="0">
                        <a:lnSpc>
                          <a:spcPct val="115000"/>
                        </a:lnSpc>
                        <a:spcBef>
                          <a:spcPts val="0"/>
                        </a:spcBef>
                        <a:spcAft>
                          <a:spcPts val="0"/>
                        </a:spcAft>
                        <a:buNone/>
                      </a:pPr>
                      <a:r>
                        <a:rPr lang="en-US" sz="1100" dirty="0">
                          <a:solidFill>
                            <a:srgbClr val="73777E"/>
                          </a:solidFill>
                          <a:latin typeface="Exo 2"/>
                          <a:ea typeface="Exo 2"/>
                          <a:cs typeface="Exo 2"/>
                          <a:sym typeface="Exo 2"/>
                        </a:rPr>
                        <a:t>T6        → </a:t>
                      </a:r>
                      <a:r>
                        <a:rPr lang="en-US" sz="1100" dirty="0">
                          <a:solidFill>
                            <a:srgbClr val="FF0000"/>
                          </a:solidFill>
                          <a:latin typeface="Exo 2"/>
                          <a:ea typeface="Exo 2"/>
                          <a:cs typeface="Exo 2"/>
                          <a:sym typeface="Exo 2"/>
                        </a:rPr>
                        <a:t>101%</a:t>
                      </a:r>
                      <a:endParaRPr sz="1100" dirty="0">
                        <a:solidFill>
                          <a:srgbClr val="FF0000"/>
                        </a:solidFill>
                        <a:latin typeface="Exo 2"/>
                        <a:ea typeface="Exo 2"/>
                        <a:cs typeface="Exo 2"/>
                        <a:sym typeface="Exo 2"/>
                      </a:endParaRPr>
                    </a:p>
                    <a:p>
                      <a:pPr marL="857250" marR="0" lvl="0" indent="0" algn="l" rtl="0">
                        <a:lnSpc>
                          <a:spcPct val="115000"/>
                        </a:lnSpc>
                        <a:spcBef>
                          <a:spcPts val="0"/>
                        </a:spcBef>
                        <a:spcAft>
                          <a:spcPts val="0"/>
                        </a:spcAft>
                        <a:buNone/>
                      </a:pPr>
                      <a:r>
                        <a:rPr lang="en-US" sz="1100" dirty="0">
                          <a:solidFill>
                            <a:srgbClr val="73777E"/>
                          </a:solidFill>
                          <a:latin typeface="Exo 2"/>
                          <a:ea typeface="Exo 2"/>
                          <a:cs typeface="Exo 2"/>
                          <a:sym typeface="Exo 2"/>
                        </a:rPr>
                        <a:t>T1 y 2  → 90 %</a:t>
                      </a:r>
                      <a:endParaRPr sz="1100" dirty="0">
                        <a:solidFill>
                          <a:srgbClr val="73777E"/>
                        </a:solidFill>
                        <a:latin typeface="Exo 2"/>
                        <a:ea typeface="Exo 2"/>
                        <a:cs typeface="Exo 2"/>
                        <a:sym typeface="Exo 2"/>
                      </a:endParaRPr>
                    </a:p>
                    <a:p>
                      <a:pPr marL="857250" marR="0" lvl="0" indent="0" algn="l" rtl="0">
                        <a:lnSpc>
                          <a:spcPct val="115000"/>
                        </a:lnSpc>
                        <a:spcBef>
                          <a:spcPts val="0"/>
                        </a:spcBef>
                        <a:spcAft>
                          <a:spcPts val="0"/>
                        </a:spcAft>
                        <a:buNone/>
                      </a:pPr>
                      <a:r>
                        <a:rPr lang="en-US" sz="1100" dirty="0">
                          <a:solidFill>
                            <a:srgbClr val="73777E"/>
                          </a:solidFill>
                          <a:latin typeface="Exo 2"/>
                          <a:ea typeface="Exo 2"/>
                          <a:cs typeface="Exo 2"/>
                          <a:sym typeface="Exo 2"/>
                        </a:rPr>
                        <a:t>T7        → 50%</a:t>
                      </a:r>
                      <a:endParaRPr sz="1100" dirty="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T9RO</a:t>
                      </a:r>
                      <a:endParaRPr sz="1100" b="1">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600 MVA</a:t>
                      </a:r>
                      <a:endParaRPr sz="11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500/132 kV</a:t>
                      </a:r>
                      <a:endParaRPr sz="1100">
                        <a:solidFill>
                          <a:srgbClr val="73777E"/>
                        </a:solidFill>
                        <a:latin typeface="Exo 2"/>
                        <a:ea typeface="Exo 2"/>
                        <a:cs typeface="Exo 2"/>
                        <a:sym typeface="Exo 2"/>
                      </a:endParaRPr>
                    </a:p>
                    <a:p>
                      <a:pPr marL="0" lvl="0" indent="0" algn="ctr" rtl="0">
                        <a:lnSpc>
                          <a:spcPct val="115000"/>
                        </a:lnSpc>
                        <a:spcBef>
                          <a:spcPts val="0"/>
                        </a:spcBef>
                        <a:spcAft>
                          <a:spcPts val="0"/>
                        </a:spcAft>
                        <a:buNone/>
                      </a:pPr>
                      <a:endParaRPr sz="11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PES indefinida.</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bl>
          </a:graphicData>
        </a:graphic>
      </p:graphicFrame>
      <p:sp>
        <p:nvSpPr>
          <p:cNvPr id="208" name="Google Shape;208;p25"/>
          <p:cNvSpPr txBox="1"/>
          <p:nvPr/>
        </p:nvSpPr>
        <p:spPr>
          <a:xfrm>
            <a:off x="565225" y="6384325"/>
            <a:ext cx="9055200" cy="5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a:solidFill>
                  <a:srgbClr val="73777E"/>
                </a:solidFill>
                <a:latin typeface="Exo 2"/>
                <a:ea typeface="Exo 2"/>
                <a:cs typeface="Exo 2"/>
                <a:sym typeface="Exo 2"/>
              </a:rPr>
              <a:t>* La OS N° 55 vigente especifica las medidas que se adoptarán para aliviar situaciones de sobrecarga tanto en N como en N-1 en los transformadores T3, T5 y T6. No necesariamente se llegaría a esta condición dado que los límites están impuestos por la red interna de la EPESF</a:t>
            </a:r>
            <a:endParaRPr sz="900">
              <a:solidFill>
                <a:srgbClr val="73777E"/>
              </a:solidFill>
              <a:latin typeface="Exo 2"/>
              <a:ea typeface="Exo 2"/>
              <a:cs typeface="Exo 2"/>
              <a:sym typeface="Exo 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2"/>
        <p:cNvGrpSpPr/>
        <p:nvPr/>
      </p:nvGrpSpPr>
      <p:grpSpPr>
        <a:xfrm>
          <a:off x="0" y="0"/>
          <a:ext cx="0" cy="0"/>
          <a:chOff x="0" y="0"/>
          <a:chExt cx="0" cy="0"/>
        </a:xfrm>
      </p:grpSpPr>
      <p:pic>
        <p:nvPicPr>
          <p:cNvPr id="213" name="Google Shape;213;p26"/>
          <p:cNvPicPr preferRelativeResize="0"/>
          <p:nvPr/>
        </p:nvPicPr>
        <p:blipFill rotWithShape="1">
          <a:blip r:embed="rId4">
            <a:alphaModFix/>
          </a:blip>
          <a:srcRect/>
          <a:stretch/>
        </p:blipFill>
        <p:spPr>
          <a:xfrm>
            <a:off x="7437975" y="392372"/>
            <a:ext cx="2865411" cy="352008"/>
          </a:xfrm>
          <a:prstGeom prst="rect">
            <a:avLst/>
          </a:prstGeom>
          <a:noFill/>
          <a:ln>
            <a:noFill/>
          </a:ln>
        </p:spPr>
      </p:pic>
      <p:sp>
        <p:nvSpPr>
          <p:cNvPr id="214" name="Google Shape;214;p26"/>
          <p:cNvSpPr txBox="1"/>
          <p:nvPr/>
        </p:nvSpPr>
        <p:spPr>
          <a:xfrm>
            <a:off x="454300" y="893450"/>
            <a:ext cx="8627700" cy="72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6" b="1">
                <a:solidFill>
                  <a:srgbClr val="6CA99C"/>
                </a:solidFill>
                <a:latin typeface="Exo 2 SemiBold"/>
                <a:ea typeface="Exo 2 SemiBold"/>
                <a:cs typeface="Exo 2 SemiBold"/>
                <a:sym typeface="Exo 2 SemiBold"/>
              </a:rPr>
              <a:t>Transformación en Condición N</a:t>
            </a:r>
            <a:endParaRPr sz="2806" b="1">
              <a:solidFill>
                <a:srgbClr val="6CA99C"/>
              </a:solidFill>
              <a:latin typeface="Exo 2 SemiBold"/>
              <a:ea typeface="Exo 2 SemiBold"/>
              <a:cs typeface="Exo 2 SemiBold"/>
              <a:sym typeface="Exo 2 SemiBold"/>
            </a:endParaRPr>
          </a:p>
          <a:p>
            <a:pPr marL="0" marR="0" lvl="0" indent="0" algn="l" rtl="0">
              <a:lnSpc>
                <a:spcPct val="100000"/>
              </a:lnSpc>
              <a:spcBef>
                <a:spcPts val="0"/>
              </a:spcBef>
              <a:spcAft>
                <a:spcPts val="0"/>
              </a:spcAft>
              <a:buClr>
                <a:schemeClr val="dk1"/>
              </a:buClr>
              <a:buSzPts val="1100"/>
              <a:buFont typeface="Arial"/>
              <a:buNone/>
            </a:pPr>
            <a:r>
              <a:rPr lang="en-US" sz="1511">
                <a:solidFill>
                  <a:srgbClr val="73777E"/>
                </a:solidFill>
                <a:latin typeface="Exo 2"/>
                <a:ea typeface="Exo 2"/>
                <a:cs typeface="Exo 2"/>
                <a:sym typeface="Exo 2"/>
              </a:rPr>
              <a:t>ESTADO CRÍTICO ( ~ 100 % ) )(2 de 6)</a:t>
            </a:r>
            <a:endParaRPr sz="1511">
              <a:solidFill>
                <a:srgbClr val="73777E"/>
              </a:solidFill>
              <a:latin typeface="Exo 2"/>
              <a:ea typeface="Exo 2"/>
              <a:cs typeface="Exo 2"/>
              <a:sym typeface="Exo 2"/>
            </a:endParaRPr>
          </a:p>
          <a:p>
            <a:pPr marL="0" marR="0" lvl="0" indent="0" algn="l" rtl="0">
              <a:lnSpc>
                <a:spcPct val="100000"/>
              </a:lnSpc>
              <a:spcBef>
                <a:spcPts val="0"/>
              </a:spcBef>
              <a:spcAft>
                <a:spcPts val="0"/>
              </a:spcAft>
              <a:buClr>
                <a:schemeClr val="dk1"/>
              </a:buClr>
              <a:buSzPts val="1100"/>
              <a:buFont typeface="Arial"/>
              <a:buNone/>
            </a:pPr>
            <a:endParaRPr sz="1511">
              <a:solidFill>
                <a:srgbClr val="73777E"/>
              </a:solidFill>
              <a:latin typeface="Exo 2"/>
              <a:ea typeface="Exo 2"/>
              <a:cs typeface="Exo 2"/>
              <a:sym typeface="Exo 2"/>
            </a:endParaRPr>
          </a:p>
          <a:p>
            <a:pPr marL="0" marR="0" lvl="0" indent="0" algn="l" rtl="0">
              <a:lnSpc>
                <a:spcPct val="100000"/>
              </a:lnSpc>
              <a:spcBef>
                <a:spcPts val="0"/>
              </a:spcBef>
              <a:spcAft>
                <a:spcPts val="0"/>
              </a:spcAft>
              <a:buClr>
                <a:schemeClr val="dk1"/>
              </a:buClr>
              <a:buSzPts val="1100"/>
              <a:buFont typeface="Arial"/>
              <a:buNone/>
            </a:pPr>
            <a:endParaRPr sz="1511">
              <a:solidFill>
                <a:srgbClr val="73777E"/>
              </a:solidFill>
              <a:latin typeface="Exo 2"/>
              <a:ea typeface="Exo 2"/>
              <a:cs typeface="Exo 2"/>
              <a:sym typeface="Exo 2"/>
            </a:endParaRPr>
          </a:p>
          <a:p>
            <a:pPr marL="0" marR="0" lvl="0" indent="0" algn="l" rtl="0">
              <a:lnSpc>
                <a:spcPct val="100000"/>
              </a:lnSpc>
              <a:spcBef>
                <a:spcPts val="0"/>
              </a:spcBef>
              <a:spcAft>
                <a:spcPts val="0"/>
              </a:spcAft>
              <a:buClr>
                <a:schemeClr val="dk1"/>
              </a:buClr>
              <a:buSzPts val="1100"/>
              <a:buFont typeface="Arial"/>
              <a:buNone/>
            </a:pPr>
            <a:endParaRPr sz="1511">
              <a:solidFill>
                <a:srgbClr val="73777E"/>
              </a:solidFill>
              <a:latin typeface="Exo 2"/>
              <a:ea typeface="Exo 2"/>
              <a:cs typeface="Exo 2"/>
              <a:sym typeface="Exo 2"/>
            </a:endParaRPr>
          </a:p>
          <a:p>
            <a:pPr marL="0" marR="0" lvl="0" indent="0" algn="l" rtl="0">
              <a:lnSpc>
                <a:spcPct val="100000"/>
              </a:lnSpc>
              <a:spcBef>
                <a:spcPts val="0"/>
              </a:spcBef>
              <a:spcAft>
                <a:spcPts val="0"/>
              </a:spcAft>
              <a:buClr>
                <a:schemeClr val="dk1"/>
              </a:buClr>
              <a:buSzPts val="1100"/>
              <a:buFont typeface="Arial"/>
              <a:buNone/>
            </a:pPr>
            <a:endParaRPr sz="1511">
              <a:solidFill>
                <a:srgbClr val="73777E"/>
              </a:solidFill>
              <a:latin typeface="Exo 2"/>
              <a:ea typeface="Exo 2"/>
              <a:cs typeface="Exo 2"/>
              <a:sym typeface="Exo 2"/>
            </a:endParaRPr>
          </a:p>
          <a:p>
            <a:pPr marL="0" marR="0" lvl="0" indent="0" algn="l" rtl="0">
              <a:lnSpc>
                <a:spcPct val="100000"/>
              </a:lnSpc>
              <a:spcBef>
                <a:spcPts val="0"/>
              </a:spcBef>
              <a:spcAft>
                <a:spcPts val="0"/>
              </a:spcAft>
              <a:buClr>
                <a:srgbClr val="000000"/>
              </a:buClr>
              <a:buSzPts val="1100"/>
              <a:buFont typeface="Arial"/>
              <a:buNone/>
            </a:pPr>
            <a:endParaRPr sz="1511" b="0" i="0" u="none" strike="noStrike" cap="none">
              <a:solidFill>
                <a:srgbClr val="73777E"/>
              </a:solidFill>
              <a:latin typeface="Exo 2"/>
              <a:ea typeface="Exo 2"/>
              <a:cs typeface="Exo 2"/>
              <a:sym typeface="Exo 2"/>
            </a:endParaRPr>
          </a:p>
          <a:p>
            <a:pPr marL="0" marR="0" lvl="0" indent="0" algn="l" rtl="0">
              <a:lnSpc>
                <a:spcPct val="100000"/>
              </a:lnSpc>
              <a:spcBef>
                <a:spcPts val="0"/>
              </a:spcBef>
              <a:spcAft>
                <a:spcPts val="0"/>
              </a:spcAft>
              <a:buClr>
                <a:srgbClr val="000000"/>
              </a:buClr>
              <a:buSzPts val="1511"/>
              <a:buFont typeface="Arial"/>
              <a:buNone/>
            </a:pPr>
            <a:endParaRPr sz="1511" b="0" i="0" u="none" strike="noStrike" cap="none">
              <a:solidFill>
                <a:srgbClr val="73777E"/>
              </a:solidFill>
              <a:latin typeface="Exo 2"/>
              <a:ea typeface="Exo 2"/>
              <a:cs typeface="Exo 2"/>
              <a:sym typeface="Exo 2"/>
            </a:endParaRPr>
          </a:p>
        </p:txBody>
      </p:sp>
      <p:sp>
        <p:nvSpPr>
          <p:cNvPr id="215" name="Google Shape;215;p26"/>
          <p:cNvSpPr txBox="1"/>
          <p:nvPr/>
        </p:nvSpPr>
        <p:spPr>
          <a:xfrm>
            <a:off x="7584399" y="6799400"/>
            <a:ext cx="2865300" cy="25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79"/>
              <a:buFont typeface="Arial"/>
              <a:buNone/>
            </a:pPr>
            <a:r>
              <a:rPr lang="en-US" sz="1079" b="1">
                <a:solidFill>
                  <a:srgbClr val="73777E"/>
                </a:solidFill>
                <a:latin typeface="Exo 2 SemiBold"/>
                <a:ea typeface="Exo 2 SemiBold"/>
                <a:cs typeface="Exo 2 SemiBold"/>
                <a:sym typeface="Exo 2 SemiBold"/>
              </a:rPr>
              <a:t>Red de Transporte de Extra Alta Tensión</a:t>
            </a:r>
            <a:endParaRPr sz="1400" b="0" i="0" u="none" strike="noStrike" cap="none">
              <a:solidFill>
                <a:srgbClr val="000000"/>
              </a:solidFill>
              <a:latin typeface="Arial"/>
              <a:ea typeface="Arial"/>
              <a:cs typeface="Arial"/>
              <a:sym typeface="Arial"/>
            </a:endParaRPr>
          </a:p>
        </p:txBody>
      </p:sp>
      <p:graphicFrame>
        <p:nvGraphicFramePr>
          <p:cNvPr id="216" name="Google Shape;216;p26"/>
          <p:cNvGraphicFramePr/>
          <p:nvPr>
            <p:extLst>
              <p:ext uri="{D42A27DB-BD31-4B8C-83A1-F6EECF244321}">
                <p14:modId xmlns:p14="http://schemas.microsoft.com/office/powerpoint/2010/main" val="1497950101"/>
              </p:ext>
            </p:extLst>
          </p:nvPr>
        </p:nvGraphicFramePr>
        <p:xfrm>
          <a:off x="565225" y="1757826"/>
          <a:ext cx="9738150" cy="3789045"/>
        </p:xfrm>
        <a:graphic>
          <a:graphicData uri="http://schemas.openxmlformats.org/drawingml/2006/table">
            <a:tbl>
              <a:tblPr>
                <a:noFill/>
                <a:tableStyleId>{D7212E16-A39C-477D-A84A-14C5A9FEEC18}</a:tableStyleId>
              </a:tblPr>
              <a:tblGrid>
                <a:gridCol w="1429775"/>
                <a:gridCol w="1711450"/>
                <a:gridCol w="4906275"/>
                <a:gridCol w="1690650"/>
              </a:tblGrid>
              <a:tr h="367050">
                <a:tc>
                  <a:txBody>
                    <a:bodyPr/>
                    <a:lstStyle/>
                    <a:p>
                      <a:pPr marL="0" lvl="0" indent="0" algn="ctr" rtl="0">
                        <a:lnSpc>
                          <a:spcPct val="115000"/>
                        </a:lnSpc>
                        <a:spcBef>
                          <a:spcPts val="0"/>
                        </a:spcBef>
                        <a:spcAft>
                          <a:spcPts val="0"/>
                        </a:spcAft>
                        <a:buNone/>
                      </a:pPr>
                      <a:r>
                        <a:rPr lang="en-US" sz="1000" b="1" dirty="0">
                          <a:solidFill>
                            <a:srgbClr val="FFFFFF"/>
                          </a:solidFill>
                        </a:rPr>
                        <a:t>ET</a:t>
                      </a:r>
                      <a:endParaRPr sz="1000" b="1" dirty="0">
                        <a:solidFill>
                          <a:srgbClr val="FFFFFF"/>
                        </a:solidFill>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b="1">
                          <a:solidFill>
                            <a:srgbClr val="FFFFFF"/>
                          </a:solidFill>
                        </a:rPr>
                        <a:t>TRANSFORMADOR</a:t>
                      </a:r>
                      <a:endParaRPr sz="1000" b="1">
                        <a:solidFill>
                          <a:srgbClr val="FFFFFF"/>
                        </a:solidFill>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b="1">
                          <a:solidFill>
                            <a:srgbClr val="FFFFFF"/>
                          </a:solidFill>
                        </a:rPr>
                        <a:t>OBSERVACIONES</a:t>
                      </a:r>
                      <a:endParaRPr sz="1000" b="1">
                        <a:solidFill>
                          <a:srgbClr val="FFFFFF"/>
                        </a:solidFill>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marR="0" lvl="0" indent="0" algn="ctr" rtl="0">
                        <a:lnSpc>
                          <a:spcPct val="115000"/>
                        </a:lnSpc>
                        <a:spcBef>
                          <a:spcPts val="0"/>
                        </a:spcBef>
                        <a:spcAft>
                          <a:spcPts val="0"/>
                        </a:spcAft>
                        <a:buNone/>
                      </a:pPr>
                      <a:r>
                        <a:rPr lang="en-US" sz="1000" b="1">
                          <a:solidFill>
                            <a:srgbClr val="FFFFFF"/>
                          </a:solidFill>
                        </a:rPr>
                        <a:t>SOLUCIÓN PROYECTADA </a:t>
                      </a:r>
                      <a:br>
                        <a:rPr lang="en-US" sz="1000" b="1">
                          <a:solidFill>
                            <a:srgbClr val="FFFFFF"/>
                          </a:solidFill>
                        </a:rPr>
                      </a:br>
                      <a:r>
                        <a:rPr lang="en-US" sz="1000" b="1">
                          <a:solidFill>
                            <a:srgbClr val="FFFFFF"/>
                          </a:solidFill>
                        </a:rPr>
                        <a:t>A FUTURO</a:t>
                      </a:r>
                      <a:endParaRPr sz="1000" b="1">
                        <a:solidFill>
                          <a:srgbClr val="FFFFFF"/>
                        </a:solidFill>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r>
              <a:tr h="1733550">
                <a:tc>
                  <a:txBody>
                    <a:bodyPr/>
                    <a:lstStyle/>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MALVINAS</a:t>
                      </a:r>
                      <a:endParaRPr sz="11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T1MA y T2MA</a:t>
                      </a:r>
                      <a:endParaRPr sz="1100" b="1">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500/132 kV 300 MVA</a:t>
                      </a:r>
                      <a:endParaRPr sz="1100">
                        <a:solidFill>
                          <a:srgbClr val="73777E"/>
                        </a:solidFill>
                        <a:latin typeface="Exo 2"/>
                        <a:ea typeface="Exo 2"/>
                        <a:cs typeface="Exo 2"/>
                        <a:sym typeface="Exo 2"/>
                      </a:endParaRPr>
                    </a:p>
                    <a:p>
                      <a:pPr marL="0" lvl="0" indent="0" algn="ctr" rtl="0">
                        <a:lnSpc>
                          <a:spcPct val="115000"/>
                        </a:lnSpc>
                        <a:spcBef>
                          <a:spcPts val="0"/>
                        </a:spcBef>
                        <a:spcAft>
                          <a:spcPts val="0"/>
                        </a:spcAft>
                        <a:buNone/>
                      </a:pPr>
                      <a:endParaRPr sz="11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T4MA (reserva)</a:t>
                      </a:r>
                      <a:endParaRPr sz="1100" b="1">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500/132 kV 300 MVA</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457200" lvl="0" indent="-298450" algn="l" rtl="0">
                        <a:lnSpc>
                          <a:spcPct val="115000"/>
                        </a:lnSpc>
                        <a:spcBef>
                          <a:spcPts val="0"/>
                        </a:spcBef>
                        <a:spcAft>
                          <a:spcPts val="0"/>
                        </a:spcAft>
                        <a:buClr>
                          <a:srgbClr val="73777E"/>
                        </a:buClr>
                        <a:buSzPts val="1100"/>
                        <a:buFont typeface="Exo 2"/>
                        <a:buChar char="●"/>
                      </a:pPr>
                      <a:r>
                        <a:rPr lang="en-US" sz="1100" dirty="0" err="1">
                          <a:solidFill>
                            <a:srgbClr val="73777E"/>
                          </a:solidFill>
                          <a:latin typeface="Exo 2"/>
                          <a:ea typeface="Exo 2"/>
                          <a:cs typeface="Exo 2"/>
                          <a:sym typeface="Exo 2"/>
                        </a:rPr>
                        <a:t>Dependiente</a:t>
                      </a:r>
                      <a:r>
                        <a:rPr lang="en-US" sz="1100" dirty="0">
                          <a:solidFill>
                            <a:srgbClr val="73777E"/>
                          </a:solidFill>
                          <a:latin typeface="Exo 2"/>
                          <a:ea typeface="Exo 2"/>
                          <a:cs typeface="Exo 2"/>
                          <a:sym typeface="Exo 2"/>
                        </a:rPr>
                        <a:t> de la </a:t>
                      </a:r>
                      <a:r>
                        <a:rPr lang="en-US" sz="1100" dirty="0" err="1">
                          <a:solidFill>
                            <a:srgbClr val="73777E"/>
                          </a:solidFill>
                          <a:latin typeface="Exo 2"/>
                          <a:ea typeface="Exo 2"/>
                          <a:cs typeface="Exo 2"/>
                          <a:sym typeface="Exo 2"/>
                        </a:rPr>
                        <a:t>disponibilidad</a:t>
                      </a:r>
                      <a:r>
                        <a:rPr lang="en-US" sz="1100" dirty="0">
                          <a:solidFill>
                            <a:srgbClr val="73777E"/>
                          </a:solidFill>
                          <a:latin typeface="Exo 2"/>
                          <a:ea typeface="Exo 2"/>
                          <a:cs typeface="Exo 2"/>
                          <a:sym typeface="Exo 2"/>
                        </a:rPr>
                        <a:t> de la </a:t>
                      </a:r>
                      <a:r>
                        <a:rPr lang="en-US" sz="1100" b="1" dirty="0">
                          <a:solidFill>
                            <a:srgbClr val="73777E"/>
                          </a:solidFill>
                          <a:latin typeface="Exo 2"/>
                          <a:ea typeface="Exo 2"/>
                          <a:cs typeface="Exo 2"/>
                          <a:sym typeface="Exo 2"/>
                        </a:rPr>
                        <a:t>CT </a:t>
                      </a:r>
                      <a:r>
                        <a:rPr lang="en-US" sz="1100" b="1" dirty="0" err="1" smtClean="0">
                          <a:solidFill>
                            <a:srgbClr val="73777E"/>
                          </a:solidFill>
                          <a:latin typeface="Exo 2"/>
                          <a:ea typeface="Exo 2"/>
                          <a:cs typeface="Exo 2"/>
                          <a:sym typeface="Exo 2"/>
                        </a:rPr>
                        <a:t>Pilar</a:t>
                      </a:r>
                      <a:r>
                        <a:rPr lang="en-US" sz="1100" b="1" dirty="0" smtClean="0">
                          <a:solidFill>
                            <a:srgbClr val="73777E"/>
                          </a:solidFill>
                          <a:latin typeface="Exo 2"/>
                          <a:ea typeface="Exo 2"/>
                          <a:cs typeface="Exo 2"/>
                          <a:sym typeface="Exo 2"/>
                        </a:rPr>
                        <a:t> (480 MW)</a:t>
                      </a:r>
                      <a:r>
                        <a:rPr lang="en-US" sz="1100" dirty="0" smtClean="0">
                          <a:solidFill>
                            <a:srgbClr val="73777E"/>
                          </a:solidFill>
                          <a:latin typeface="Exo 2"/>
                          <a:ea typeface="Exo 2"/>
                          <a:cs typeface="Exo 2"/>
                          <a:sym typeface="Exo 2"/>
                        </a:rPr>
                        <a:t>.</a:t>
                      </a:r>
                      <a:endParaRPr sz="1100" dirty="0">
                        <a:solidFill>
                          <a:srgbClr val="73777E"/>
                        </a:solidFill>
                        <a:latin typeface="Exo 2"/>
                        <a:ea typeface="Exo 2"/>
                        <a:cs typeface="Exo 2"/>
                        <a:sym typeface="Exo 2"/>
                      </a:endParaRPr>
                    </a:p>
                    <a:p>
                      <a:pPr marL="457200" lvl="0" indent="0" algn="l" rtl="0">
                        <a:lnSpc>
                          <a:spcPct val="115000"/>
                        </a:lnSpc>
                        <a:spcBef>
                          <a:spcPts val="0"/>
                        </a:spcBef>
                        <a:spcAft>
                          <a:spcPts val="0"/>
                        </a:spcAft>
                        <a:buNone/>
                      </a:pPr>
                      <a:endParaRPr sz="1100" dirty="0">
                        <a:solidFill>
                          <a:srgbClr val="73777E"/>
                        </a:solidFill>
                        <a:latin typeface="Exo 2"/>
                        <a:ea typeface="Exo 2"/>
                        <a:cs typeface="Exo 2"/>
                        <a:sym typeface="Exo 2"/>
                      </a:endParaRPr>
                    </a:p>
                    <a:p>
                      <a:pPr marL="457200" lvl="0" indent="-298450" algn="l" rtl="0">
                        <a:lnSpc>
                          <a:spcPct val="115000"/>
                        </a:lnSpc>
                        <a:spcBef>
                          <a:spcPts val="0"/>
                        </a:spcBef>
                        <a:spcAft>
                          <a:spcPts val="0"/>
                        </a:spcAft>
                        <a:buClr>
                          <a:srgbClr val="73777E"/>
                        </a:buClr>
                        <a:buSzPts val="1100"/>
                        <a:buFont typeface="Exo 2"/>
                        <a:buChar char="●"/>
                      </a:pPr>
                      <a:r>
                        <a:rPr lang="en-US" sz="1100" dirty="0" err="1">
                          <a:solidFill>
                            <a:srgbClr val="73777E"/>
                          </a:solidFill>
                          <a:latin typeface="Exo 2"/>
                          <a:ea typeface="Exo 2"/>
                          <a:cs typeface="Exo 2"/>
                          <a:sym typeface="Exo 2"/>
                        </a:rPr>
                        <a:t>Incluso</a:t>
                      </a:r>
                      <a:r>
                        <a:rPr lang="en-US" sz="1100" dirty="0">
                          <a:solidFill>
                            <a:srgbClr val="73777E"/>
                          </a:solidFill>
                          <a:latin typeface="Exo 2"/>
                          <a:ea typeface="Exo 2"/>
                          <a:cs typeface="Exo 2"/>
                          <a:sym typeface="Exo 2"/>
                        </a:rPr>
                        <a:t> con </a:t>
                      </a:r>
                      <a:r>
                        <a:rPr lang="en-US" sz="1100" dirty="0" err="1">
                          <a:solidFill>
                            <a:srgbClr val="73777E"/>
                          </a:solidFill>
                          <a:latin typeface="Exo 2"/>
                          <a:ea typeface="Exo 2"/>
                          <a:cs typeface="Exo 2"/>
                          <a:sym typeface="Exo 2"/>
                        </a:rPr>
                        <a:t>disponibilidad</a:t>
                      </a:r>
                      <a:r>
                        <a:rPr lang="en-US" sz="1100" dirty="0">
                          <a:solidFill>
                            <a:srgbClr val="73777E"/>
                          </a:solidFill>
                          <a:latin typeface="Exo 2"/>
                          <a:ea typeface="Exo 2"/>
                          <a:cs typeface="Exo 2"/>
                          <a:sym typeface="Exo 2"/>
                        </a:rPr>
                        <a:t> de CT </a:t>
                      </a:r>
                      <a:r>
                        <a:rPr lang="en-US" sz="1100" dirty="0" err="1">
                          <a:solidFill>
                            <a:srgbClr val="73777E"/>
                          </a:solidFill>
                          <a:latin typeface="Exo 2"/>
                          <a:ea typeface="Exo 2"/>
                          <a:cs typeface="Exo 2"/>
                          <a:sym typeface="Exo 2"/>
                        </a:rPr>
                        <a:t>Pilar</a:t>
                      </a:r>
                      <a:r>
                        <a:rPr lang="en-US" sz="1100" dirty="0">
                          <a:solidFill>
                            <a:srgbClr val="73777E"/>
                          </a:solidFill>
                          <a:latin typeface="Exo 2"/>
                          <a:ea typeface="Exo 2"/>
                          <a:cs typeface="Exo 2"/>
                          <a:sym typeface="Exo 2"/>
                        </a:rPr>
                        <a:t>, la </a:t>
                      </a:r>
                      <a:r>
                        <a:rPr lang="en-US" sz="1100" dirty="0" err="1">
                          <a:solidFill>
                            <a:srgbClr val="73777E"/>
                          </a:solidFill>
                          <a:latin typeface="Exo 2"/>
                          <a:ea typeface="Exo 2"/>
                          <a:cs typeface="Exo 2"/>
                          <a:sym typeface="Exo 2"/>
                        </a:rPr>
                        <a:t>alta</a:t>
                      </a:r>
                      <a:r>
                        <a:rPr lang="en-US" sz="1100" dirty="0">
                          <a:solidFill>
                            <a:srgbClr val="73777E"/>
                          </a:solidFill>
                          <a:latin typeface="Exo 2"/>
                          <a:ea typeface="Exo 2"/>
                          <a:cs typeface="Exo 2"/>
                          <a:sym typeface="Exo 2"/>
                        </a:rPr>
                        <a:t> </a:t>
                      </a:r>
                      <a:r>
                        <a:rPr lang="en-US" sz="1100" dirty="0" err="1">
                          <a:solidFill>
                            <a:srgbClr val="73777E"/>
                          </a:solidFill>
                          <a:latin typeface="Exo 2"/>
                          <a:ea typeface="Exo 2"/>
                          <a:cs typeface="Exo 2"/>
                          <a:sym typeface="Exo 2"/>
                        </a:rPr>
                        <a:t>demanda</a:t>
                      </a:r>
                      <a:r>
                        <a:rPr lang="en-US" sz="1100" dirty="0">
                          <a:solidFill>
                            <a:srgbClr val="73777E"/>
                          </a:solidFill>
                          <a:latin typeface="Exo 2"/>
                          <a:ea typeface="Exo 2"/>
                          <a:cs typeface="Exo 2"/>
                          <a:sym typeface="Exo 2"/>
                        </a:rPr>
                        <a:t> </a:t>
                      </a:r>
                      <a:r>
                        <a:rPr lang="en-US" sz="1100" dirty="0" err="1">
                          <a:solidFill>
                            <a:srgbClr val="73777E"/>
                          </a:solidFill>
                          <a:latin typeface="Exo 2"/>
                          <a:ea typeface="Exo 2"/>
                          <a:cs typeface="Exo 2"/>
                          <a:sym typeface="Exo 2"/>
                        </a:rPr>
                        <a:t>requirió</a:t>
                      </a:r>
                      <a:r>
                        <a:rPr lang="en-US" sz="1100" dirty="0">
                          <a:solidFill>
                            <a:srgbClr val="73777E"/>
                          </a:solidFill>
                          <a:latin typeface="Exo 2"/>
                          <a:ea typeface="Exo 2"/>
                          <a:cs typeface="Exo 2"/>
                          <a:sym typeface="Exo 2"/>
                        </a:rPr>
                        <a:t> la entrada en </a:t>
                      </a:r>
                      <a:r>
                        <a:rPr lang="en-US" sz="1100" dirty="0" err="1">
                          <a:solidFill>
                            <a:srgbClr val="73777E"/>
                          </a:solidFill>
                          <a:latin typeface="Exo 2"/>
                          <a:ea typeface="Exo 2"/>
                          <a:cs typeface="Exo 2"/>
                          <a:sym typeface="Exo 2"/>
                        </a:rPr>
                        <a:t>servicio</a:t>
                      </a:r>
                      <a:r>
                        <a:rPr lang="en-US" sz="1100" dirty="0">
                          <a:solidFill>
                            <a:srgbClr val="73777E"/>
                          </a:solidFill>
                          <a:latin typeface="Exo 2"/>
                          <a:ea typeface="Exo 2"/>
                          <a:cs typeface="Exo 2"/>
                          <a:sym typeface="Exo 2"/>
                        </a:rPr>
                        <a:t> del </a:t>
                      </a:r>
                      <a:r>
                        <a:rPr lang="en-US" sz="1100" b="1" dirty="0">
                          <a:solidFill>
                            <a:srgbClr val="73777E"/>
                          </a:solidFill>
                          <a:latin typeface="Exo 2"/>
                          <a:ea typeface="Exo 2"/>
                          <a:cs typeface="Exo 2"/>
                          <a:sym typeface="Exo 2"/>
                        </a:rPr>
                        <a:t>T4MA (</a:t>
                      </a:r>
                      <a:r>
                        <a:rPr lang="en-US" sz="1100" b="1" dirty="0" err="1">
                          <a:solidFill>
                            <a:srgbClr val="73777E"/>
                          </a:solidFill>
                          <a:latin typeface="Exo 2"/>
                          <a:ea typeface="Exo 2"/>
                          <a:cs typeface="Exo 2"/>
                          <a:sym typeface="Exo 2"/>
                        </a:rPr>
                        <a:t>reserva</a:t>
                      </a:r>
                      <a:r>
                        <a:rPr lang="en-US" sz="1100" b="1" dirty="0">
                          <a:solidFill>
                            <a:srgbClr val="73777E"/>
                          </a:solidFill>
                          <a:latin typeface="Exo 2"/>
                          <a:ea typeface="Exo 2"/>
                          <a:cs typeface="Exo 2"/>
                          <a:sym typeface="Exo 2"/>
                        </a:rPr>
                        <a:t>).</a:t>
                      </a:r>
                      <a:r>
                        <a:rPr lang="en-US" sz="1100" dirty="0">
                          <a:solidFill>
                            <a:srgbClr val="73777E"/>
                          </a:solidFill>
                          <a:latin typeface="Exo 2"/>
                          <a:ea typeface="Exo 2"/>
                          <a:cs typeface="Exo 2"/>
                          <a:sym typeface="Exo 2"/>
                        </a:rPr>
                        <a:t> Sin </a:t>
                      </a:r>
                      <a:r>
                        <a:rPr lang="en-US" sz="1100" dirty="0" err="1">
                          <a:solidFill>
                            <a:srgbClr val="73777E"/>
                          </a:solidFill>
                          <a:latin typeface="Exo 2"/>
                          <a:ea typeface="Exo 2"/>
                          <a:cs typeface="Exo 2"/>
                          <a:sym typeface="Exo 2"/>
                        </a:rPr>
                        <a:t>ésta</a:t>
                      </a:r>
                      <a:r>
                        <a:rPr lang="en-US" sz="1100" dirty="0">
                          <a:solidFill>
                            <a:srgbClr val="73777E"/>
                          </a:solidFill>
                          <a:latin typeface="Exo 2"/>
                          <a:ea typeface="Exo 2"/>
                          <a:cs typeface="Exo 2"/>
                          <a:sym typeface="Exo 2"/>
                        </a:rPr>
                        <a:t> se </a:t>
                      </a:r>
                      <a:r>
                        <a:rPr lang="en-US" sz="1100" dirty="0" err="1">
                          <a:solidFill>
                            <a:srgbClr val="73777E"/>
                          </a:solidFill>
                          <a:latin typeface="Exo 2"/>
                          <a:ea typeface="Exo 2"/>
                          <a:cs typeface="Exo 2"/>
                          <a:sym typeface="Exo 2"/>
                        </a:rPr>
                        <a:t>tendrían</a:t>
                      </a:r>
                      <a:r>
                        <a:rPr lang="en-US" sz="1100" dirty="0">
                          <a:solidFill>
                            <a:srgbClr val="73777E"/>
                          </a:solidFill>
                          <a:latin typeface="Exo 2"/>
                          <a:ea typeface="Exo 2"/>
                          <a:cs typeface="Exo 2"/>
                          <a:sym typeface="Exo 2"/>
                        </a:rPr>
                        <a:t> </a:t>
                      </a:r>
                      <a:r>
                        <a:rPr lang="en-US" sz="1100" dirty="0" err="1">
                          <a:solidFill>
                            <a:srgbClr val="73777E"/>
                          </a:solidFill>
                          <a:latin typeface="Exo 2"/>
                          <a:ea typeface="Exo 2"/>
                          <a:cs typeface="Exo 2"/>
                          <a:sym typeface="Exo 2"/>
                        </a:rPr>
                        <a:t>restricciones</a:t>
                      </a:r>
                      <a:r>
                        <a:rPr lang="en-US" sz="1100" dirty="0">
                          <a:solidFill>
                            <a:srgbClr val="73777E"/>
                          </a:solidFill>
                          <a:latin typeface="Exo 2"/>
                          <a:ea typeface="Exo 2"/>
                          <a:cs typeface="Exo 2"/>
                          <a:sym typeface="Exo 2"/>
                        </a:rPr>
                        <a:t> del </a:t>
                      </a:r>
                      <a:r>
                        <a:rPr lang="en-US" sz="1100" dirty="0" err="1">
                          <a:solidFill>
                            <a:srgbClr val="73777E"/>
                          </a:solidFill>
                          <a:latin typeface="Exo 2"/>
                          <a:ea typeface="Exo 2"/>
                          <a:cs typeface="Exo 2"/>
                          <a:sym typeface="Exo 2"/>
                        </a:rPr>
                        <a:t>orden</a:t>
                      </a:r>
                      <a:r>
                        <a:rPr lang="en-US" sz="1100" dirty="0">
                          <a:solidFill>
                            <a:srgbClr val="73777E"/>
                          </a:solidFill>
                          <a:latin typeface="Exo 2"/>
                          <a:ea typeface="Exo 2"/>
                          <a:cs typeface="Exo 2"/>
                          <a:sym typeface="Exo 2"/>
                        </a:rPr>
                        <a:t> de 20 MW.</a:t>
                      </a:r>
                      <a:endParaRPr sz="1100" dirty="0">
                        <a:solidFill>
                          <a:srgbClr val="73777E"/>
                        </a:solidFill>
                        <a:latin typeface="Exo 2"/>
                        <a:ea typeface="Exo 2"/>
                        <a:cs typeface="Exo 2"/>
                        <a:sym typeface="Exo 2"/>
                      </a:endParaRPr>
                    </a:p>
                    <a:p>
                      <a:pPr marL="457200" lvl="0" indent="0" algn="l" rtl="0">
                        <a:lnSpc>
                          <a:spcPct val="115000"/>
                        </a:lnSpc>
                        <a:spcBef>
                          <a:spcPts val="0"/>
                        </a:spcBef>
                        <a:spcAft>
                          <a:spcPts val="0"/>
                        </a:spcAft>
                        <a:buNone/>
                      </a:pPr>
                      <a:endParaRPr sz="1100" dirty="0">
                        <a:solidFill>
                          <a:srgbClr val="73777E"/>
                        </a:solidFill>
                        <a:latin typeface="Exo 2"/>
                        <a:ea typeface="Exo 2"/>
                        <a:cs typeface="Exo 2"/>
                        <a:sym typeface="Exo 2"/>
                      </a:endParaRPr>
                    </a:p>
                    <a:p>
                      <a:pPr marL="457200" lvl="0" indent="-298450" algn="l" rtl="0">
                        <a:lnSpc>
                          <a:spcPct val="115000"/>
                        </a:lnSpc>
                        <a:spcBef>
                          <a:spcPts val="0"/>
                        </a:spcBef>
                        <a:spcAft>
                          <a:spcPts val="0"/>
                        </a:spcAft>
                        <a:buClr>
                          <a:srgbClr val="73777E"/>
                        </a:buClr>
                        <a:buSzPts val="1100"/>
                        <a:buFont typeface="Exo 2"/>
                        <a:buChar char="●"/>
                      </a:pPr>
                      <a:r>
                        <a:rPr lang="en-US" sz="1100" dirty="0">
                          <a:solidFill>
                            <a:srgbClr val="73777E"/>
                          </a:solidFill>
                          <a:latin typeface="Exo 2"/>
                          <a:ea typeface="Exo 2"/>
                          <a:cs typeface="Exo 2"/>
                          <a:sym typeface="Exo 2"/>
                        </a:rPr>
                        <a:t>Baja </a:t>
                      </a:r>
                      <a:r>
                        <a:rPr lang="en-US" sz="1100" dirty="0" err="1">
                          <a:solidFill>
                            <a:srgbClr val="73777E"/>
                          </a:solidFill>
                          <a:latin typeface="Exo 2"/>
                          <a:ea typeface="Exo 2"/>
                          <a:cs typeface="Exo 2"/>
                          <a:sym typeface="Exo 2"/>
                        </a:rPr>
                        <a:t>disponibilidad</a:t>
                      </a:r>
                      <a:r>
                        <a:rPr lang="en-US" sz="1100" dirty="0">
                          <a:solidFill>
                            <a:srgbClr val="73777E"/>
                          </a:solidFill>
                          <a:latin typeface="Exo 2"/>
                          <a:ea typeface="Exo 2"/>
                          <a:cs typeface="Exo 2"/>
                          <a:sym typeface="Exo 2"/>
                        </a:rPr>
                        <a:t> de </a:t>
                      </a:r>
                      <a:r>
                        <a:rPr lang="en-US" sz="1100" dirty="0" err="1">
                          <a:solidFill>
                            <a:srgbClr val="73777E"/>
                          </a:solidFill>
                          <a:latin typeface="Exo 2"/>
                          <a:ea typeface="Exo 2"/>
                          <a:cs typeface="Exo 2"/>
                          <a:sym typeface="Exo 2"/>
                        </a:rPr>
                        <a:t>generación</a:t>
                      </a:r>
                      <a:r>
                        <a:rPr lang="en-US" sz="1100" dirty="0">
                          <a:solidFill>
                            <a:srgbClr val="73777E"/>
                          </a:solidFill>
                          <a:latin typeface="Exo 2"/>
                          <a:ea typeface="Exo 2"/>
                          <a:cs typeface="Exo 2"/>
                          <a:sym typeface="Exo 2"/>
                        </a:rPr>
                        <a:t> en </a:t>
                      </a:r>
                      <a:r>
                        <a:rPr lang="en-US" sz="1100" dirty="0" err="1">
                          <a:solidFill>
                            <a:srgbClr val="73777E"/>
                          </a:solidFill>
                          <a:latin typeface="Exo 2"/>
                          <a:ea typeface="Exo 2"/>
                          <a:cs typeface="Exo 2"/>
                          <a:sym typeface="Exo 2"/>
                        </a:rPr>
                        <a:t>Pilar</a:t>
                      </a:r>
                      <a:r>
                        <a:rPr lang="en-US" sz="1100" dirty="0">
                          <a:solidFill>
                            <a:srgbClr val="73777E"/>
                          </a:solidFill>
                          <a:latin typeface="Exo 2"/>
                          <a:ea typeface="Exo 2"/>
                          <a:cs typeface="Exo 2"/>
                          <a:sym typeface="Exo 2"/>
                        </a:rPr>
                        <a:t> (</a:t>
                      </a:r>
                      <a:r>
                        <a:rPr lang="en-US" sz="1100" dirty="0" err="1">
                          <a:solidFill>
                            <a:srgbClr val="73777E"/>
                          </a:solidFill>
                          <a:latin typeface="Exo 2"/>
                          <a:ea typeface="Exo 2"/>
                          <a:cs typeface="Exo 2"/>
                          <a:sym typeface="Exo 2"/>
                        </a:rPr>
                        <a:t>medio</a:t>
                      </a:r>
                      <a:r>
                        <a:rPr lang="en-US" sz="1100" dirty="0">
                          <a:solidFill>
                            <a:srgbClr val="73777E"/>
                          </a:solidFill>
                          <a:latin typeface="Exo 2"/>
                          <a:ea typeface="Exo 2"/>
                          <a:cs typeface="Exo 2"/>
                          <a:sym typeface="Exo 2"/>
                        </a:rPr>
                        <a:t> </a:t>
                      </a:r>
                      <a:r>
                        <a:rPr lang="en-US" sz="1100" dirty="0" err="1">
                          <a:solidFill>
                            <a:srgbClr val="73777E"/>
                          </a:solidFill>
                          <a:latin typeface="Exo 2"/>
                          <a:ea typeface="Exo 2"/>
                          <a:cs typeface="Exo 2"/>
                          <a:sym typeface="Exo 2"/>
                        </a:rPr>
                        <a:t>ciclo</a:t>
                      </a:r>
                      <a:r>
                        <a:rPr lang="en-US" sz="1100" dirty="0">
                          <a:solidFill>
                            <a:srgbClr val="73777E"/>
                          </a:solidFill>
                          <a:latin typeface="Exo 2"/>
                          <a:ea typeface="Exo 2"/>
                          <a:cs typeface="Exo 2"/>
                          <a:sym typeface="Exo 2"/>
                        </a:rPr>
                        <a:t>) </a:t>
                      </a:r>
                      <a:r>
                        <a:rPr lang="en-US" sz="1100" dirty="0" err="1">
                          <a:solidFill>
                            <a:srgbClr val="73777E"/>
                          </a:solidFill>
                          <a:latin typeface="Exo 2"/>
                          <a:ea typeface="Exo 2"/>
                          <a:cs typeface="Exo 2"/>
                          <a:sym typeface="Exo 2"/>
                        </a:rPr>
                        <a:t>implicaría</a:t>
                      </a:r>
                      <a:r>
                        <a:rPr lang="en-US" sz="1100" dirty="0">
                          <a:solidFill>
                            <a:srgbClr val="73777E"/>
                          </a:solidFill>
                          <a:latin typeface="Exo 2"/>
                          <a:ea typeface="Exo 2"/>
                          <a:cs typeface="Exo 2"/>
                          <a:sym typeface="Exo 2"/>
                        </a:rPr>
                        <a:t> </a:t>
                      </a:r>
                      <a:r>
                        <a:rPr lang="en-US" sz="1100" dirty="0" err="1">
                          <a:solidFill>
                            <a:srgbClr val="73777E"/>
                          </a:solidFill>
                          <a:latin typeface="Exo 2"/>
                          <a:ea typeface="Exo 2"/>
                          <a:cs typeface="Exo 2"/>
                          <a:sym typeface="Exo 2"/>
                        </a:rPr>
                        <a:t>restricciones</a:t>
                      </a:r>
                      <a:r>
                        <a:rPr lang="en-US" sz="1100" dirty="0">
                          <a:solidFill>
                            <a:srgbClr val="73777E"/>
                          </a:solidFill>
                          <a:latin typeface="Exo 2"/>
                          <a:ea typeface="Exo 2"/>
                          <a:cs typeface="Exo 2"/>
                          <a:sym typeface="Exo 2"/>
                        </a:rPr>
                        <a:t> a la </a:t>
                      </a:r>
                      <a:r>
                        <a:rPr lang="en-US" sz="1100" dirty="0" err="1">
                          <a:solidFill>
                            <a:srgbClr val="73777E"/>
                          </a:solidFill>
                          <a:latin typeface="Exo 2"/>
                          <a:ea typeface="Exo 2"/>
                          <a:cs typeface="Exo 2"/>
                          <a:sym typeface="Exo 2"/>
                        </a:rPr>
                        <a:t>demanda</a:t>
                      </a:r>
                      <a:r>
                        <a:rPr lang="en-US" sz="1100" dirty="0">
                          <a:solidFill>
                            <a:srgbClr val="73777E"/>
                          </a:solidFill>
                          <a:latin typeface="Exo 2"/>
                          <a:ea typeface="Exo 2"/>
                          <a:cs typeface="Exo 2"/>
                          <a:sym typeface="Exo 2"/>
                        </a:rPr>
                        <a:t> del </a:t>
                      </a:r>
                      <a:r>
                        <a:rPr lang="en-US" sz="1100" dirty="0" err="1">
                          <a:solidFill>
                            <a:srgbClr val="73777E"/>
                          </a:solidFill>
                          <a:latin typeface="Exo 2"/>
                          <a:ea typeface="Exo 2"/>
                          <a:cs typeface="Exo 2"/>
                          <a:sym typeface="Exo 2"/>
                        </a:rPr>
                        <a:t>orden</a:t>
                      </a:r>
                      <a:r>
                        <a:rPr lang="en-US" sz="1100" dirty="0">
                          <a:solidFill>
                            <a:srgbClr val="73777E"/>
                          </a:solidFill>
                          <a:latin typeface="Exo 2"/>
                          <a:ea typeface="Exo 2"/>
                          <a:cs typeface="Exo 2"/>
                          <a:sym typeface="Exo 2"/>
                        </a:rPr>
                        <a:t> de 100 MW.</a:t>
                      </a:r>
                      <a:endParaRPr sz="1100" dirty="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100">
                          <a:solidFill>
                            <a:srgbClr val="73777E"/>
                          </a:solidFill>
                          <a:latin typeface="Exo 2"/>
                          <a:ea typeface="Exo 2"/>
                          <a:cs typeface="Exo 2"/>
                          <a:sym typeface="Exo 2"/>
                        </a:rPr>
                        <a:t>T3MA de 600 MVA</a:t>
                      </a:r>
                      <a:endParaRPr sz="1100">
                        <a:solidFill>
                          <a:srgbClr val="73777E"/>
                        </a:solidFill>
                        <a:latin typeface="Exo 2"/>
                        <a:ea typeface="Exo 2"/>
                        <a:cs typeface="Exo 2"/>
                        <a:sym typeface="Exo 2"/>
                      </a:endParaRPr>
                    </a:p>
                    <a:p>
                      <a:pPr marL="0" marR="0" lvl="0" indent="0" algn="ctr" rtl="0">
                        <a:lnSpc>
                          <a:spcPct val="115000"/>
                        </a:lnSpc>
                        <a:spcBef>
                          <a:spcPts val="0"/>
                        </a:spcBef>
                        <a:spcAft>
                          <a:spcPts val="0"/>
                        </a:spcAft>
                        <a:buNone/>
                      </a:pPr>
                      <a:endParaRPr sz="1100">
                        <a:solidFill>
                          <a:srgbClr val="73777E"/>
                        </a:solidFill>
                        <a:latin typeface="Exo 2"/>
                        <a:ea typeface="Exo 2"/>
                        <a:cs typeface="Exo 2"/>
                        <a:sym typeface="Exo 2"/>
                      </a:endParaRPr>
                    </a:p>
                    <a:p>
                      <a:pPr marL="0" marR="0" lvl="0" indent="0" algn="ctr" rtl="0">
                        <a:lnSpc>
                          <a:spcPct val="115000"/>
                        </a:lnSpc>
                        <a:spcBef>
                          <a:spcPts val="0"/>
                        </a:spcBef>
                        <a:spcAft>
                          <a:spcPts val="0"/>
                        </a:spcAft>
                        <a:buNone/>
                      </a:pPr>
                      <a:r>
                        <a:rPr lang="en-US" sz="1100">
                          <a:solidFill>
                            <a:srgbClr val="73777E"/>
                          </a:solidFill>
                          <a:latin typeface="Exo 2"/>
                          <a:ea typeface="Exo 2"/>
                          <a:cs typeface="Exo 2"/>
                          <a:sym typeface="Exo 2"/>
                        </a:rPr>
                        <a:t>PES indefinida.</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r h="1666875">
                <a:tc>
                  <a:txBody>
                    <a:bodyPr/>
                    <a:lstStyle/>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MACACHÍN</a:t>
                      </a:r>
                      <a:endParaRPr sz="11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T1MC</a:t>
                      </a:r>
                      <a:endParaRPr sz="1100" b="1">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500/132 kV–150 MVA</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457200" lvl="0" indent="-298450" algn="l" rtl="0">
                        <a:lnSpc>
                          <a:spcPct val="115000"/>
                        </a:lnSpc>
                        <a:spcBef>
                          <a:spcPts val="0"/>
                        </a:spcBef>
                        <a:spcAft>
                          <a:spcPts val="0"/>
                        </a:spcAft>
                        <a:buClr>
                          <a:srgbClr val="73777E"/>
                        </a:buClr>
                        <a:buSzPts val="1100"/>
                        <a:buFont typeface="Exo 2"/>
                        <a:buChar char="●"/>
                      </a:pPr>
                      <a:r>
                        <a:rPr lang="en-US" sz="1100">
                          <a:solidFill>
                            <a:srgbClr val="73777E"/>
                          </a:solidFill>
                          <a:latin typeface="Exo 2"/>
                          <a:ea typeface="Exo 2"/>
                          <a:cs typeface="Exo 2"/>
                          <a:sym typeface="Exo 2"/>
                        </a:rPr>
                        <a:t>Situaciones de saturación fueron paliadas con maniobras en la red y generación forzada.</a:t>
                      </a:r>
                      <a:endParaRPr sz="1100">
                        <a:solidFill>
                          <a:srgbClr val="73777E"/>
                        </a:solidFill>
                        <a:latin typeface="Exo 2"/>
                        <a:ea typeface="Exo 2"/>
                        <a:cs typeface="Exo 2"/>
                        <a:sym typeface="Exo 2"/>
                      </a:endParaRPr>
                    </a:p>
                    <a:p>
                      <a:pPr marL="457200" lvl="0" indent="0" algn="l" rtl="0">
                        <a:lnSpc>
                          <a:spcPct val="115000"/>
                        </a:lnSpc>
                        <a:spcBef>
                          <a:spcPts val="0"/>
                        </a:spcBef>
                        <a:spcAft>
                          <a:spcPts val="0"/>
                        </a:spcAft>
                        <a:buNone/>
                      </a:pPr>
                      <a:endParaRPr sz="1100">
                        <a:solidFill>
                          <a:srgbClr val="73777E"/>
                        </a:solidFill>
                        <a:latin typeface="Exo 2"/>
                        <a:ea typeface="Exo 2"/>
                        <a:cs typeface="Exo 2"/>
                        <a:sym typeface="Exo 2"/>
                      </a:endParaRPr>
                    </a:p>
                    <a:p>
                      <a:pPr marL="457200" lvl="0" indent="-298450" algn="l" rtl="0">
                        <a:lnSpc>
                          <a:spcPct val="115000"/>
                        </a:lnSpc>
                        <a:spcBef>
                          <a:spcPts val="0"/>
                        </a:spcBef>
                        <a:spcAft>
                          <a:spcPts val="0"/>
                        </a:spcAft>
                        <a:buClr>
                          <a:srgbClr val="73777E"/>
                        </a:buClr>
                        <a:buSzPts val="1100"/>
                        <a:buFont typeface="Exo 2"/>
                        <a:buChar char="●"/>
                      </a:pPr>
                      <a:r>
                        <a:rPr lang="en-US" sz="1100">
                          <a:solidFill>
                            <a:srgbClr val="73777E"/>
                          </a:solidFill>
                          <a:latin typeface="Exo 2"/>
                          <a:ea typeface="Exo 2"/>
                          <a:cs typeface="Exo 2"/>
                          <a:sym typeface="Exo 2"/>
                        </a:rPr>
                        <a:t>Ante las hipótesis de crecimiento, los recursos usuales de alivio de carga como despacho forzado de generación (*) o maniobras de apertura de líneas pueden ser insuficientes y requerirse restricciones.</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T2MC</a:t>
                      </a:r>
                      <a:endParaRPr sz="11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500/132kV</a:t>
                      </a:r>
                      <a:endParaRPr sz="11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300 MVA</a:t>
                      </a:r>
                      <a:endParaRPr sz="1100">
                        <a:solidFill>
                          <a:srgbClr val="73777E"/>
                        </a:solidFill>
                        <a:latin typeface="Exo 2"/>
                        <a:ea typeface="Exo 2"/>
                        <a:cs typeface="Exo 2"/>
                        <a:sym typeface="Exo 2"/>
                      </a:endParaRPr>
                    </a:p>
                    <a:p>
                      <a:pPr marL="0" lvl="0" indent="0" algn="ctr" rtl="0">
                        <a:lnSpc>
                          <a:spcPct val="115000"/>
                        </a:lnSpc>
                        <a:spcBef>
                          <a:spcPts val="0"/>
                        </a:spcBef>
                        <a:spcAft>
                          <a:spcPts val="0"/>
                        </a:spcAft>
                        <a:buNone/>
                      </a:pPr>
                      <a:endParaRPr sz="11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en ejecución</a:t>
                      </a:r>
                      <a:endParaRPr sz="11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(E/S Invierno 20)</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bl>
          </a:graphicData>
        </a:graphic>
      </p:graphicFrame>
      <p:sp>
        <p:nvSpPr>
          <p:cNvPr id="217" name="Google Shape;217;p26"/>
          <p:cNvSpPr txBox="1"/>
          <p:nvPr/>
        </p:nvSpPr>
        <p:spPr>
          <a:xfrm>
            <a:off x="559200" y="6121800"/>
            <a:ext cx="6324600" cy="5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a:solidFill>
                  <a:srgbClr val="73777E"/>
                </a:solidFill>
                <a:latin typeface="Exo 2"/>
                <a:ea typeface="Exo 2"/>
                <a:cs typeface="Exo 2"/>
                <a:sym typeface="Exo 2"/>
              </a:rPr>
              <a:t>(*) CT Realicó 24 MW y CH Salto Andersen 8 MW</a:t>
            </a:r>
            <a:endParaRPr sz="900">
              <a:solidFill>
                <a:srgbClr val="73777E"/>
              </a:solidFill>
              <a:latin typeface="Exo 2"/>
              <a:ea typeface="Exo 2"/>
              <a:cs typeface="Exo 2"/>
              <a:sym typeface="Exo 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1"/>
        <p:cNvGrpSpPr/>
        <p:nvPr/>
      </p:nvGrpSpPr>
      <p:grpSpPr>
        <a:xfrm>
          <a:off x="0" y="0"/>
          <a:ext cx="0" cy="0"/>
          <a:chOff x="0" y="0"/>
          <a:chExt cx="0" cy="0"/>
        </a:xfrm>
      </p:grpSpPr>
      <p:pic>
        <p:nvPicPr>
          <p:cNvPr id="222" name="Google Shape;222;p27"/>
          <p:cNvPicPr preferRelativeResize="0"/>
          <p:nvPr/>
        </p:nvPicPr>
        <p:blipFill rotWithShape="1">
          <a:blip r:embed="rId4">
            <a:alphaModFix/>
          </a:blip>
          <a:srcRect/>
          <a:stretch/>
        </p:blipFill>
        <p:spPr>
          <a:xfrm>
            <a:off x="7437975" y="392372"/>
            <a:ext cx="2865411" cy="352008"/>
          </a:xfrm>
          <a:prstGeom prst="rect">
            <a:avLst/>
          </a:prstGeom>
          <a:noFill/>
          <a:ln>
            <a:noFill/>
          </a:ln>
        </p:spPr>
      </p:pic>
      <p:sp>
        <p:nvSpPr>
          <p:cNvPr id="223" name="Google Shape;223;p27"/>
          <p:cNvSpPr txBox="1"/>
          <p:nvPr/>
        </p:nvSpPr>
        <p:spPr>
          <a:xfrm>
            <a:off x="454300" y="893450"/>
            <a:ext cx="8627700" cy="72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6" b="1">
                <a:solidFill>
                  <a:srgbClr val="6CA99C"/>
                </a:solidFill>
                <a:latin typeface="Exo 2 SemiBold"/>
                <a:ea typeface="Exo 2 SemiBold"/>
                <a:cs typeface="Exo 2 SemiBold"/>
                <a:sym typeface="Exo 2 SemiBold"/>
              </a:rPr>
              <a:t>Transformación en Condición N</a:t>
            </a:r>
            <a:endParaRPr sz="2806" b="1">
              <a:solidFill>
                <a:srgbClr val="6CA99C"/>
              </a:solidFill>
              <a:latin typeface="Exo 2 SemiBold"/>
              <a:ea typeface="Exo 2 SemiBold"/>
              <a:cs typeface="Exo 2 SemiBold"/>
              <a:sym typeface="Exo 2 SemiBold"/>
            </a:endParaRPr>
          </a:p>
          <a:p>
            <a:pPr marL="0" marR="0" lvl="0" indent="0" algn="l" rtl="0">
              <a:lnSpc>
                <a:spcPct val="100000"/>
              </a:lnSpc>
              <a:spcBef>
                <a:spcPts val="0"/>
              </a:spcBef>
              <a:spcAft>
                <a:spcPts val="0"/>
              </a:spcAft>
              <a:buClr>
                <a:schemeClr val="dk1"/>
              </a:buClr>
              <a:buSzPts val="1100"/>
              <a:buFont typeface="Arial"/>
              <a:buNone/>
            </a:pPr>
            <a:r>
              <a:rPr lang="en-US" sz="1511">
                <a:solidFill>
                  <a:srgbClr val="73777E"/>
                </a:solidFill>
                <a:latin typeface="Exo 2"/>
                <a:ea typeface="Exo 2"/>
                <a:cs typeface="Exo 2"/>
                <a:sym typeface="Exo 2"/>
              </a:rPr>
              <a:t>ESTADO CRÍTICO ( ~ 100 % ) )(3 de 6)</a:t>
            </a:r>
            <a:endParaRPr sz="1511" b="0" i="0" u="none" strike="noStrike" cap="none">
              <a:solidFill>
                <a:srgbClr val="73777E"/>
              </a:solidFill>
              <a:latin typeface="Exo 2"/>
              <a:ea typeface="Exo 2"/>
              <a:cs typeface="Exo 2"/>
              <a:sym typeface="Exo 2"/>
            </a:endParaRPr>
          </a:p>
        </p:txBody>
      </p:sp>
      <p:sp>
        <p:nvSpPr>
          <p:cNvPr id="224" name="Google Shape;224;p27"/>
          <p:cNvSpPr txBox="1"/>
          <p:nvPr/>
        </p:nvSpPr>
        <p:spPr>
          <a:xfrm>
            <a:off x="7584399" y="6799400"/>
            <a:ext cx="2865300" cy="25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79"/>
              <a:buFont typeface="Arial"/>
              <a:buNone/>
            </a:pPr>
            <a:r>
              <a:rPr lang="en-US" sz="1079" b="1">
                <a:solidFill>
                  <a:srgbClr val="73777E"/>
                </a:solidFill>
                <a:latin typeface="Exo 2 SemiBold"/>
                <a:ea typeface="Exo 2 SemiBold"/>
                <a:cs typeface="Exo 2 SemiBold"/>
                <a:sym typeface="Exo 2 SemiBold"/>
              </a:rPr>
              <a:t>Red de Transporte de Extra Alta Tensión</a:t>
            </a:r>
            <a:endParaRPr sz="1400" b="0" i="0" u="none" strike="noStrike" cap="none">
              <a:solidFill>
                <a:srgbClr val="000000"/>
              </a:solidFill>
              <a:latin typeface="Arial"/>
              <a:ea typeface="Arial"/>
              <a:cs typeface="Arial"/>
              <a:sym typeface="Arial"/>
            </a:endParaRPr>
          </a:p>
        </p:txBody>
      </p:sp>
      <p:graphicFrame>
        <p:nvGraphicFramePr>
          <p:cNvPr id="225" name="Google Shape;225;p27"/>
          <p:cNvGraphicFramePr/>
          <p:nvPr>
            <p:extLst>
              <p:ext uri="{D42A27DB-BD31-4B8C-83A1-F6EECF244321}">
                <p14:modId xmlns:p14="http://schemas.microsoft.com/office/powerpoint/2010/main" val="972133586"/>
              </p:ext>
            </p:extLst>
          </p:nvPr>
        </p:nvGraphicFramePr>
        <p:xfrm>
          <a:off x="565200" y="1754026"/>
          <a:ext cx="9738200" cy="4095021"/>
        </p:xfrm>
        <a:graphic>
          <a:graphicData uri="http://schemas.openxmlformats.org/drawingml/2006/table">
            <a:tbl>
              <a:tblPr>
                <a:noFill/>
                <a:tableStyleId>{D7212E16-A39C-477D-A84A-14C5A9FEEC18}</a:tableStyleId>
              </a:tblPr>
              <a:tblGrid>
                <a:gridCol w="1385300"/>
                <a:gridCol w="1527200"/>
                <a:gridCol w="4391150"/>
                <a:gridCol w="2434550"/>
              </a:tblGrid>
              <a:tr h="297975">
                <a:tc>
                  <a:txBody>
                    <a:bodyPr/>
                    <a:lstStyle/>
                    <a:p>
                      <a:pPr marL="0" lvl="0" indent="0" algn="ctr" rtl="0">
                        <a:lnSpc>
                          <a:spcPct val="115000"/>
                        </a:lnSpc>
                        <a:spcBef>
                          <a:spcPts val="0"/>
                        </a:spcBef>
                        <a:spcAft>
                          <a:spcPts val="0"/>
                        </a:spcAft>
                        <a:buNone/>
                      </a:pPr>
                      <a:r>
                        <a:rPr lang="en-US" sz="1000" dirty="0">
                          <a:solidFill>
                            <a:srgbClr val="F3F3F3"/>
                          </a:solidFill>
                          <a:latin typeface="Exo 2"/>
                          <a:ea typeface="Exo 2"/>
                          <a:cs typeface="Exo 2"/>
                          <a:sym typeface="Exo 2"/>
                        </a:rPr>
                        <a:t>ET</a:t>
                      </a:r>
                      <a:endParaRPr sz="1000" dirty="0">
                        <a:solidFill>
                          <a:srgbClr val="F3F3F3"/>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TRANSFORMADOR</a:t>
                      </a:r>
                      <a:endParaRPr sz="1000">
                        <a:solidFill>
                          <a:srgbClr val="F3F3F3"/>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OBSERVACIONES</a:t>
                      </a:r>
                      <a:endParaRPr sz="1000">
                        <a:solidFill>
                          <a:srgbClr val="F3F3F3"/>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marR="0" lvl="0" indent="0" algn="ctr" rtl="0">
                        <a:lnSpc>
                          <a:spcPct val="115000"/>
                        </a:lnSpc>
                        <a:spcBef>
                          <a:spcPts val="0"/>
                        </a:spcBef>
                        <a:spcAft>
                          <a:spcPts val="0"/>
                        </a:spcAft>
                        <a:buNone/>
                      </a:pPr>
                      <a:r>
                        <a:rPr lang="en-US" sz="1000">
                          <a:solidFill>
                            <a:srgbClr val="F3F3F3"/>
                          </a:solidFill>
                          <a:latin typeface="Exo 2"/>
                          <a:ea typeface="Exo 2"/>
                          <a:cs typeface="Exo 2"/>
                          <a:sym typeface="Exo 2"/>
                        </a:rPr>
                        <a:t>SOLUCIÓN PROYECTADA A FUTURO</a:t>
                      </a:r>
                      <a:endParaRPr sz="1000">
                        <a:solidFill>
                          <a:srgbClr val="F3F3F3"/>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r>
              <a:tr h="2076450">
                <a:tc>
                  <a:txBody>
                    <a:bodyPr/>
                    <a:lstStyle/>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SANTO TOME</a:t>
                      </a:r>
                      <a:endParaRPr sz="11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T1ST, T2ST y T3ST</a:t>
                      </a:r>
                      <a:endParaRPr sz="11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500/132 kV 300 MVA</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457200" lvl="0" indent="-298450" algn="l" rtl="0">
                        <a:lnSpc>
                          <a:spcPct val="115000"/>
                        </a:lnSpc>
                        <a:spcBef>
                          <a:spcPts val="0"/>
                        </a:spcBef>
                        <a:spcAft>
                          <a:spcPts val="0"/>
                        </a:spcAft>
                        <a:buClr>
                          <a:srgbClr val="73777E"/>
                        </a:buClr>
                        <a:buSzPts val="1100"/>
                        <a:buFont typeface="Exo 2"/>
                        <a:buChar char="●"/>
                      </a:pPr>
                      <a:r>
                        <a:rPr lang="en-US" sz="1100" dirty="0" err="1">
                          <a:solidFill>
                            <a:srgbClr val="73777E"/>
                          </a:solidFill>
                          <a:latin typeface="Exo 2"/>
                          <a:ea typeface="Exo 2"/>
                          <a:cs typeface="Exo 2"/>
                          <a:sym typeface="Exo 2"/>
                        </a:rPr>
                        <a:t>Dependiente</a:t>
                      </a:r>
                      <a:r>
                        <a:rPr lang="en-US" sz="1100" dirty="0">
                          <a:solidFill>
                            <a:srgbClr val="73777E"/>
                          </a:solidFill>
                          <a:latin typeface="Exo 2"/>
                          <a:ea typeface="Exo 2"/>
                          <a:cs typeface="Exo 2"/>
                          <a:sym typeface="Exo 2"/>
                        </a:rPr>
                        <a:t> de la </a:t>
                      </a:r>
                      <a:r>
                        <a:rPr lang="en-US" sz="1100" dirty="0" err="1">
                          <a:solidFill>
                            <a:srgbClr val="73777E"/>
                          </a:solidFill>
                          <a:latin typeface="Exo 2"/>
                          <a:ea typeface="Exo 2"/>
                          <a:cs typeface="Exo 2"/>
                          <a:sym typeface="Exo 2"/>
                        </a:rPr>
                        <a:t>disponibilidad</a:t>
                      </a:r>
                      <a:r>
                        <a:rPr lang="en-US" sz="1100" dirty="0">
                          <a:solidFill>
                            <a:srgbClr val="73777E"/>
                          </a:solidFill>
                          <a:latin typeface="Exo 2"/>
                          <a:ea typeface="Exo 2"/>
                          <a:cs typeface="Exo 2"/>
                          <a:sym typeface="Exo 2"/>
                        </a:rPr>
                        <a:t> de la </a:t>
                      </a:r>
                      <a:r>
                        <a:rPr lang="en-US" sz="1100" b="1" dirty="0">
                          <a:solidFill>
                            <a:srgbClr val="73777E"/>
                          </a:solidFill>
                          <a:latin typeface="Exo 2"/>
                          <a:ea typeface="Exo 2"/>
                          <a:cs typeface="Exo 2"/>
                          <a:sym typeface="Exo 2"/>
                        </a:rPr>
                        <a:t>CT Brigadier </a:t>
                      </a:r>
                      <a:r>
                        <a:rPr lang="en-US" sz="1100" b="1" dirty="0" smtClean="0">
                          <a:solidFill>
                            <a:srgbClr val="73777E"/>
                          </a:solidFill>
                          <a:latin typeface="Exo 2"/>
                          <a:ea typeface="Exo 2"/>
                          <a:cs typeface="Exo 2"/>
                          <a:sym typeface="Exo 2"/>
                        </a:rPr>
                        <a:t>Lopez </a:t>
                      </a:r>
                      <a:r>
                        <a:rPr lang="en-US" sz="1100" b="0" dirty="0" smtClean="0">
                          <a:solidFill>
                            <a:srgbClr val="73777E"/>
                          </a:solidFill>
                          <a:latin typeface="Exo 2"/>
                          <a:ea typeface="Exo 2"/>
                          <a:cs typeface="Exo 2"/>
                          <a:sym typeface="Exo 2"/>
                        </a:rPr>
                        <a:t>(280 MW ).</a:t>
                      </a:r>
                      <a:endParaRPr sz="1100" b="0" dirty="0">
                        <a:solidFill>
                          <a:srgbClr val="73777E"/>
                        </a:solidFill>
                        <a:latin typeface="Exo 2"/>
                        <a:ea typeface="Exo 2"/>
                        <a:cs typeface="Exo 2"/>
                        <a:sym typeface="Exo 2"/>
                      </a:endParaRPr>
                    </a:p>
                    <a:p>
                      <a:pPr marL="457200" lvl="0" indent="0" algn="l" rtl="0">
                        <a:lnSpc>
                          <a:spcPct val="115000"/>
                        </a:lnSpc>
                        <a:spcBef>
                          <a:spcPts val="0"/>
                        </a:spcBef>
                        <a:spcAft>
                          <a:spcPts val="0"/>
                        </a:spcAft>
                        <a:buNone/>
                      </a:pPr>
                      <a:endParaRPr sz="1100" b="1" dirty="0">
                        <a:solidFill>
                          <a:srgbClr val="73777E"/>
                        </a:solidFill>
                        <a:latin typeface="Exo 2"/>
                        <a:ea typeface="Exo 2"/>
                        <a:cs typeface="Exo 2"/>
                        <a:sym typeface="Exo 2"/>
                      </a:endParaRPr>
                    </a:p>
                    <a:p>
                      <a:pPr marL="457200" lvl="0" indent="-298450" algn="l" rtl="0">
                        <a:lnSpc>
                          <a:spcPct val="115000"/>
                        </a:lnSpc>
                        <a:spcBef>
                          <a:spcPts val="0"/>
                        </a:spcBef>
                        <a:spcAft>
                          <a:spcPts val="0"/>
                        </a:spcAft>
                        <a:buClr>
                          <a:srgbClr val="73777E"/>
                        </a:buClr>
                        <a:buSzPts val="1100"/>
                        <a:buFont typeface="Exo 2"/>
                        <a:buChar char="●"/>
                      </a:pPr>
                      <a:r>
                        <a:rPr lang="en-US" sz="1100" dirty="0">
                          <a:solidFill>
                            <a:srgbClr val="73777E"/>
                          </a:solidFill>
                          <a:latin typeface="Exo 2"/>
                          <a:ea typeface="Exo 2"/>
                          <a:cs typeface="Exo 2"/>
                          <a:sym typeface="Exo 2"/>
                        </a:rPr>
                        <a:t>Ante </a:t>
                      </a:r>
                      <a:r>
                        <a:rPr lang="en-US" sz="1100" dirty="0" err="1">
                          <a:solidFill>
                            <a:srgbClr val="73777E"/>
                          </a:solidFill>
                          <a:latin typeface="Exo 2"/>
                          <a:ea typeface="Exo 2"/>
                          <a:cs typeface="Exo 2"/>
                          <a:sym typeface="Exo 2"/>
                        </a:rPr>
                        <a:t>indisponibilidad</a:t>
                      </a:r>
                      <a:r>
                        <a:rPr lang="en-US" sz="1100" dirty="0">
                          <a:solidFill>
                            <a:srgbClr val="73777E"/>
                          </a:solidFill>
                          <a:latin typeface="Exo 2"/>
                          <a:ea typeface="Exo 2"/>
                          <a:cs typeface="Exo 2"/>
                          <a:sym typeface="Exo 2"/>
                        </a:rPr>
                        <a:t> de CT BL se </a:t>
                      </a:r>
                      <a:r>
                        <a:rPr lang="en-US" sz="1100" dirty="0" err="1">
                          <a:solidFill>
                            <a:srgbClr val="73777E"/>
                          </a:solidFill>
                          <a:latin typeface="Exo 2"/>
                          <a:ea typeface="Exo 2"/>
                          <a:cs typeface="Exo 2"/>
                          <a:sym typeface="Exo 2"/>
                        </a:rPr>
                        <a:t>alcanzaron</a:t>
                      </a:r>
                      <a:r>
                        <a:rPr lang="en-US" sz="1100" dirty="0">
                          <a:solidFill>
                            <a:srgbClr val="73777E"/>
                          </a:solidFill>
                          <a:latin typeface="Exo 2"/>
                          <a:ea typeface="Exo 2"/>
                          <a:cs typeface="Exo 2"/>
                          <a:sym typeface="Exo 2"/>
                        </a:rPr>
                        <a:t> </a:t>
                      </a:r>
                      <a:r>
                        <a:rPr lang="en-US" sz="1100" dirty="0" err="1">
                          <a:solidFill>
                            <a:srgbClr val="73777E"/>
                          </a:solidFill>
                          <a:latin typeface="Exo 2"/>
                          <a:ea typeface="Exo 2"/>
                          <a:cs typeface="Exo 2"/>
                          <a:sym typeface="Exo 2"/>
                        </a:rPr>
                        <a:t>estados</a:t>
                      </a:r>
                      <a:r>
                        <a:rPr lang="en-US" sz="1100" dirty="0">
                          <a:solidFill>
                            <a:srgbClr val="73777E"/>
                          </a:solidFill>
                          <a:latin typeface="Exo 2"/>
                          <a:ea typeface="Exo 2"/>
                          <a:cs typeface="Exo 2"/>
                          <a:sym typeface="Exo 2"/>
                        </a:rPr>
                        <a:t> de </a:t>
                      </a:r>
                      <a:r>
                        <a:rPr lang="en-US" sz="1100" dirty="0" err="1">
                          <a:solidFill>
                            <a:srgbClr val="73777E"/>
                          </a:solidFill>
                          <a:latin typeface="Exo 2"/>
                          <a:ea typeface="Exo 2"/>
                          <a:cs typeface="Exo 2"/>
                          <a:sym typeface="Exo 2"/>
                        </a:rPr>
                        <a:t>carga</a:t>
                      </a:r>
                      <a:r>
                        <a:rPr lang="en-US" sz="1100" dirty="0">
                          <a:solidFill>
                            <a:srgbClr val="73777E"/>
                          </a:solidFill>
                          <a:latin typeface="Exo 2"/>
                          <a:ea typeface="Exo 2"/>
                          <a:cs typeface="Exo 2"/>
                          <a:sym typeface="Exo 2"/>
                        </a:rPr>
                        <a:t> del 95 %. </a:t>
                      </a:r>
                      <a:endParaRPr sz="1100" dirty="0">
                        <a:solidFill>
                          <a:srgbClr val="73777E"/>
                        </a:solidFill>
                        <a:latin typeface="Exo 2"/>
                        <a:ea typeface="Exo 2"/>
                        <a:cs typeface="Exo 2"/>
                        <a:sym typeface="Exo 2"/>
                      </a:endParaRPr>
                    </a:p>
                    <a:p>
                      <a:pPr marL="457200" lvl="0" indent="0" algn="l" rtl="0">
                        <a:lnSpc>
                          <a:spcPct val="115000"/>
                        </a:lnSpc>
                        <a:spcBef>
                          <a:spcPts val="0"/>
                        </a:spcBef>
                        <a:spcAft>
                          <a:spcPts val="0"/>
                        </a:spcAft>
                        <a:buNone/>
                      </a:pPr>
                      <a:endParaRPr sz="1100" dirty="0">
                        <a:solidFill>
                          <a:srgbClr val="73777E"/>
                        </a:solidFill>
                        <a:latin typeface="Exo 2"/>
                        <a:ea typeface="Exo 2"/>
                        <a:cs typeface="Exo 2"/>
                        <a:sym typeface="Exo 2"/>
                      </a:endParaRPr>
                    </a:p>
                    <a:p>
                      <a:pPr marL="457200" lvl="0" indent="-298450" algn="l" rtl="0">
                        <a:lnSpc>
                          <a:spcPct val="115000"/>
                        </a:lnSpc>
                        <a:spcBef>
                          <a:spcPts val="0"/>
                        </a:spcBef>
                        <a:spcAft>
                          <a:spcPts val="0"/>
                        </a:spcAft>
                        <a:buClr>
                          <a:srgbClr val="73777E"/>
                        </a:buClr>
                        <a:buSzPts val="1100"/>
                        <a:buFont typeface="Exo 2"/>
                        <a:buChar char="●"/>
                      </a:pPr>
                      <a:r>
                        <a:rPr lang="en-US" sz="1100" dirty="0">
                          <a:solidFill>
                            <a:srgbClr val="73777E"/>
                          </a:solidFill>
                          <a:latin typeface="Exo 2"/>
                          <a:ea typeface="Exo 2"/>
                          <a:cs typeface="Exo 2"/>
                          <a:sym typeface="Exo 2"/>
                        </a:rPr>
                        <a:t>Para la </a:t>
                      </a:r>
                      <a:r>
                        <a:rPr lang="en-US" sz="1100" dirty="0" err="1">
                          <a:solidFill>
                            <a:srgbClr val="73777E"/>
                          </a:solidFill>
                          <a:latin typeface="Exo 2"/>
                          <a:ea typeface="Exo 2"/>
                          <a:cs typeface="Exo 2"/>
                          <a:sym typeface="Exo 2"/>
                        </a:rPr>
                        <a:t>demanda</a:t>
                      </a:r>
                      <a:r>
                        <a:rPr lang="en-US" sz="1100" dirty="0">
                          <a:solidFill>
                            <a:srgbClr val="73777E"/>
                          </a:solidFill>
                          <a:latin typeface="Exo 2"/>
                          <a:ea typeface="Exo 2"/>
                          <a:cs typeface="Exo 2"/>
                          <a:sym typeface="Exo 2"/>
                        </a:rPr>
                        <a:t> </a:t>
                      </a:r>
                      <a:r>
                        <a:rPr lang="en-US" sz="1100" dirty="0" err="1">
                          <a:solidFill>
                            <a:srgbClr val="73777E"/>
                          </a:solidFill>
                          <a:latin typeface="Exo 2"/>
                          <a:ea typeface="Exo 2"/>
                          <a:cs typeface="Exo 2"/>
                          <a:sym typeface="Exo 2"/>
                        </a:rPr>
                        <a:t>prevista</a:t>
                      </a:r>
                      <a:r>
                        <a:rPr lang="en-US" sz="1100" dirty="0">
                          <a:solidFill>
                            <a:srgbClr val="73777E"/>
                          </a:solidFill>
                          <a:latin typeface="Exo 2"/>
                          <a:ea typeface="Exo 2"/>
                          <a:cs typeface="Exo 2"/>
                          <a:sym typeface="Exo 2"/>
                        </a:rPr>
                        <a:t> para </a:t>
                      </a:r>
                      <a:r>
                        <a:rPr lang="en-US" sz="1100" dirty="0" err="1">
                          <a:solidFill>
                            <a:srgbClr val="73777E"/>
                          </a:solidFill>
                          <a:latin typeface="Exo 2"/>
                          <a:ea typeface="Exo 2"/>
                          <a:cs typeface="Exo 2"/>
                          <a:sym typeface="Exo 2"/>
                        </a:rPr>
                        <a:t>este</a:t>
                      </a:r>
                      <a:r>
                        <a:rPr lang="en-US" sz="1100" dirty="0">
                          <a:solidFill>
                            <a:srgbClr val="73777E"/>
                          </a:solidFill>
                          <a:latin typeface="Exo 2"/>
                          <a:ea typeface="Exo 2"/>
                          <a:cs typeface="Exo 2"/>
                          <a:sym typeface="Exo 2"/>
                        </a:rPr>
                        <a:t> </a:t>
                      </a:r>
                      <a:r>
                        <a:rPr lang="en-US" sz="1100" dirty="0" err="1">
                          <a:solidFill>
                            <a:srgbClr val="73777E"/>
                          </a:solidFill>
                          <a:latin typeface="Exo 2"/>
                          <a:ea typeface="Exo 2"/>
                          <a:cs typeface="Exo 2"/>
                          <a:sym typeface="Exo 2"/>
                        </a:rPr>
                        <a:t>verano</a:t>
                      </a:r>
                      <a:r>
                        <a:rPr lang="en-US" sz="1100" dirty="0">
                          <a:solidFill>
                            <a:srgbClr val="73777E"/>
                          </a:solidFill>
                          <a:latin typeface="Exo 2"/>
                          <a:ea typeface="Exo 2"/>
                          <a:cs typeface="Exo 2"/>
                          <a:sym typeface="Exo 2"/>
                        </a:rPr>
                        <a:t> (2,5%) </a:t>
                      </a:r>
                      <a:r>
                        <a:rPr lang="en-US" sz="1100" dirty="0" err="1">
                          <a:solidFill>
                            <a:srgbClr val="73777E"/>
                          </a:solidFill>
                          <a:latin typeface="Exo 2"/>
                          <a:ea typeface="Exo 2"/>
                          <a:cs typeface="Exo 2"/>
                          <a:sym typeface="Exo 2"/>
                        </a:rPr>
                        <a:t>podría</a:t>
                      </a:r>
                      <a:r>
                        <a:rPr lang="en-US" sz="1100" dirty="0">
                          <a:solidFill>
                            <a:srgbClr val="73777E"/>
                          </a:solidFill>
                          <a:latin typeface="Exo 2"/>
                          <a:ea typeface="Exo 2"/>
                          <a:cs typeface="Exo 2"/>
                          <a:sym typeface="Exo 2"/>
                        </a:rPr>
                        <a:t> </a:t>
                      </a:r>
                      <a:r>
                        <a:rPr lang="en-US" sz="1100" dirty="0" err="1">
                          <a:solidFill>
                            <a:srgbClr val="73777E"/>
                          </a:solidFill>
                          <a:latin typeface="Exo 2"/>
                          <a:ea typeface="Exo 2"/>
                          <a:cs typeface="Exo 2"/>
                          <a:sym typeface="Exo 2"/>
                        </a:rPr>
                        <a:t>darse</a:t>
                      </a:r>
                      <a:r>
                        <a:rPr lang="en-US" sz="1100" dirty="0">
                          <a:solidFill>
                            <a:srgbClr val="73777E"/>
                          </a:solidFill>
                          <a:latin typeface="Exo 2"/>
                          <a:ea typeface="Exo 2"/>
                          <a:cs typeface="Exo 2"/>
                          <a:sym typeface="Exo 2"/>
                        </a:rPr>
                        <a:t> </a:t>
                      </a:r>
                      <a:r>
                        <a:rPr lang="en-US" sz="1100" dirty="0" err="1">
                          <a:solidFill>
                            <a:srgbClr val="73777E"/>
                          </a:solidFill>
                          <a:latin typeface="Exo 2"/>
                          <a:ea typeface="Exo 2"/>
                          <a:cs typeface="Exo 2"/>
                          <a:sym typeface="Exo 2"/>
                        </a:rPr>
                        <a:t>estados</a:t>
                      </a:r>
                      <a:r>
                        <a:rPr lang="en-US" sz="1100" dirty="0">
                          <a:solidFill>
                            <a:srgbClr val="73777E"/>
                          </a:solidFill>
                          <a:latin typeface="Exo 2"/>
                          <a:ea typeface="Exo 2"/>
                          <a:cs typeface="Exo 2"/>
                          <a:sym typeface="Exo 2"/>
                        </a:rPr>
                        <a:t> de </a:t>
                      </a:r>
                      <a:r>
                        <a:rPr lang="en-US" sz="1100" dirty="0" err="1">
                          <a:solidFill>
                            <a:srgbClr val="73777E"/>
                          </a:solidFill>
                          <a:latin typeface="Exo 2"/>
                          <a:ea typeface="Exo 2"/>
                          <a:cs typeface="Exo 2"/>
                          <a:sym typeface="Exo 2"/>
                        </a:rPr>
                        <a:t>saturación</a:t>
                      </a:r>
                      <a:r>
                        <a:rPr lang="en-US" sz="1100" dirty="0">
                          <a:solidFill>
                            <a:srgbClr val="73777E"/>
                          </a:solidFill>
                          <a:latin typeface="Exo 2"/>
                          <a:ea typeface="Exo 2"/>
                          <a:cs typeface="Exo 2"/>
                          <a:sym typeface="Exo 2"/>
                        </a:rPr>
                        <a:t>.</a:t>
                      </a:r>
                      <a:endParaRPr sz="1100" dirty="0">
                        <a:solidFill>
                          <a:srgbClr val="73777E"/>
                        </a:solidFill>
                        <a:latin typeface="Exo 2"/>
                        <a:ea typeface="Exo 2"/>
                        <a:cs typeface="Exo 2"/>
                        <a:sym typeface="Exo 2"/>
                      </a:endParaRPr>
                    </a:p>
                    <a:p>
                      <a:pPr marL="457200" lvl="0" indent="0" algn="l" rtl="0">
                        <a:lnSpc>
                          <a:spcPct val="115000"/>
                        </a:lnSpc>
                        <a:spcBef>
                          <a:spcPts val="0"/>
                        </a:spcBef>
                        <a:spcAft>
                          <a:spcPts val="0"/>
                        </a:spcAft>
                        <a:buNone/>
                      </a:pPr>
                      <a:endParaRPr sz="1100" dirty="0">
                        <a:solidFill>
                          <a:srgbClr val="73777E"/>
                        </a:solidFill>
                        <a:latin typeface="Exo 2"/>
                        <a:ea typeface="Exo 2"/>
                        <a:cs typeface="Exo 2"/>
                        <a:sym typeface="Exo 2"/>
                      </a:endParaRPr>
                    </a:p>
                    <a:p>
                      <a:pPr marL="457200" lvl="0" indent="-298450" algn="l" rtl="0">
                        <a:lnSpc>
                          <a:spcPct val="115000"/>
                        </a:lnSpc>
                        <a:spcBef>
                          <a:spcPts val="0"/>
                        </a:spcBef>
                        <a:spcAft>
                          <a:spcPts val="0"/>
                        </a:spcAft>
                        <a:buClr>
                          <a:srgbClr val="73777E"/>
                        </a:buClr>
                        <a:buSzPts val="1100"/>
                        <a:buFont typeface="Exo 2"/>
                        <a:buChar char="●"/>
                      </a:pPr>
                      <a:r>
                        <a:rPr lang="en-US" sz="1100" dirty="0" err="1">
                          <a:solidFill>
                            <a:srgbClr val="73777E"/>
                          </a:solidFill>
                          <a:latin typeface="Exo 2"/>
                          <a:ea typeface="Exo 2"/>
                          <a:cs typeface="Exo 2"/>
                          <a:sym typeface="Exo 2"/>
                        </a:rPr>
                        <a:t>Transferencias</a:t>
                      </a:r>
                      <a:r>
                        <a:rPr lang="en-US" sz="1100" dirty="0">
                          <a:solidFill>
                            <a:srgbClr val="73777E"/>
                          </a:solidFill>
                          <a:latin typeface="Exo 2"/>
                          <a:ea typeface="Exo 2"/>
                          <a:cs typeface="Exo 2"/>
                          <a:sym typeface="Exo 2"/>
                        </a:rPr>
                        <a:t> a ET </a:t>
                      </a:r>
                      <a:r>
                        <a:rPr lang="en-US" sz="1100" dirty="0" err="1">
                          <a:solidFill>
                            <a:srgbClr val="73777E"/>
                          </a:solidFill>
                          <a:latin typeface="Exo 2"/>
                          <a:ea typeface="Exo 2"/>
                          <a:cs typeface="Exo 2"/>
                          <a:sym typeface="Exo 2"/>
                        </a:rPr>
                        <a:t>Romang</a:t>
                      </a:r>
                      <a:r>
                        <a:rPr lang="en-US" sz="1100" dirty="0">
                          <a:solidFill>
                            <a:srgbClr val="73777E"/>
                          </a:solidFill>
                          <a:latin typeface="Exo 2"/>
                          <a:ea typeface="Exo 2"/>
                          <a:cs typeface="Exo 2"/>
                          <a:sym typeface="Exo 2"/>
                        </a:rPr>
                        <a:t> </a:t>
                      </a:r>
                      <a:r>
                        <a:rPr lang="en-US" sz="1100" dirty="0" err="1">
                          <a:solidFill>
                            <a:srgbClr val="73777E"/>
                          </a:solidFill>
                          <a:latin typeface="Exo 2"/>
                          <a:ea typeface="Exo 2"/>
                          <a:cs typeface="Exo 2"/>
                          <a:sym typeface="Exo 2"/>
                        </a:rPr>
                        <a:t>podrían</a:t>
                      </a:r>
                      <a:r>
                        <a:rPr lang="en-US" sz="1100" dirty="0">
                          <a:solidFill>
                            <a:srgbClr val="73777E"/>
                          </a:solidFill>
                          <a:latin typeface="Exo 2"/>
                          <a:ea typeface="Exo 2"/>
                          <a:cs typeface="Exo 2"/>
                          <a:sym typeface="Exo 2"/>
                        </a:rPr>
                        <a:t> </a:t>
                      </a:r>
                      <a:r>
                        <a:rPr lang="en-US" sz="1100" dirty="0" err="1">
                          <a:solidFill>
                            <a:srgbClr val="73777E"/>
                          </a:solidFill>
                          <a:latin typeface="Exo 2"/>
                          <a:ea typeface="Exo 2"/>
                          <a:cs typeface="Exo 2"/>
                          <a:sym typeface="Exo 2"/>
                        </a:rPr>
                        <a:t>evitar</a:t>
                      </a:r>
                      <a:r>
                        <a:rPr lang="en-US" sz="1100" dirty="0">
                          <a:solidFill>
                            <a:srgbClr val="73777E"/>
                          </a:solidFill>
                          <a:latin typeface="Exo 2"/>
                          <a:ea typeface="Exo 2"/>
                          <a:cs typeface="Exo 2"/>
                          <a:sym typeface="Exo 2"/>
                        </a:rPr>
                        <a:t> </a:t>
                      </a:r>
                      <a:r>
                        <a:rPr lang="en-US" sz="1100" dirty="0" err="1">
                          <a:solidFill>
                            <a:srgbClr val="73777E"/>
                          </a:solidFill>
                          <a:latin typeface="Exo 2"/>
                          <a:ea typeface="Exo 2"/>
                          <a:cs typeface="Exo 2"/>
                          <a:sym typeface="Exo 2"/>
                        </a:rPr>
                        <a:t>pequeñas</a:t>
                      </a:r>
                      <a:r>
                        <a:rPr lang="en-US" sz="1100" dirty="0">
                          <a:solidFill>
                            <a:srgbClr val="73777E"/>
                          </a:solidFill>
                          <a:latin typeface="Exo 2"/>
                          <a:ea typeface="Exo 2"/>
                          <a:cs typeface="Exo 2"/>
                          <a:sym typeface="Exo 2"/>
                        </a:rPr>
                        <a:t> </a:t>
                      </a:r>
                      <a:r>
                        <a:rPr lang="en-US" sz="1100" dirty="0" err="1">
                          <a:solidFill>
                            <a:srgbClr val="73777E"/>
                          </a:solidFill>
                          <a:latin typeface="Exo 2"/>
                          <a:ea typeface="Exo 2"/>
                          <a:cs typeface="Exo 2"/>
                          <a:sym typeface="Exo 2"/>
                        </a:rPr>
                        <a:t>sobrecargas</a:t>
                      </a:r>
                      <a:r>
                        <a:rPr lang="en-US" sz="1100" dirty="0">
                          <a:solidFill>
                            <a:srgbClr val="73777E"/>
                          </a:solidFill>
                          <a:latin typeface="Exo 2"/>
                          <a:ea typeface="Exo 2"/>
                          <a:cs typeface="Exo 2"/>
                          <a:sym typeface="Exo 2"/>
                        </a:rPr>
                        <a:t>.</a:t>
                      </a:r>
                      <a:endParaRPr sz="1100" dirty="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100" dirty="0">
                          <a:solidFill>
                            <a:srgbClr val="73777E"/>
                          </a:solidFill>
                          <a:latin typeface="Exo 2"/>
                          <a:ea typeface="Exo 2"/>
                          <a:cs typeface="Exo 2"/>
                          <a:sym typeface="Exo 2"/>
                        </a:rPr>
                        <a:t>ET Gran Paraná: </a:t>
                      </a:r>
                      <a:endParaRPr sz="1100" dirty="0">
                        <a:solidFill>
                          <a:srgbClr val="73777E"/>
                        </a:solidFill>
                        <a:latin typeface="Exo 2"/>
                        <a:ea typeface="Exo 2"/>
                        <a:cs typeface="Exo 2"/>
                        <a:sym typeface="Exo 2"/>
                      </a:endParaRPr>
                    </a:p>
                    <a:p>
                      <a:pPr marL="0" marR="0" lvl="0" indent="0" algn="ctr" rtl="0">
                        <a:lnSpc>
                          <a:spcPct val="115000"/>
                        </a:lnSpc>
                        <a:spcBef>
                          <a:spcPts val="0"/>
                        </a:spcBef>
                        <a:spcAft>
                          <a:spcPts val="0"/>
                        </a:spcAft>
                        <a:buNone/>
                      </a:pPr>
                      <a:r>
                        <a:rPr lang="en-US" sz="1100" dirty="0">
                          <a:solidFill>
                            <a:srgbClr val="73777E"/>
                          </a:solidFill>
                          <a:latin typeface="Exo 2"/>
                          <a:ea typeface="Exo 2"/>
                          <a:cs typeface="Exo 2"/>
                          <a:sym typeface="Exo 2"/>
                        </a:rPr>
                        <a:t>dos </a:t>
                      </a:r>
                      <a:r>
                        <a:rPr lang="en-US" sz="1100" dirty="0" err="1">
                          <a:solidFill>
                            <a:srgbClr val="73777E"/>
                          </a:solidFill>
                          <a:latin typeface="Exo 2"/>
                          <a:ea typeface="Exo 2"/>
                          <a:cs typeface="Exo 2"/>
                          <a:sym typeface="Exo 2"/>
                        </a:rPr>
                        <a:t>nuevas</a:t>
                      </a:r>
                      <a:r>
                        <a:rPr lang="en-US" sz="1100" dirty="0">
                          <a:solidFill>
                            <a:srgbClr val="73777E"/>
                          </a:solidFill>
                          <a:latin typeface="Exo 2"/>
                          <a:ea typeface="Exo 2"/>
                          <a:cs typeface="Exo 2"/>
                          <a:sym typeface="Exo 2"/>
                        </a:rPr>
                        <a:t> </a:t>
                      </a:r>
                      <a:r>
                        <a:rPr lang="en-US" sz="1100" dirty="0" err="1">
                          <a:solidFill>
                            <a:srgbClr val="73777E"/>
                          </a:solidFill>
                          <a:latin typeface="Exo 2"/>
                          <a:ea typeface="Exo 2"/>
                          <a:cs typeface="Exo 2"/>
                          <a:sym typeface="Exo 2"/>
                        </a:rPr>
                        <a:t>salidas</a:t>
                      </a:r>
                      <a:r>
                        <a:rPr lang="en-US" sz="1100" dirty="0">
                          <a:solidFill>
                            <a:srgbClr val="73777E"/>
                          </a:solidFill>
                          <a:latin typeface="Exo 2"/>
                          <a:ea typeface="Exo 2"/>
                          <a:cs typeface="Exo 2"/>
                          <a:sym typeface="Exo 2"/>
                        </a:rPr>
                        <a:t> 132 kV</a:t>
                      </a:r>
                      <a:endParaRPr sz="1100" dirty="0">
                        <a:solidFill>
                          <a:srgbClr val="73777E"/>
                        </a:solidFill>
                        <a:latin typeface="Exo 2"/>
                        <a:ea typeface="Exo 2"/>
                        <a:cs typeface="Exo 2"/>
                        <a:sym typeface="Exo 2"/>
                      </a:endParaRPr>
                    </a:p>
                    <a:p>
                      <a:pPr marL="0" marR="0" lvl="0" indent="0" algn="ctr" rtl="0">
                        <a:lnSpc>
                          <a:spcPct val="115000"/>
                        </a:lnSpc>
                        <a:spcBef>
                          <a:spcPts val="0"/>
                        </a:spcBef>
                        <a:spcAft>
                          <a:spcPts val="0"/>
                        </a:spcAft>
                        <a:buNone/>
                      </a:pPr>
                      <a:r>
                        <a:rPr lang="en-US" sz="1100" dirty="0" err="1">
                          <a:solidFill>
                            <a:srgbClr val="73777E"/>
                          </a:solidFill>
                          <a:latin typeface="Exo 2"/>
                          <a:ea typeface="Exo 2"/>
                          <a:cs typeface="Exo 2"/>
                          <a:sym typeface="Exo 2"/>
                        </a:rPr>
                        <a:t>Obra</a:t>
                      </a:r>
                      <a:r>
                        <a:rPr lang="en-US" sz="1100" dirty="0">
                          <a:solidFill>
                            <a:srgbClr val="73777E"/>
                          </a:solidFill>
                          <a:latin typeface="Exo 2"/>
                          <a:ea typeface="Exo 2"/>
                          <a:cs typeface="Exo 2"/>
                          <a:sym typeface="Exo 2"/>
                        </a:rPr>
                        <a:t> </a:t>
                      </a:r>
                      <a:r>
                        <a:rPr lang="en-US" sz="1100" dirty="0" err="1">
                          <a:solidFill>
                            <a:srgbClr val="73777E"/>
                          </a:solidFill>
                          <a:latin typeface="Exo 2"/>
                          <a:ea typeface="Exo 2"/>
                          <a:cs typeface="Exo 2"/>
                          <a:sym typeface="Exo 2"/>
                        </a:rPr>
                        <a:t>paralizada</a:t>
                      </a:r>
                      <a:endParaRPr sz="1100" dirty="0">
                        <a:solidFill>
                          <a:srgbClr val="73777E"/>
                        </a:solidFill>
                        <a:latin typeface="Exo 2"/>
                        <a:ea typeface="Exo 2"/>
                        <a:cs typeface="Exo 2"/>
                        <a:sym typeface="Exo 2"/>
                      </a:endParaRPr>
                    </a:p>
                  </a:txBody>
                  <a:tcPr marL="91425" marR="9142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r h="1638300">
                <a:tc>
                  <a:txBody>
                    <a:bodyPr/>
                    <a:lstStyle/>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RAMALLO</a:t>
                      </a:r>
                      <a:endParaRPr sz="11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T1RA</a:t>
                      </a:r>
                      <a:endParaRPr sz="11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220/132 kV 300 MVA</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457200" lvl="0" indent="-298450" algn="just" rtl="0">
                        <a:lnSpc>
                          <a:spcPct val="115000"/>
                        </a:lnSpc>
                        <a:spcBef>
                          <a:spcPts val="0"/>
                        </a:spcBef>
                        <a:spcAft>
                          <a:spcPts val="0"/>
                        </a:spcAft>
                        <a:buClr>
                          <a:srgbClr val="73777E"/>
                        </a:buClr>
                        <a:buSzPts val="1100"/>
                        <a:buFont typeface="Exo 2"/>
                        <a:buChar char="●"/>
                      </a:pPr>
                      <a:r>
                        <a:rPr lang="en-US" sz="1100">
                          <a:solidFill>
                            <a:srgbClr val="73777E"/>
                          </a:solidFill>
                          <a:latin typeface="Exo 2"/>
                          <a:ea typeface="Exo 2"/>
                          <a:cs typeface="Exo 2"/>
                          <a:sym typeface="Exo 2"/>
                        </a:rPr>
                        <a:t>Alta dependencia de la disponibilidad de CT Rojo (200 MW) y San Nicolás. </a:t>
                      </a:r>
                      <a:endParaRPr sz="1100">
                        <a:solidFill>
                          <a:srgbClr val="73777E"/>
                        </a:solidFill>
                        <a:latin typeface="Exo 2"/>
                        <a:ea typeface="Exo 2"/>
                        <a:cs typeface="Exo 2"/>
                        <a:sym typeface="Exo 2"/>
                      </a:endParaRPr>
                    </a:p>
                    <a:p>
                      <a:pPr marL="457200" lvl="0" indent="0" algn="just" rtl="0">
                        <a:lnSpc>
                          <a:spcPct val="115000"/>
                        </a:lnSpc>
                        <a:spcBef>
                          <a:spcPts val="0"/>
                        </a:spcBef>
                        <a:spcAft>
                          <a:spcPts val="0"/>
                        </a:spcAft>
                        <a:buNone/>
                      </a:pPr>
                      <a:endParaRPr sz="1100">
                        <a:solidFill>
                          <a:srgbClr val="73777E"/>
                        </a:solidFill>
                        <a:latin typeface="Exo 2"/>
                        <a:ea typeface="Exo 2"/>
                        <a:cs typeface="Exo 2"/>
                        <a:sym typeface="Exo 2"/>
                      </a:endParaRPr>
                    </a:p>
                    <a:p>
                      <a:pPr marL="457200" lvl="0" indent="-298450" algn="just" rtl="0">
                        <a:lnSpc>
                          <a:spcPct val="115000"/>
                        </a:lnSpc>
                        <a:spcBef>
                          <a:spcPts val="0"/>
                        </a:spcBef>
                        <a:spcAft>
                          <a:spcPts val="0"/>
                        </a:spcAft>
                        <a:buClr>
                          <a:srgbClr val="73777E"/>
                        </a:buClr>
                        <a:buSzPts val="1100"/>
                        <a:buFont typeface="Exo 2"/>
                        <a:buChar char="●"/>
                      </a:pPr>
                      <a:r>
                        <a:rPr lang="en-US" sz="1100">
                          <a:solidFill>
                            <a:srgbClr val="73777E"/>
                          </a:solidFill>
                          <a:latin typeface="Exo 2"/>
                          <a:ea typeface="Exo 2"/>
                          <a:cs typeface="Exo 2"/>
                          <a:sym typeface="Exo 2"/>
                        </a:rPr>
                        <a:t>Bajo despacho de San Nicolás y Rojo llevó al transformador a operar en niveles críticos.</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100">
                          <a:solidFill>
                            <a:srgbClr val="73777E"/>
                          </a:solidFill>
                          <a:latin typeface="Exo 2"/>
                          <a:ea typeface="Exo 2"/>
                          <a:cs typeface="Exo 2"/>
                          <a:sym typeface="Exo 2"/>
                        </a:rPr>
                        <a:t>T2RA</a:t>
                      </a:r>
                      <a:endParaRPr sz="1100">
                        <a:solidFill>
                          <a:srgbClr val="73777E"/>
                        </a:solidFill>
                        <a:latin typeface="Exo 2"/>
                        <a:ea typeface="Exo 2"/>
                        <a:cs typeface="Exo 2"/>
                        <a:sym typeface="Exo 2"/>
                      </a:endParaRPr>
                    </a:p>
                    <a:p>
                      <a:pPr marL="0" marR="0" lvl="0" indent="0" algn="ctr" rtl="0">
                        <a:lnSpc>
                          <a:spcPct val="115000"/>
                        </a:lnSpc>
                        <a:spcBef>
                          <a:spcPts val="0"/>
                        </a:spcBef>
                        <a:spcAft>
                          <a:spcPts val="0"/>
                        </a:spcAft>
                        <a:buNone/>
                      </a:pPr>
                      <a:r>
                        <a:rPr lang="en-US" sz="1100">
                          <a:solidFill>
                            <a:srgbClr val="73777E"/>
                          </a:solidFill>
                          <a:latin typeface="Exo 2"/>
                          <a:ea typeface="Exo 2"/>
                          <a:cs typeface="Exo 2"/>
                          <a:sym typeface="Exo 2"/>
                        </a:rPr>
                        <a:t>220/132 kV 300 MVA</a:t>
                      </a:r>
                      <a:endParaRPr sz="1100">
                        <a:solidFill>
                          <a:srgbClr val="73777E"/>
                        </a:solidFill>
                        <a:latin typeface="Exo 2"/>
                        <a:ea typeface="Exo 2"/>
                        <a:cs typeface="Exo 2"/>
                        <a:sym typeface="Exo 2"/>
                      </a:endParaRPr>
                    </a:p>
                    <a:p>
                      <a:pPr marL="0" marR="0" lvl="0" indent="0" algn="ctr" rtl="0">
                        <a:lnSpc>
                          <a:spcPct val="115000"/>
                        </a:lnSpc>
                        <a:spcBef>
                          <a:spcPts val="0"/>
                        </a:spcBef>
                        <a:spcAft>
                          <a:spcPts val="0"/>
                        </a:spcAft>
                        <a:buNone/>
                      </a:pPr>
                      <a:r>
                        <a:rPr lang="en-US" sz="1100">
                          <a:solidFill>
                            <a:srgbClr val="73777E"/>
                          </a:solidFill>
                          <a:latin typeface="Exo 2"/>
                          <a:ea typeface="Exo 2"/>
                          <a:cs typeface="Exo 2"/>
                          <a:sym typeface="Exo 2"/>
                        </a:rPr>
                        <a:t>en ejecución</a:t>
                      </a:r>
                      <a:endParaRPr sz="1100">
                        <a:solidFill>
                          <a:srgbClr val="73777E"/>
                        </a:solidFill>
                        <a:latin typeface="Exo 2"/>
                        <a:ea typeface="Exo 2"/>
                        <a:cs typeface="Exo 2"/>
                        <a:sym typeface="Exo 2"/>
                      </a:endParaRPr>
                    </a:p>
                    <a:p>
                      <a:pPr marL="0" marR="0" lvl="0" indent="0" algn="ctr" rtl="0">
                        <a:lnSpc>
                          <a:spcPct val="115000"/>
                        </a:lnSpc>
                        <a:spcBef>
                          <a:spcPts val="0"/>
                        </a:spcBef>
                        <a:spcAft>
                          <a:spcPts val="0"/>
                        </a:spcAft>
                        <a:buNone/>
                      </a:pPr>
                      <a:r>
                        <a:rPr lang="en-US" sz="1100">
                          <a:solidFill>
                            <a:srgbClr val="73777E"/>
                          </a:solidFill>
                          <a:latin typeface="Exo 2"/>
                          <a:ea typeface="Exo 2"/>
                          <a:cs typeface="Exo 2"/>
                          <a:sym typeface="Exo 2"/>
                        </a:rPr>
                        <a:t>PES indefinida.</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9"/>
        <p:cNvGrpSpPr/>
        <p:nvPr/>
      </p:nvGrpSpPr>
      <p:grpSpPr>
        <a:xfrm>
          <a:off x="0" y="0"/>
          <a:ext cx="0" cy="0"/>
          <a:chOff x="0" y="0"/>
          <a:chExt cx="0" cy="0"/>
        </a:xfrm>
      </p:grpSpPr>
      <p:pic>
        <p:nvPicPr>
          <p:cNvPr id="230" name="Google Shape;230;p28"/>
          <p:cNvPicPr preferRelativeResize="0"/>
          <p:nvPr/>
        </p:nvPicPr>
        <p:blipFill rotWithShape="1">
          <a:blip r:embed="rId4">
            <a:alphaModFix/>
          </a:blip>
          <a:srcRect/>
          <a:stretch/>
        </p:blipFill>
        <p:spPr>
          <a:xfrm>
            <a:off x="7437975" y="392372"/>
            <a:ext cx="2865411" cy="352008"/>
          </a:xfrm>
          <a:prstGeom prst="rect">
            <a:avLst/>
          </a:prstGeom>
          <a:noFill/>
          <a:ln>
            <a:noFill/>
          </a:ln>
        </p:spPr>
      </p:pic>
      <p:sp>
        <p:nvSpPr>
          <p:cNvPr id="231" name="Google Shape;231;p28"/>
          <p:cNvSpPr txBox="1"/>
          <p:nvPr/>
        </p:nvSpPr>
        <p:spPr>
          <a:xfrm>
            <a:off x="454300" y="893450"/>
            <a:ext cx="8627700" cy="72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6" b="1">
                <a:solidFill>
                  <a:srgbClr val="6CA99C"/>
                </a:solidFill>
                <a:latin typeface="Exo 2 SemiBold"/>
                <a:ea typeface="Exo 2 SemiBold"/>
                <a:cs typeface="Exo 2 SemiBold"/>
                <a:sym typeface="Exo 2 SemiBold"/>
              </a:rPr>
              <a:t>Transformación en Condición N</a:t>
            </a:r>
            <a:endParaRPr sz="2806" b="1">
              <a:solidFill>
                <a:srgbClr val="6CA99C"/>
              </a:solidFill>
              <a:latin typeface="Exo 2 SemiBold"/>
              <a:ea typeface="Exo 2 SemiBold"/>
              <a:cs typeface="Exo 2 SemiBold"/>
              <a:sym typeface="Exo 2 SemiBold"/>
            </a:endParaRPr>
          </a:p>
          <a:p>
            <a:pPr marL="0" marR="0" lvl="0" indent="0" algn="l" rtl="0">
              <a:lnSpc>
                <a:spcPct val="100000"/>
              </a:lnSpc>
              <a:spcBef>
                <a:spcPts val="0"/>
              </a:spcBef>
              <a:spcAft>
                <a:spcPts val="0"/>
              </a:spcAft>
              <a:buClr>
                <a:schemeClr val="dk1"/>
              </a:buClr>
              <a:buSzPts val="1100"/>
              <a:buFont typeface="Arial"/>
              <a:buNone/>
            </a:pPr>
            <a:r>
              <a:rPr lang="en-US" sz="1511">
                <a:solidFill>
                  <a:srgbClr val="73777E"/>
                </a:solidFill>
                <a:latin typeface="Exo 2"/>
                <a:ea typeface="Exo 2"/>
                <a:cs typeface="Exo 2"/>
                <a:sym typeface="Exo 2"/>
              </a:rPr>
              <a:t>ESTADO CRÍTICO ( ~ 100 % ) )(4 de 6)</a:t>
            </a:r>
            <a:endParaRPr sz="1511" b="0" i="0" u="none" strike="noStrike" cap="none">
              <a:solidFill>
                <a:srgbClr val="73777E"/>
              </a:solidFill>
              <a:latin typeface="Exo 2"/>
              <a:ea typeface="Exo 2"/>
              <a:cs typeface="Exo 2"/>
              <a:sym typeface="Exo 2"/>
            </a:endParaRPr>
          </a:p>
        </p:txBody>
      </p:sp>
      <p:sp>
        <p:nvSpPr>
          <p:cNvPr id="232" name="Google Shape;232;p28"/>
          <p:cNvSpPr txBox="1"/>
          <p:nvPr/>
        </p:nvSpPr>
        <p:spPr>
          <a:xfrm>
            <a:off x="7584399" y="6799400"/>
            <a:ext cx="2865300" cy="25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79"/>
              <a:buFont typeface="Arial"/>
              <a:buNone/>
            </a:pPr>
            <a:r>
              <a:rPr lang="en-US" sz="1079" b="1">
                <a:solidFill>
                  <a:srgbClr val="73777E"/>
                </a:solidFill>
                <a:latin typeface="Exo 2 SemiBold"/>
                <a:ea typeface="Exo 2 SemiBold"/>
                <a:cs typeface="Exo 2 SemiBold"/>
                <a:sym typeface="Exo 2 SemiBold"/>
              </a:rPr>
              <a:t>Red de Transporte de Extra Alta Tensión</a:t>
            </a:r>
            <a:endParaRPr sz="1400" b="0" i="0" u="none" strike="noStrike" cap="none">
              <a:solidFill>
                <a:srgbClr val="000000"/>
              </a:solidFill>
              <a:latin typeface="Arial"/>
              <a:ea typeface="Arial"/>
              <a:cs typeface="Arial"/>
              <a:sym typeface="Arial"/>
            </a:endParaRPr>
          </a:p>
        </p:txBody>
      </p:sp>
      <p:graphicFrame>
        <p:nvGraphicFramePr>
          <p:cNvPr id="233" name="Google Shape;233;p28"/>
          <p:cNvGraphicFramePr/>
          <p:nvPr/>
        </p:nvGraphicFramePr>
        <p:xfrm>
          <a:off x="565225" y="1741625"/>
          <a:ext cx="9738175" cy="3329675"/>
        </p:xfrm>
        <a:graphic>
          <a:graphicData uri="http://schemas.openxmlformats.org/drawingml/2006/table">
            <a:tbl>
              <a:tblPr>
                <a:noFill/>
                <a:tableStyleId>{D7212E16-A39C-477D-A84A-14C5A9FEEC18}</a:tableStyleId>
              </a:tblPr>
              <a:tblGrid>
                <a:gridCol w="1196100"/>
                <a:gridCol w="2176525"/>
                <a:gridCol w="3827800"/>
                <a:gridCol w="2537750"/>
              </a:tblGrid>
              <a:tr h="376925">
                <a:tc>
                  <a:txBody>
                    <a:bodyPr/>
                    <a:lstStyle/>
                    <a:p>
                      <a:pPr marL="0" lvl="0" indent="0" algn="ctr" rtl="0">
                        <a:lnSpc>
                          <a:spcPct val="115000"/>
                        </a:lnSpc>
                        <a:spcBef>
                          <a:spcPts val="0"/>
                        </a:spcBef>
                        <a:spcAft>
                          <a:spcPts val="0"/>
                        </a:spcAft>
                        <a:buNone/>
                      </a:pPr>
                      <a:r>
                        <a:rPr lang="en-US" sz="1000" b="1">
                          <a:solidFill>
                            <a:srgbClr val="FFFFFF"/>
                          </a:solidFill>
                        </a:rPr>
                        <a:t>ET</a:t>
                      </a:r>
                      <a:endParaRPr sz="1000" b="1">
                        <a:solidFill>
                          <a:srgbClr val="FFFFFF"/>
                        </a:solidFill>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b="1">
                          <a:solidFill>
                            <a:srgbClr val="FFFFFF"/>
                          </a:solidFill>
                        </a:rPr>
                        <a:t>TRANSFORMADOR</a:t>
                      </a:r>
                      <a:endParaRPr sz="1000" b="1">
                        <a:solidFill>
                          <a:srgbClr val="FFFFFF"/>
                        </a:solidFill>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b="1">
                          <a:solidFill>
                            <a:srgbClr val="FFFFFF"/>
                          </a:solidFill>
                        </a:rPr>
                        <a:t>OBSERVACIONES</a:t>
                      </a:r>
                      <a:endParaRPr sz="1000" b="1">
                        <a:solidFill>
                          <a:srgbClr val="FFFFFF"/>
                        </a:solidFill>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marR="0" lvl="0" indent="0" algn="ctr" rtl="0">
                        <a:lnSpc>
                          <a:spcPct val="115000"/>
                        </a:lnSpc>
                        <a:spcBef>
                          <a:spcPts val="0"/>
                        </a:spcBef>
                        <a:spcAft>
                          <a:spcPts val="0"/>
                        </a:spcAft>
                        <a:buNone/>
                      </a:pPr>
                      <a:r>
                        <a:rPr lang="en-US" sz="1000" b="1">
                          <a:solidFill>
                            <a:srgbClr val="FFFFFF"/>
                          </a:solidFill>
                        </a:rPr>
                        <a:t>SOLUCIÓN PROYECTADA A FUTURO</a:t>
                      </a:r>
                      <a:endParaRPr sz="1000" b="1">
                        <a:solidFill>
                          <a:srgbClr val="FFFFFF"/>
                        </a:solidFill>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r>
              <a:tr h="1447800">
                <a:tc>
                  <a:txBody>
                    <a:bodyPr/>
                    <a:lstStyle/>
                    <a:p>
                      <a:pPr marL="0" marR="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PASO DE LA </a:t>
                      </a:r>
                      <a:endParaRPr sz="1100" b="1">
                        <a:solidFill>
                          <a:srgbClr val="73777E"/>
                        </a:solidFill>
                        <a:latin typeface="Exo 2"/>
                        <a:ea typeface="Exo 2"/>
                        <a:cs typeface="Exo 2"/>
                        <a:sym typeface="Exo 2"/>
                      </a:endParaRPr>
                    </a:p>
                    <a:p>
                      <a:pPr marL="0" marR="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PATRIA</a:t>
                      </a:r>
                      <a:endParaRPr sz="1100" b="1">
                        <a:solidFill>
                          <a:srgbClr val="73777E"/>
                        </a:solidFill>
                        <a:latin typeface="Exo 2"/>
                        <a:ea typeface="Exo 2"/>
                        <a:cs typeface="Exo 2"/>
                        <a:sym typeface="Exo 2"/>
                      </a:endParaRPr>
                    </a:p>
                  </a:txBody>
                  <a:tcPr marL="91425" marR="9142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T1PT</a:t>
                      </a:r>
                      <a:endParaRPr sz="11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500/132 kV 300 MVA</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457200" lvl="0" indent="-298450" algn="l" rtl="0">
                        <a:lnSpc>
                          <a:spcPct val="115000"/>
                        </a:lnSpc>
                        <a:spcBef>
                          <a:spcPts val="0"/>
                        </a:spcBef>
                        <a:spcAft>
                          <a:spcPts val="0"/>
                        </a:spcAft>
                        <a:buClr>
                          <a:srgbClr val="73777E"/>
                        </a:buClr>
                        <a:buSzPts val="1100"/>
                        <a:buFont typeface="Exo 2"/>
                        <a:buChar char="●"/>
                      </a:pPr>
                      <a:r>
                        <a:rPr lang="en-US" sz="1100">
                          <a:solidFill>
                            <a:srgbClr val="73777E"/>
                          </a:solidFill>
                          <a:latin typeface="Exo 2"/>
                          <a:ea typeface="Exo 2"/>
                          <a:cs typeface="Exo 2"/>
                          <a:sym typeface="Exo 2"/>
                        </a:rPr>
                        <a:t> Verano anterior requirió despacho del 100 % de la generación del área y transferencia de demanda a ET Resistencia. </a:t>
                      </a:r>
                      <a:endParaRPr sz="1100">
                        <a:solidFill>
                          <a:srgbClr val="73777E"/>
                        </a:solidFill>
                        <a:latin typeface="Exo 2"/>
                        <a:ea typeface="Exo 2"/>
                        <a:cs typeface="Exo 2"/>
                        <a:sym typeface="Exo 2"/>
                      </a:endParaRPr>
                    </a:p>
                    <a:p>
                      <a:pPr marL="457200" lvl="0" indent="0" algn="l" rtl="0">
                        <a:lnSpc>
                          <a:spcPct val="115000"/>
                        </a:lnSpc>
                        <a:spcBef>
                          <a:spcPts val="0"/>
                        </a:spcBef>
                        <a:spcAft>
                          <a:spcPts val="0"/>
                        </a:spcAft>
                        <a:buNone/>
                      </a:pPr>
                      <a:endParaRPr sz="1100">
                        <a:solidFill>
                          <a:srgbClr val="73777E"/>
                        </a:solidFill>
                        <a:latin typeface="Exo 2"/>
                        <a:ea typeface="Exo 2"/>
                        <a:cs typeface="Exo 2"/>
                        <a:sym typeface="Exo 2"/>
                      </a:endParaRPr>
                    </a:p>
                    <a:p>
                      <a:pPr marL="457200" lvl="0" indent="-298450" algn="just" rtl="0">
                        <a:lnSpc>
                          <a:spcPct val="115000"/>
                        </a:lnSpc>
                        <a:spcBef>
                          <a:spcPts val="0"/>
                        </a:spcBef>
                        <a:spcAft>
                          <a:spcPts val="0"/>
                        </a:spcAft>
                        <a:buClr>
                          <a:srgbClr val="73777E"/>
                        </a:buClr>
                        <a:buSzPts val="1100"/>
                        <a:buFont typeface="Exo 2"/>
                        <a:buChar char="●"/>
                      </a:pPr>
                      <a:r>
                        <a:rPr lang="en-US" sz="1100">
                          <a:solidFill>
                            <a:srgbClr val="73777E"/>
                          </a:solidFill>
                          <a:latin typeface="Exo 2"/>
                          <a:ea typeface="Exo 2"/>
                          <a:cs typeface="Exo 2"/>
                          <a:sym typeface="Exo 2"/>
                        </a:rPr>
                        <a:t>De concretarse temperaturas superiores a lo normal este verano podría requerirse restricciones.</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100">
                          <a:solidFill>
                            <a:srgbClr val="73777E"/>
                          </a:solidFill>
                          <a:latin typeface="Exo 2"/>
                          <a:ea typeface="Exo 2"/>
                          <a:cs typeface="Exo 2"/>
                          <a:sym typeface="Exo 2"/>
                        </a:rPr>
                        <a:t>T2PTactual reserva</a:t>
                      </a:r>
                      <a:endParaRPr sz="1100">
                        <a:solidFill>
                          <a:srgbClr val="73777E"/>
                        </a:solidFill>
                        <a:latin typeface="Exo 2"/>
                        <a:ea typeface="Exo 2"/>
                        <a:cs typeface="Exo 2"/>
                        <a:sym typeface="Exo 2"/>
                      </a:endParaRPr>
                    </a:p>
                    <a:p>
                      <a:pPr marL="0" marR="0" lvl="0" indent="0" algn="ctr" rtl="0">
                        <a:lnSpc>
                          <a:spcPct val="115000"/>
                        </a:lnSpc>
                        <a:spcBef>
                          <a:spcPts val="0"/>
                        </a:spcBef>
                        <a:spcAft>
                          <a:spcPts val="0"/>
                        </a:spcAft>
                        <a:buNone/>
                      </a:pPr>
                      <a:r>
                        <a:rPr lang="en-US" sz="1100">
                          <a:solidFill>
                            <a:srgbClr val="73777E"/>
                          </a:solidFill>
                          <a:latin typeface="Exo 2"/>
                          <a:ea typeface="Exo 2"/>
                          <a:cs typeface="Exo 2"/>
                          <a:sym typeface="Exo 2"/>
                        </a:rPr>
                        <a:t>de 300 MVA</a:t>
                      </a:r>
                      <a:endParaRPr sz="1100">
                        <a:solidFill>
                          <a:srgbClr val="73777E"/>
                        </a:solidFill>
                        <a:latin typeface="Exo 2"/>
                        <a:ea typeface="Exo 2"/>
                        <a:cs typeface="Exo 2"/>
                        <a:sym typeface="Exo 2"/>
                      </a:endParaRPr>
                    </a:p>
                    <a:p>
                      <a:pPr marL="0" marR="0" lvl="0" indent="0" algn="ctr" rtl="0">
                        <a:lnSpc>
                          <a:spcPct val="115000"/>
                        </a:lnSpc>
                        <a:spcBef>
                          <a:spcPts val="0"/>
                        </a:spcBef>
                        <a:spcAft>
                          <a:spcPts val="0"/>
                        </a:spcAft>
                        <a:buNone/>
                      </a:pPr>
                      <a:r>
                        <a:rPr lang="en-US" sz="1100">
                          <a:solidFill>
                            <a:srgbClr val="73777E"/>
                          </a:solidFill>
                          <a:latin typeface="Exo 2"/>
                          <a:ea typeface="Exo 2"/>
                          <a:cs typeface="Exo 2"/>
                          <a:sym typeface="Exo 2"/>
                        </a:rPr>
                        <a:t>Obra en construcción</a:t>
                      </a:r>
                      <a:endParaRPr sz="1100">
                        <a:solidFill>
                          <a:srgbClr val="73777E"/>
                        </a:solidFill>
                        <a:latin typeface="Exo 2"/>
                        <a:ea typeface="Exo 2"/>
                        <a:cs typeface="Exo 2"/>
                        <a:sym typeface="Exo 2"/>
                      </a:endParaRPr>
                    </a:p>
                    <a:p>
                      <a:pPr marL="0" marR="0" lvl="0" indent="0" algn="ctr" rtl="0">
                        <a:lnSpc>
                          <a:spcPct val="115000"/>
                        </a:lnSpc>
                        <a:spcBef>
                          <a:spcPts val="0"/>
                        </a:spcBef>
                        <a:spcAft>
                          <a:spcPts val="0"/>
                        </a:spcAft>
                        <a:buNone/>
                      </a:pPr>
                      <a:r>
                        <a:rPr lang="en-US" sz="1100">
                          <a:solidFill>
                            <a:srgbClr val="73777E"/>
                          </a:solidFill>
                          <a:latin typeface="Exo 2"/>
                          <a:ea typeface="Exo 2"/>
                          <a:cs typeface="Exo 2"/>
                          <a:sym typeface="Exo 2"/>
                        </a:rPr>
                        <a:t>Inv20.</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r h="1504950">
                <a:tc>
                  <a:txBody>
                    <a:bodyPr/>
                    <a:lstStyle/>
                    <a:p>
                      <a:pPr marL="0" marR="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ARROYO CABRAL</a:t>
                      </a:r>
                      <a:endParaRPr sz="11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T1AC</a:t>
                      </a:r>
                      <a:endParaRPr sz="11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500/132 kV 300 MVA</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457200" lvl="0" indent="-298450" algn="just" rtl="0">
                        <a:lnSpc>
                          <a:spcPct val="115000"/>
                        </a:lnSpc>
                        <a:spcBef>
                          <a:spcPts val="0"/>
                        </a:spcBef>
                        <a:spcAft>
                          <a:spcPts val="0"/>
                        </a:spcAft>
                        <a:buClr>
                          <a:srgbClr val="73777E"/>
                        </a:buClr>
                        <a:buSzPts val="1100"/>
                        <a:buFont typeface="Exo 2"/>
                        <a:buChar char="●"/>
                      </a:pPr>
                      <a:r>
                        <a:rPr lang="en-US" sz="1100">
                          <a:solidFill>
                            <a:srgbClr val="73777E"/>
                          </a:solidFill>
                          <a:latin typeface="Exo 2"/>
                          <a:ea typeface="Exo 2"/>
                          <a:cs typeface="Exo 2"/>
                          <a:sym typeface="Exo 2"/>
                        </a:rPr>
                        <a:t>Alta dependencia de CT Villa María II. Su desempeño estará condicionado a la disponibilidad de esta generación.</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Cierre de</a:t>
                      </a:r>
                      <a:endParaRPr sz="11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CC Villa María</a:t>
                      </a:r>
                      <a:endParaRPr sz="11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julio 2020</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7"/>
        <p:cNvGrpSpPr/>
        <p:nvPr/>
      </p:nvGrpSpPr>
      <p:grpSpPr>
        <a:xfrm>
          <a:off x="0" y="0"/>
          <a:ext cx="0" cy="0"/>
          <a:chOff x="0" y="0"/>
          <a:chExt cx="0" cy="0"/>
        </a:xfrm>
      </p:grpSpPr>
      <p:pic>
        <p:nvPicPr>
          <p:cNvPr id="238" name="Google Shape;238;p29"/>
          <p:cNvPicPr preferRelativeResize="0"/>
          <p:nvPr/>
        </p:nvPicPr>
        <p:blipFill rotWithShape="1">
          <a:blip r:embed="rId4">
            <a:alphaModFix/>
          </a:blip>
          <a:srcRect/>
          <a:stretch/>
        </p:blipFill>
        <p:spPr>
          <a:xfrm>
            <a:off x="7437975" y="392372"/>
            <a:ext cx="2865411" cy="352008"/>
          </a:xfrm>
          <a:prstGeom prst="rect">
            <a:avLst/>
          </a:prstGeom>
          <a:noFill/>
          <a:ln>
            <a:noFill/>
          </a:ln>
        </p:spPr>
      </p:pic>
      <p:sp>
        <p:nvSpPr>
          <p:cNvPr id="239" name="Google Shape;239;p29"/>
          <p:cNvSpPr txBox="1"/>
          <p:nvPr/>
        </p:nvSpPr>
        <p:spPr>
          <a:xfrm>
            <a:off x="454300" y="893450"/>
            <a:ext cx="8627700" cy="72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6" b="1">
                <a:solidFill>
                  <a:srgbClr val="6CA99C"/>
                </a:solidFill>
                <a:latin typeface="Exo 2 SemiBold"/>
                <a:ea typeface="Exo 2 SemiBold"/>
                <a:cs typeface="Exo 2 SemiBold"/>
                <a:sym typeface="Exo 2 SemiBold"/>
              </a:rPr>
              <a:t>Transformación en Condición N</a:t>
            </a:r>
            <a:endParaRPr sz="2806" b="1">
              <a:solidFill>
                <a:srgbClr val="6CA99C"/>
              </a:solidFill>
              <a:latin typeface="Exo 2 SemiBold"/>
              <a:ea typeface="Exo 2 SemiBold"/>
              <a:cs typeface="Exo 2 SemiBold"/>
              <a:sym typeface="Exo 2 SemiBold"/>
            </a:endParaRPr>
          </a:p>
          <a:p>
            <a:pPr marL="0" marR="0" lvl="0" indent="0" algn="l" rtl="0">
              <a:lnSpc>
                <a:spcPct val="100000"/>
              </a:lnSpc>
              <a:spcBef>
                <a:spcPts val="0"/>
              </a:spcBef>
              <a:spcAft>
                <a:spcPts val="0"/>
              </a:spcAft>
              <a:buClr>
                <a:schemeClr val="dk1"/>
              </a:buClr>
              <a:buSzPts val="1100"/>
              <a:buFont typeface="Arial"/>
              <a:buNone/>
            </a:pPr>
            <a:r>
              <a:rPr lang="en-US" sz="1511">
                <a:solidFill>
                  <a:srgbClr val="73777E"/>
                </a:solidFill>
                <a:latin typeface="Exo 2"/>
                <a:ea typeface="Exo 2"/>
                <a:cs typeface="Exo 2"/>
                <a:sym typeface="Exo 2"/>
              </a:rPr>
              <a:t>ESTADO ALTA CARGA ( ~ 90% ) (5 de 6)</a:t>
            </a:r>
            <a:endParaRPr sz="1511" b="0" i="0" u="none" strike="noStrike" cap="none">
              <a:solidFill>
                <a:srgbClr val="73777E"/>
              </a:solidFill>
              <a:latin typeface="Exo 2"/>
              <a:ea typeface="Exo 2"/>
              <a:cs typeface="Exo 2"/>
              <a:sym typeface="Exo 2"/>
            </a:endParaRPr>
          </a:p>
        </p:txBody>
      </p:sp>
      <p:sp>
        <p:nvSpPr>
          <p:cNvPr id="240" name="Google Shape;240;p29"/>
          <p:cNvSpPr txBox="1"/>
          <p:nvPr/>
        </p:nvSpPr>
        <p:spPr>
          <a:xfrm>
            <a:off x="7584399" y="6799400"/>
            <a:ext cx="2865300" cy="25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79"/>
              <a:buFont typeface="Arial"/>
              <a:buNone/>
            </a:pPr>
            <a:r>
              <a:rPr lang="en-US" sz="1079" b="1">
                <a:solidFill>
                  <a:srgbClr val="73777E"/>
                </a:solidFill>
                <a:latin typeface="Exo 2 SemiBold"/>
                <a:ea typeface="Exo 2 SemiBold"/>
                <a:cs typeface="Exo 2 SemiBold"/>
                <a:sym typeface="Exo 2 SemiBold"/>
              </a:rPr>
              <a:t>Red de Transporte de Extra Alta Tensión</a:t>
            </a:r>
            <a:endParaRPr sz="1400" b="0" i="0" u="none" strike="noStrike" cap="none">
              <a:solidFill>
                <a:srgbClr val="000000"/>
              </a:solidFill>
              <a:latin typeface="Arial"/>
              <a:ea typeface="Arial"/>
              <a:cs typeface="Arial"/>
              <a:sym typeface="Arial"/>
            </a:endParaRPr>
          </a:p>
        </p:txBody>
      </p:sp>
      <p:graphicFrame>
        <p:nvGraphicFramePr>
          <p:cNvPr id="241" name="Google Shape;241;p29"/>
          <p:cNvGraphicFramePr/>
          <p:nvPr/>
        </p:nvGraphicFramePr>
        <p:xfrm>
          <a:off x="565225" y="1979775"/>
          <a:ext cx="9738150" cy="4076700"/>
        </p:xfrm>
        <a:graphic>
          <a:graphicData uri="http://schemas.openxmlformats.org/drawingml/2006/table">
            <a:tbl>
              <a:tblPr>
                <a:noFill/>
                <a:tableStyleId>{D7212E16-A39C-477D-A84A-14C5A9FEEC18}</a:tableStyleId>
              </a:tblPr>
              <a:tblGrid>
                <a:gridCol w="1696400"/>
                <a:gridCol w="1510025"/>
                <a:gridCol w="4841075"/>
                <a:gridCol w="1690650"/>
              </a:tblGrid>
              <a:tr h="364350">
                <a:tc>
                  <a:txBody>
                    <a:bodyPr/>
                    <a:lstStyle/>
                    <a:p>
                      <a:pPr marL="0" lvl="0" indent="0" algn="ctr" rtl="0">
                        <a:lnSpc>
                          <a:spcPct val="115000"/>
                        </a:lnSpc>
                        <a:spcBef>
                          <a:spcPts val="0"/>
                        </a:spcBef>
                        <a:spcAft>
                          <a:spcPts val="0"/>
                        </a:spcAft>
                        <a:buNone/>
                      </a:pPr>
                      <a:r>
                        <a:rPr lang="en-US" sz="1000" b="1">
                          <a:solidFill>
                            <a:srgbClr val="FFFFFF"/>
                          </a:solidFill>
                        </a:rPr>
                        <a:t>ET</a:t>
                      </a:r>
                      <a:endParaRPr sz="1000" b="1">
                        <a:solidFill>
                          <a:srgbClr val="FFFFFF"/>
                        </a:solidFill>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b="1">
                          <a:solidFill>
                            <a:srgbClr val="FFFFFF"/>
                          </a:solidFill>
                        </a:rPr>
                        <a:t>TRANSFORMADOR</a:t>
                      </a:r>
                      <a:endParaRPr sz="1000" b="1">
                        <a:solidFill>
                          <a:srgbClr val="FFFFFF"/>
                        </a:solidFill>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b="1">
                          <a:solidFill>
                            <a:srgbClr val="FFFFFF"/>
                          </a:solidFill>
                        </a:rPr>
                        <a:t>OBSERVACIONES</a:t>
                      </a:r>
                      <a:endParaRPr sz="1000" b="1">
                        <a:solidFill>
                          <a:srgbClr val="FFFFFF"/>
                        </a:solidFill>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marR="0" lvl="0" indent="0" algn="ctr" rtl="0">
                        <a:lnSpc>
                          <a:spcPct val="115000"/>
                        </a:lnSpc>
                        <a:spcBef>
                          <a:spcPts val="0"/>
                        </a:spcBef>
                        <a:spcAft>
                          <a:spcPts val="0"/>
                        </a:spcAft>
                        <a:buNone/>
                      </a:pPr>
                      <a:r>
                        <a:rPr lang="en-US" sz="1000" b="1">
                          <a:solidFill>
                            <a:srgbClr val="FFFFFF"/>
                          </a:solidFill>
                        </a:rPr>
                        <a:t>SOLUCIÓN PROYECTADA </a:t>
                      </a:r>
                      <a:br>
                        <a:rPr lang="en-US" sz="1000" b="1">
                          <a:solidFill>
                            <a:srgbClr val="FFFFFF"/>
                          </a:solidFill>
                        </a:rPr>
                      </a:br>
                      <a:r>
                        <a:rPr lang="en-US" sz="1000" b="1">
                          <a:solidFill>
                            <a:srgbClr val="FFFFFF"/>
                          </a:solidFill>
                        </a:rPr>
                        <a:t>A FUTURO</a:t>
                      </a:r>
                      <a:endParaRPr sz="1000" b="1">
                        <a:solidFill>
                          <a:srgbClr val="FFFFFF"/>
                        </a:solidFill>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r>
              <a:tr h="895350">
                <a:tc>
                  <a:txBody>
                    <a:bodyPr/>
                    <a:lstStyle/>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CHACO</a:t>
                      </a:r>
                      <a:endParaRPr sz="1100" b="1">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LINSA</a:t>
                      </a:r>
                      <a:endParaRPr sz="11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T1CHA</a:t>
                      </a:r>
                      <a:endParaRPr sz="11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500/132 kV 300 MVA</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457200" marR="0" lvl="0" indent="-298450" algn="just" rtl="0">
                        <a:lnSpc>
                          <a:spcPct val="115000"/>
                        </a:lnSpc>
                        <a:spcBef>
                          <a:spcPts val="0"/>
                        </a:spcBef>
                        <a:spcAft>
                          <a:spcPts val="0"/>
                        </a:spcAft>
                        <a:buClr>
                          <a:srgbClr val="73777E"/>
                        </a:buClr>
                        <a:buSzPts val="1100"/>
                        <a:buFont typeface="Exo 2"/>
                        <a:buChar char="●"/>
                      </a:pPr>
                      <a:r>
                        <a:rPr lang="en-US" sz="1100">
                          <a:solidFill>
                            <a:srgbClr val="73777E"/>
                          </a:solidFill>
                          <a:latin typeface="Exo 2"/>
                          <a:ea typeface="Exo 2"/>
                          <a:cs typeface="Exo 2"/>
                          <a:sym typeface="Exo 2"/>
                        </a:rPr>
                        <a:t>Con la generación despachada en el área suele operar en estados de alta carga.</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r h="895350">
                <a:tc>
                  <a:txBody>
                    <a:bodyPr/>
                    <a:lstStyle/>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RECREO</a:t>
                      </a:r>
                      <a:endParaRPr sz="11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T1RE y T2RE</a:t>
                      </a:r>
                      <a:endParaRPr sz="11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500/132 kV 150 MVA</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457200" lvl="0" indent="-298450" algn="just" rtl="0">
                        <a:lnSpc>
                          <a:spcPct val="115000"/>
                        </a:lnSpc>
                        <a:spcBef>
                          <a:spcPts val="0"/>
                        </a:spcBef>
                        <a:spcAft>
                          <a:spcPts val="0"/>
                        </a:spcAft>
                        <a:buClr>
                          <a:srgbClr val="73777E"/>
                        </a:buClr>
                        <a:buSzPts val="1100"/>
                        <a:buFont typeface="Exo 2"/>
                        <a:buChar char="●"/>
                      </a:pPr>
                      <a:r>
                        <a:rPr lang="en-US" sz="1100">
                          <a:solidFill>
                            <a:srgbClr val="73777E"/>
                          </a:solidFill>
                          <a:latin typeface="Exo 2"/>
                          <a:ea typeface="Exo 2"/>
                          <a:cs typeface="Exo 2"/>
                          <a:sym typeface="Exo 2"/>
                        </a:rPr>
                        <a:t>Dependencia de  CT Frías (60MW).La indisponibilidad de esta generación podría dejar en estado de alta carga los transformadores.</a:t>
                      </a:r>
                      <a:endParaRPr sz="1100">
                        <a:solidFill>
                          <a:srgbClr val="73777E"/>
                        </a:solidFill>
                        <a:latin typeface="Exo 2"/>
                        <a:ea typeface="Exo 2"/>
                        <a:cs typeface="Exo 2"/>
                        <a:sym typeface="Exo 2"/>
                      </a:endParaRPr>
                    </a:p>
                    <a:p>
                      <a:pPr marL="457200" lvl="0" indent="-298450" algn="l" rtl="0">
                        <a:lnSpc>
                          <a:spcPct val="115000"/>
                        </a:lnSpc>
                        <a:spcBef>
                          <a:spcPts val="0"/>
                        </a:spcBef>
                        <a:spcAft>
                          <a:spcPts val="0"/>
                        </a:spcAft>
                        <a:buClr>
                          <a:srgbClr val="73777E"/>
                        </a:buClr>
                        <a:buSzPts val="1100"/>
                        <a:buFont typeface="Exo 2"/>
                        <a:buChar char="●"/>
                      </a:pPr>
                      <a:r>
                        <a:rPr lang="en-US" sz="1100">
                          <a:solidFill>
                            <a:srgbClr val="73777E"/>
                          </a:solidFill>
                          <a:latin typeface="Exo 2"/>
                          <a:ea typeface="Exo 2"/>
                          <a:cs typeface="Exo 2"/>
                          <a:sym typeface="Exo 2"/>
                        </a:rPr>
                        <a:t>El nuevo transformador de La Rioja Sur y las obras de 132 kV de Transnoa mejoran marginalmente esta situación.</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r h="895350">
                <a:tc>
                  <a:txBody>
                    <a:bodyPr/>
                    <a:lstStyle/>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RESISTENCIA</a:t>
                      </a:r>
                      <a:endParaRPr sz="11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T1RS y T2RS</a:t>
                      </a:r>
                      <a:endParaRPr sz="11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500/132 kV 300 MVA</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457200" lvl="0" indent="-298450" algn="l" rtl="0">
                        <a:lnSpc>
                          <a:spcPct val="115000"/>
                        </a:lnSpc>
                        <a:spcBef>
                          <a:spcPts val="0"/>
                        </a:spcBef>
                        <a:spcAft>
                          <a:spcPts val="0"/>
                        </a:spcAft>
                        <a:buClr>
                          <a:srgbClr val="73777E"/>
                        </a:buClr>
                        <a:buSzPts val="1100"/>
                        <a:buFont typeface="Exo 2"/>
                        <a:buChar char="●"/>
                      </a:pPr>
                      <a:r>
                        <a:rPr lang="en-US" sz="1100">
                          <a:solidFill>
                            <a:srgbClr val="73777E"/>
                          </a:solidFill>
                          <a:latin typeface="Exo 2"/>
                          <a:ea typeface="Exo 2"/>
                          <a:cs typeface="Exo 2"/>
                          <a:sym typeface="Exo 2"/>
                        </a:rPr>
                        <a:t>Ante un verano con temperaturas superiores a lo normal, los actuales  niveles de alta carga podrían llegar a ser críticos.</a:t>
                      </a:r>
                      <a:endParaRPr sz="1100">
                        <a:solidFill>
                          <a:srgbClr val="73777E"/>
                        </a:solidFill>
                        <a:latin typeface="Exo 2"/>
                        <a:ea typeface="Exo 2"/>
                        <a:cs typeface="Exo 2"/>
                        <a:sym typeface="Exo 2"/>
                      </a:endParaRPr>
                    </a:p>
                    <a:p>
                      <a:pPr marL="457200" lvl="0" indent="-298450" algn="l" rtl="0">
                        <a:lnSpc>
                          <a:spcPct val="115000"/>
                        </a:lnSpc>
                        <a:spcBef>
                          <a:spcPts val="0"/>
                        </a:spcBef>
                        <a:spcAft>
                          <a:spcPts val="0"/>
                        </a:spcAft>
                        <a:buClr>
                          <a:srgbClr val="73777E"/>
                        </a:buClr>
                        <a:buSzPts val="1100"/>
                        <a:buFont typeface="Exo 2"/>
                        <a:buChar char="●"/>
                      </a:pPr>
                      <a:r>
                        <a:rPr lang="en-US" sz="1100">
                          <a:solidFill>
                            <a:srgbClr val="73777E"/>
                          </a:solidFill>
                          <a:latin typeface="Exo 2"/>
                          <a:ea typeface="Exo 2"/>
                          <a:cs typeface="Exo 2"/>
                          <a:sym typeface="Exo 2"/>
                        </a:rPr>
                        <a:t>El nuevo T2GFO puede tomar parte de su carga.</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100">
                          <a:solidFill>
                            <a:srgbClr val="73777E"/>
                          </a:solidFill>
                          <a:latin typeface="Exo 2"/>
                          <a:ea typeface="Exo 2"/>
                          <a:cs typeface="Exo 2"/>
                          <a:sym typeface="Exo 2"/>
                        </a:rPr>
                        <a:t>T2PT y T2GFO</a:t>
                      </a:r>
                      <a:endParaRPr sz="1100">
                        <a:solidFill>
                          <a:srgbClr val="73777E"/>
                        </a:solidFill>
                        <a:latin typeface="Exo 2"/>
                        <a:ea typeface="Exo 2"/>
                        <a:cs typeface="Exo 2"/>
                        <a:sym typeface="Exo 2"/>
                      </a:endParaRPr>
                    </a:p>
                    <a:p>
                      <a:pPr marL="0" marR="0" lvl="0" indent="0" algn="ctr" rtl="0">
                        <a:lnSpc>
                          <a:spcPct val="115000"/>
                        </a:lnSpc>
                        <a:spcBef>
                          <a:spcPts val="0"/>
                        </a:spcBef>
                        <a:spcAft>
                          <a:spcPts val="0"/>
                        </a:spcAft>
                        <a:buNone/>
                      </a:pPr>
                      <a:r>
                        <a:rPr lang="en-US" sz="1100">
                          <a:solidFill>
                            <a:srgbClr val="73777E"/>
                          </a:solidFill>
                          <a:latin typeface="Exo 2"/>
                          <a:ea typeface="Exo 2"/>
                          <a:cs typeface="Exo 2"/>
                          <a:sym typeface="Exo 2"/>
                        </a:rPr>
                        <a:t>(Ambos de 300 MVA)</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r h="895350">
                <a:tc>
                  <a:txBody>
                    <a:bodyPr/>
                    <a:lstStyle/>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RAMALLO</a:t>
                      </a:r>
                      <a:endParaRPr sz="11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T4RA</a:t>
                      </a:r>
                      <a:endParaRPr sz="11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500/220 kV 300 MVA</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457200" lvl="0" indent="-298450" algn="l" rtl="0">
                        <a:lnSpc>
                          <a:spcPct val="115000"/>
                        </a:lnSpc>
                        <a:spcBef>
                          <a:spcPts val="0"/>
                        </a:spcBef>
                        <a:spcAft>
                          <a:spcPts val="0"/>
                        </a:spcAft>
                        <a:buClr>
                          <a:srgbClr val="73777E"/>
                        </a:buClr>
                        <a:buSzPts val="1100"/>
                        <a:buFont typeface="Exo 2"/>
                        <a:buChar char="●"/>
                      </a:pPr>
                      <a:r>
                        <a:rPr lang="en-US" sz="1100">
                          <a:solidFill>
                            <a:srgbClr val="73777E"/>
                          </a:solidFill>
                          <a:latin typeface="Exo 2"/>
                          <a:ea typeface="Exo 2"/>
                          <a:cs typeface="Exo 2"/>
                          <a:sym typeface="Exo 2"/>
                        </a:rPr>
                        <a:t>Ante indisponibilidad de generación (TV5 SN o Atucha I) podrían darse situaciones de alta carga.</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100">
                          <a:solidFill>
                            <a:srgbClr val="73777E"/>
                          </a:solidFill>
                          <a:latin typeface="Exo 2"/>
                          <a:ea typeface="Exo 2"/>
                          <a:cs typeface="Exo 2"/>
                          <a:sym typeface="Exo 2"/>
                        </a:rPr>
                        <a:t>T3RA</a:t>
                      </a:r>
                      <a:endParaRPr sz="1100">
                        <a:solidFill>
                          <a:srgbClr val="73777E"/>
                        </a:solidFill>
                        <a:latin typeface="Exo 2"/>
                        <a:ea typeface="Exo 2"/>
                        <a:cs typeface="Exo 2"/>
                        <a:sym typeface="Exo 2"/>
                      </a:endParaRPr>
                    </a:p>
                    <a:p>
                      <a:pPr marL="0" marR="0" lvl="0" indent="0" algn="ctr" rtl="0">
                        <a:lnSpc>
                          <a:spcPct val="115000"/>
                        </a:lnSpc>
                        <a:spcBef>
                          <a:spcPts val="0"/>
                        </a:spcBef>
                        <a:spcAft>
                          <a:spcPts val="0"/>
                        </a:spcAft>
                        <a:buNone/>
                      </a:pPr>
                      <a:r>
                        <a:rPr lang="en-US" sz="1100">
                          <a:solidFill>
                            <a:srgbClr val="73777E"/>
                          </a:solidFill>
                          <a:latin typeface="Exo 2"/>
                          <a:ea typeface="Exo 2"/>
                          <a:cs typeface="Exo 2"/>
                          <a:sym typeface="Exo 2"/>
                        </a:rPr>
                        <a:t>En rescisión de contrato</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5"/>
        <p:cNvGrpSpPr/>
        <p:nvPr/>
      </p:nvGrpSpPr>
      <p:grpSpPr>
        <a:xfrm>
          <a:off x="0" y="0"/>
          <a:ext cx="0" cy="0"/>
          <a:chOff x="0" y="0"/>
          <a:chExt cx="0" cy="0"/>
        </a:xfrm>
      </p:grpSpPr>
      <p:pic>
        <p:nvPicPr>
          <p:cNvPr id="246" name="Google Shape;246;p30"/>
          <p:cNvPicPr preferRelativeResize="0"/>
          <p:nvPr/>
        </p:nvPicPr>
        <p:blipFill rotWithShape="1">
          <a:blip r:embed="rId4">
            <a:alphaModFix/>
          </a:blip>
          <a:srcRect/>
          <a:stretch/>
        </p:blipFill>
        <p:spPr>
          <a:xfrm>
            <a:off x="7437975" y="392372"/>
            <a:ext cx="2865411" cy="352008"/>
          </a:xfrm>
          <a:prstGeom prst="rect">
            <a:avLst/>
          </a:prstGeom>
          <a:noFill/>
          <a:ln>
            <a:noFill/>
          </a:ln>
        </p:spPr>
      </p:pic>
      <p:sp>
        <p:nvSpPr>
          <p:cNvPr id="247" name="Google Shape;247;p30"/>
          <p:cNvSpPr txBox="1"/>
          <p:nvPr/>
        </p:nvSpPr>
        <p:spPr>
          <a:xfrm>
            <a:off x="454300" y="893450"/>
            <a:ext cx="8627700" cy="72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6" b="1">
                <a:solidFill>
                  <a:srgbClr val="6CA99C"/>
                </a:solidFill>
                <a:latin typeface="Exo 2 SemiBold"/>
                <a:ea typeface="Exo 2 SemiBold"/>
                <a:cs typeface="Exo 2 SemiBold"/>
                <a:sym typeface="Exo 2 SemiBold"/>
              </a:rPr>
              <a:t>Transformación en Condición N</a:t>
            </a:r>
            <a:endParaRPr sz="2806" b="1">
              <a:solidFill>
                <a:srgbClr val="6CA99C"/>
              </a:solidFill>
              <a:latin typeface="Exo 2 SemiBold"/>
              <a:ea typeface="Exo 2 SemiBold"/>
              <a:cs typeface="Exo 2 SemiBold"/>
              <a:sym typeface="Exo 2 SemiBold"/>
            </a:endParaRPr>
          </a:p>
          <a:p>
            <a:pPr marL="0" marR="0" lvl="0" indent="0" algn="l" rtl="0">
              <a:lnSpc>
                <a:spcPct val="100000"/>
              </a:lnSpc>
              <a:spcBef>
                <a:spcPts val="0"/>
              </a:spcBef>
              <a:spcAft>
                <a:spcPts val="0"/>
              </a:spcAft>
              <a:buClr>
                <a:schemeClr val="dk1"/>
              </a:buClr>
              <a:buSzPts val="1100"/>
              <a:buFont typeface="Arial"/>
              <a:buNone/>
            </a:pPr>
            <a:r>
              <a:rPr lang="en-US" sz="1511">
                <a:solidFill>
                  <a:srgbClr val="73777E"/>
                </a:solidFill>
                <a:latin typeface="Exo 2"/>
                <a:ea typeface="Exo 2"/>
                <a:cs typeface="Exo 2"/>
                <a:sym typeface="Exo 2"/>
              </a:rPr>
              <a:t>NORMALIZACIÓN (6 de 6)</a:t>
            </a:r>
            <a:endParaRPr sz="1511">
              <a:solidFill>
                <a:srgbClr val="73777E"/>
              </a:solidFill>
              <a:latin typeface="Exo 2"/>
              <a:ea typeface="Exo 2"/>
              <a:cs typeface="Exo 2"/>
              <a:sym typeface="Exo 2"/>
            </a:endParaRPr>
          </a:p>
        </p:txBody>
      </p:sp>
      <p:sp>
        <p:nvSpPr>
          <p:cNvPr id="248" name="Google Shape;248;p30"/>
          <p:cNvSpPr txBox="1"/>
          <p:nvPr/>
        </p:nvSpPr>
        <p:spPr>
          <a:xfrm>
            <a:off x="7584399" y="6799400"/>
            <a:ext cx="2865300" cy="25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79"/>
              <a:buFont typeface="Arial"/>
              <a:buNone/>
            </a:pPr>
            <a:r>
              <a:rPr lang="en-US" sz="1079" b="1">
                <a:solidFill>
                  <a:srgbClr val="73777E"/>
                </a:solidFill>
                <a:latin typeface="Exo 2 SemiBold"/>
                <a:ea typeface="Exo 2 SemiBold"/>
                <a:cs typeface="Exo 2 SemiBold"/>
                <a:sym typeface="Exo 2 SemiBold"/>
              </a:rPr>
              <a:t>Red de Transporte de Extra Alta Tensión</a:t>
            </a:r>
            <a:endParaRPr sz="1400" b="0" i="0" u="none" strike="noStrike" cap="none">
              <a:solidFill>
                <a:srgbClr val="000000"/>
              </a:solidFill>
              <a:latin typeface="Arial"/>
              <a:ea typeface="Arial"/>
              <a:cs typeface="Arial"/>
              <a:sym typeface="Arial"/>
            </a:endParaRPr>
          </a:p>
        </p:txBody>
      </p:sp>
      <p:graphicFrame>
        <p:nvGraphicFramePr>
          <p:cNvPr id="249" name="Google Shape;249;p30"/>
          <p:cNvGraphicFramePr/>
          <p:nvPr/>
        </p:nvGraphicFramePr>
        <p:xfrm>
          <a:off x="565225" y="2189325"/>
          <a:ext cx="9738150" cy="2932938"/>
        </p:xfrm>
        <a:graphic>
          <a:graphicData uri="http://schemas.openxmlformats.org/drawingml/2006/table">
            <a:tbl>
              <a:tblPr>
                <a:noFill/>
                <a:tableStyleId>{D7212E16-A39C-477D-A84A-14C5A9FEEC18}</a:tableStyleId>
              </a:tblPr>
              <a:tblGrid>
                <a:gridCol w="1696400"/>
                <a:gridCol w="1510025"/>
                <a:gridCol w="4841075"/>
                <a:gridCol w="1690650"/>
              </a:tblGrid>
              <a:tr h="364350">
                <a:tc>
                  <a:txBody>
                    <a:bodyPr/>
                    <a:lstStyle/>
                    <a:p>
                      <a:pPr marL="0" lvl="0" indent="0" algn="ctr" rtl="0">
                        <a:lnSpc>
                          <a:spcPct val="115000"/>
                        </a:lnSpc>
                        <a:spcBef>
                          <a:spcPts val="0"/>
                        </a:spcBef>
                        <a:spcAft>
                          <a:spcPts val="0"/>
                        </a:spcAft>
                        <a:buNone/>
                      </a:pPr>
                      <a:r>
                        <a:rPr lang="en-US" sz="1000" b="1">
                          <a:solidFill>
                            <a:srgbClr val="FFFFFF"/>
                          </a:solidFill>
                        </a:rPr>
                        <a:t>ET</a:t>
                      </a:r>
                      <a:endParaRPr sz="1000" b="1">
                        <a:solidFill>
                          <a:srgbClr val="FFFFFF"/>
                        </a:solidFill>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b="1">
                          <a:solidFill>
                            <a:srgbClr val="FFFFFF"/>
                          </a:solidFill>
                        </a:rPr>
                        <a:t>TRANSFORMADOR</a:t>
                      </a:r>
                      <a:endParaRPr sz="1000" b="1">
                        <a:solidFill>
                          <a:srgbClr val="FFFFFF"/>
                        </a:solidFill>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b="1">
                          <a:solidFill>
                            <a:srgbClr val="FFFFFF"/>
                          </a:solidFill>
                        </a:rPr>
                        <a:t>OBSERVACIONES</a:t>
                      </a:r>
                      <a:endParaRPr sz="1000" b="1">
                        <a:solidFill>
                          <a:srgbClr val="FFFFFF"/>
                        </a:solidFill>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marR="0" lvl="0" indent="0" algn="ctr" rtl="0">
                        <a:lnSpc>
                          <a:spcPct val="115000"/>
                        </a:lnSpc>
                        <a:spcBef>
                          <a:spcPts val="0"/>
                        </a:spcBef>
                        <a:spcAft>
                          <a:spcPts val="0"/>
                        </a:spcAft>
                        <a:buNone/>
                      </a:pPr>
                      <a:r>
                        <a:rPr lang="en-US" sz="1000" b="1">
                          <a:solidFill>
                            <a:srgbClr val="FFFFFF"/>
                          </a:solidFill>
                        </a:rPr>
                        <a:t>SOLUCIÓN PROYECTADA </a:t>
                      </a:r>
                      <a:br>
                        <a:rPr lang="en-US" sz="1000" b="1">
                          <a:solidFill>
                            <a:srgbClr val="FFFFFF"/>
                          </a:solidFill>
                        </a:rPr>
                      </a:br>
                      <a:r>
                        <a:rPr lang="en-US" sz="1000" b="1">
                          <a:solidFill>
                            <a:srgbClr val="FFFFFF"/>
                          </a:solidFill>
                        </a:rPr>
                        <a:t>A FUTURO</a:t>
                      </a:r>
                      <a:endParaRPr sz="1000" b="1">
                        <a:solidFill>
                          <a:srgbClr val="FFFFFF"/>
                        </a:solidFill>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r>
              <a:tr h="1833825">
                <a:tc>
                  <a:txBody>
                    <a:bodyPr/>
                    <a:lstStyle/>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EZEIZA</a:t>
                      </a:r>
                      <a:endParaRPr sz="11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US" sz="1100">
                          <a:solidFill>
                            <a:srgbClr val="73777E"/>
                          </a:solidFill>
                          <a:latin typeface="Exo 2"/>
                          <a:ea typeface="Exo 2"/>
                          <a:cs typeface="Exo 2"/>
                          <a:sym typeface="Exo 2"/>
                        </a:rPr>
                        <a:t>T1EZ, T3EZ, T7EZ  y T9EZ</a:t>
                      </a:r>
                      <a:endParaRPr sz="11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500/220 kV 800 MVA</a:t>
                      </a:r>
                      <a:endParaRPr sz="1100">
                        <a:solidFill>
                          <a:srgbClr val="73777E"/>
                        </a:solidFill>
                        <a:latin typeface="Exo 2"/>
                        <a:ea typeface="Exo 2"/>
                        <a:cs typeface="Exo 2"/>
                        <a:sym typeface="Exo 2"/>
                      </a:endParaRPr>
                    </a:p>
                    <a:p>
                      <a:pPr marL="0" lvl="0" indent="0" algn="ctr" rtl="0">
                        <a:lnSpc>
                          <a:spcPct val="115000"/>
                        </a:lnSpc>
                        <a:spcBef>
                          <a:spcPts val="0"/>
                        </a:spcBef>
                        <a:spcAft>
                          <a:spcPts val="0"/>
                        </a:spcAft>
                        <a:buNone/>
                      </a:pPr>
                      <a:endParaRPr sz="1100">
                        <a:solidFill>
                          <a:srgbClr val="73777E"/>
                        </a:solidFill>
                        <a:latin typeface="Exo 2"/>
                        <a:ea typeface="Exo 2"/>
                        <a:cs typeface="Exo 2"/>
                        <a:sym typeface="Exo 2"/>
                      </a:endParaRPr>
                    </a:p>
                    <a:p>
                      <a:pPr marL="0" lvl="0" indent="0" algn="ctr" rtl="0">
                        <a:lnSpc>
                          <a:spcPct val="115000"/>
                        </a:lnSpc>
                        <a:spcBef>
                          <a:spcPts val="0"/>
                        </a:spcBef>
                        <a:spcAft>
                          <a:spcPts val="0"/>
                        </a:spcAft>
                        <a:buNone/>
                      </a:pPr>
                      <a:endParaRPr sz="1100">
                        <a:solidFill>
                          <a:srgbClr val="73777E"/>
                        </a:solidFill>
                        <a:latin typeface="Exo 2"/>
                        <a:ea typeface="Exo 2"/>
                        <a:cs typeface="Exo 2"/>
                        <a:sym typeface="Exo 2"/>
                      </a:endParaRPr>
                    </a:p>
                    <a:p>
                      <a:pPr marL="0" lvl="0" indent="0" algn="ctr" rtl="0">
                        <a:lnSpc>
                          <a:spcPct val="115000"/>
                        </a:lnSpc>
                        <a:spcBef>
                          <a:spcPts val="0"/>
                        </a:spcBef>
                        <a:spcAft>
                          <a:spcPts val="0"/>
                        </a:spcAft>
                        <a:buNone/>
                      </a:pPr>
                      <a:endParaRPr sz="1100">
                        <a:solidFill>
                          <a:srgbClr val="73777E"/>
                        </a:solidFill>
                        <a:latin typeface="Exo 2"/>
                        <a:ea typeface="Exo 2"/>
                        <a:cs typeface="Exo 2"/>
                        <a:sym typeface="Exo 2"/>
                      </a:endParaRPr>
                    </a:p>
                    <a:p>
                      <a:pPr marL="0" lvl="0" indent="0" algn="ctr" rtl="0">
                        <a:lnSpc>
                          <a:spcPct val="115000"/>
                        </a:lnSpc>
                        <a:spcBef>
                          <a:spcPts val="0"/>
                        </a:spcBef>
                        <a:spcAft>
                          <a:spcPts val="0"/>
                        </a:spcAft>
                        <a:buNone/>
                      </a:pPr>
                      <a:endParaRPr sz="11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T10EZ </a:t>
                      </a:r>
                      <a:endParaRPr sz="11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(reserva indisponible enero 2020)</a:t>
                      </a:r>
                      <a:endParaRPr sz="1100">
                        <a:solidFill>
                          <a:srgbClr val="73777E"/>
                        </a:solidFill>
                        <a:latin typeface="Exo 2"/>
                        <a:ea typeface="Exo 2"/>
                        <a:cs typeface="Exo 2"/>
                        <a:sym typeface="Exo 2"/>
                      </a:endParaRPr>
                    </a:p>
                    <a:p>
                      <a:pPr marL="0" lvl="0" indent="0" algn="ctr" rtl="0">
                        <a:lnSpc>
                          <a:spcPct val="115000"/>
                        </a:lnSpc>
                        <a:spcBef>
                          <a:spcPts val="0"/>
                        </a:spcBef>
                        <a:spcAft>
                          <a:spcPts val="0"/>
                        </a:spcAft>
                        <a:buClr>
                          <a:schemeClr val="dk1"/>
                        </a:buClr>
                        <a:buSzPts val="1100"/>
                        <a:buFont typeface="Arial"/>
                        <a:buNone/>
                      </a:pPr>
                      <a:r>
                        <a:rPr lang="en-US" sz="1100">
                          <a:solidFill>
                            <a:srgbClr val="73777E"/>
                          </a:solidFill>
                          <a:latin typeface="Exo 2"/>
                          <a:ea typeface="Exo 2"/>
                          <a:cs typeface="Exo 2"/>
                          <a:sym typeface="Exo 2"/>
                        </a:rPr>
                        <a:t>500/220 kV 800 MVA</a:t>
                      </a:r>
                      <a:endParaRPr sz="1100">
                        <a:solidFill>
                          <a:srgbClr val="73777E"/>
                        </a:solidFill>
                        <a:latin typeface="Exo 2"/>
                        <a:ea typeface="Exo 2"/>
                        <a:cs typeface="Exo 2"/>
                        <a:sym typeface="Exo 2"/>
                      </a:endParaRPr>
                    </a:p>
                    <a:p>
                      <a:pPr marL="0" lvl="0" indent="0" algn="ctr" rtl="0">
                        <a:lnSpc>
                          <a:spcPct val="115000"/>
                        </a:lnSpc>
                        <a:spcBef>
                          <a:spcPts val="0"/>
                        </a:spcBef>
                        <a:spcAft>
                          <a:spcPts val="0"/>
                        </a:spcAft>
                        <a:buNone/>
                      </a:pP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en-US" sz="1100" b="1">
                          <a:solidFill>
                            <a:srgbClr val="73777E"/>
                          </a:solidFill>
                          <a:latin typeface="Exo 2"/>
                          <a:ea typeface="Exo 2"/>
                          <a:cs typeface="Exo 2"/>
                          <a:sym typeface="Exo 2"/>
                        </a:rPr>
                        <a:t>Hipótesis de Demanda y Generación</a:t>
                      </a:r>
                      <a:endParaRPr sz="1100" b="1">
                        <a:solidFill>
                          <a:srgbClr val="73777E"/>
                        </a:solidFill>
                        <a:latin typeface="Exo 2"/>
                        <a:ea typeface="Exo 2"/>
                        <a:cs typeface="Exo 2"/>
                        <a:sym typeface="Exo 2"/>
                      </a:endParaRPr>
                    </a:p>
                    <a:p>
                      <a:pPr marL="0" lvl="0" indent="0" algn="l" rtl="0">
                        <a:lnSpc>
                          <a:spcPct val="115000"/>
                        </a:lnSpc>
                        <a:spcBef>
                          <a:spcPts val="0"/>
                        </a:spcBef>
                        <a:spcAft>
                          <a:spcPts val="0"/>
                        </a:spcAft>
                        <a:buClr>
                          <a:schemeClr val="dk1"/>
                        </a:buClr>
                        <a:buSzPts val="1100"/>
                        <a:buFont typeface="Arial"/>
                        <a:buNone/>
                      </a:pPr>
                      <a:r>
                        <a:rPr lang="en-US" sz="1100">
                          <a:solidFill>
                            <a:srgbClr val="73777E"/>
                          </a:solidFill>
                          <a:latin typeface="Exo 2"/>
                          <a:ea typeface="Exo 2"/>
                          <a:cs typeface="Exo 2"/>
                          <a:sym typeface="Exo 2"/>
                        </a:rPr>
                        <a:t> </a:t>
                      </a:r>
                      <a:endParaRPr sz="1100">
                        <a:solidFill>
                          <a:srgbClr val="73777E"/>
                        </a:solidFill>
                        <a:latin typeface="Exo 2"/>
                        <a:ea typeface="Exo 2"/>
                        <a:cs typeface="Exo 2"/>
                        <a:sym typeface="Exo 2"/>
                      </a:endParaRPr>
                    </a:p>
                    <a:p>
                      <a:pPr marL="0" lvl="0" indent="0" algn="l" rtl="0">
                        <a:lnSpc>
                          <a:spcPct val="115000"/>
                        </a:lnSpc>
                        <a:spcBef>
                          <a:spcPts val="0"/>
                        </a:spcBef>
                        <a:spcAft>
                          <a:spcPts val="0"/>
                        </a:spcAft>
                        <a:buClr>
                          <a:schemeClr val="dk1"/>
                        </a:buClr>
                        <a:buSzPts val="1100"/>
                        <a:buFont typeface="Arial"/>
                        <a:buNone/>
                      </a:pPr>
                      <a:r>
                        <a:rPr lang="en-US" sz="1100">
                          <a:solidFill>
                            <a:srgbClr val="73777E"/>
                          </a:solidFill>
                          <a:latin typeface="Exo 2"/>
                          <a:ea typeface="Exo 2"/>
                          <a:cs typeface="Exo 2"/>
                          <a:sym typeface="Exo 2"/>
                        </a:rPr>
                        <a:t>Demanda de SACME de 9800 MW (Fuente SACME)</a:t>
                      </a:r>
                      <a:endParaRPr sz="1100">
                        <a:solidFill>
                          <a:srgbClr val="73777E"/>
                        </a:solidFill>
                        <a:latin typeface="Exo 2"/>
                        <a:ea typeface="Exo 2"/>
                        <a:cs typeface="Exo 2"/>
                        <a:sym typeface="Exo 2"/>
                      </a:endParaRPr>
                    </a:p>
                    <a:p>
                      <a:pPr marL="0" lvl="0" indent="0" algn="l" rtl="0">
                        <a:lnSpc>
                          <a:spcPct val="115000"/>
                        </a:lnSpc>
                        <a:spcBef>
                          <a:spcPts val="0"/>
                        </a:spcBef>
                        <a:spcAft>
                          <a:spcPts val="0"/>
                        </a:spcAft>
                        <a:buClr>
                          <a:schemeClr val="dk1"/>
                        </a:buClr>
                        <a:buSzPts val="1100"/>
                        <a:buFont typeface="Arial"/>
                        <a:buNone/>
                      </a:pPr>
                      <a:endParaRPr sz="1100">
                        <a:solidFill>
                          <a:srgbClr val="73777E"/>
                        </a:solidFill>
                        <a:latin typeface="Exo 2"/>
                        <a:ea typeface="Exo 2"/>
                        <a:cs typeface="Exo 2"/>
                        <a:sym typeface="Exo 2"/>
                      </a:endParaRPr>
                    </a:p>
                    <a:p>
                      <a:pPr marL="0" lvl="0" indent="0" algn="l" rtl="0">
                        <a:lnSpc>
                          <a:spcPct val="115000"/>
                        </a:lnSpc>
                        <a:spcBef>
                          <a:spcPts val="0"/>
                        </a:spcBef>
                        <a:spcAft>
                          <a:spcPts val="0"/>
                        </a:spcAft>
                        <a:buClr>
                          <a:schemeClr val="dk1"/>
                        </a:buClr>
                        <a:buSzPts val="1100"/>
                        <a:buFont typeface="Arial"/>
                        <a:buNone/>
                      </a:pPr>
                      <a:r>
                        <a:rPr lang="en-US" sz="1100">
                          <a:solidFill>
                            <a:srgbClr val="73777E"/>
                          </a:solidFill>
                          <a:latin typeface="Exo 2"/>
                          <a:ea typeface="Exo 2"/>
                          <a:cs typeface="Exo 2"/>
                          <a:sym typeface="Exo 2"/>
                        </a:rPr>
                        <a:t>Se considera un despacho de 4100 MW</a:t>
                      </a:r>
                      <a:endParaRPr sz="1100">
                        <a:solidFill>
                          <a:srgbClr val="73777E"/>
                        </a:solidFill>
                        <a:latin typeface="Exo 2"/>
                        <a:ea typeface="Exo 2"/>
                        <a:cs typeface="Exo 2"/>
                        <a:sym typeface="Exo 2"/>
                      </a:endParaRPr>
                    </a:p>
                    <a:p>
                      <a:pPr marL="0" lvl="0" indent="0" algn="l" rtl="0">
                        <a:lnSpc>
                          <a:spcPct val="115000"/>
                        </a:lnSpc>
                        <a:spcBef>
                          <a:spcPts val="0"/>
                        </a:spcBef>
                        <a:spcAft>
                          <a:spcPts val="0"/>
                        </a:spcAft>
                        <a:buClr>
                          <a:schemeClr val="dk1"/>
                        </a:buClr>
                        <a:buSzPts val="1100"/>
                        <a:buFont typeface="Arial"/>
                        <a:buNone/>
                      </a:pPr>
                      <a:endParaRPr sz="1100">
                        <a:solidFill>
                          <a:srgbClr val="73777E"/>
                        </a:solidFill>
                        <a:latin typeface="Exo 2"/>
                        <a:ea typeface="Exo 2"/>
                        <a:cs typeface="Exo 2"/>
                        <a:sym typeface="Exo 2"/>
                      </a:endParaRPr>
                    </a:p>
                    <a:p>
                      <a:pPr marL="0" lvl="0" indent="0" algn="l" rtl="0">
                        <a:lnSpc>
                          <a:spcPct val="115000"/>
                        </a:lnSpc>
                        <a:spcBef>
                          <a:spcPts val="0"/>
                        </a:spcBef>
                        <a:spcAft>
                          <a:spcPts val="0"/>
                        </a:spcAft>
                        <a:buClr>
                          <a:schemeClr val="dk1"/>
                        </a:buClr>
                        <a:buSzPts val="1100"/>
                        <a:buFont typeface="Arial"/>
                        <a:buNone/>
                      </a:pPr>
                      <a:r>
                        <a:rPr lang="en-US" sz="1100" b="1">
                          <a:solidFill>
                            <a:srgbClr val="73777E"/>
                          </a:solidFill>
                          <a:latin typeface="Exo 2"/>
                          <a:ea typeface="Exo 2"/>
                          <a:cs typeface="Exo 2"/>
                          <a:sym typeface="Exo 2"/>
                        </a:rPr>
                        <a:t>T7EZ, T3EZ    </a:t>
                      </a:r>
                      <a:r>
                        <a:rPr lang="en-US" sz="1100">
                          <a:solidFill>
                            <a:srgbClr val="73777E"/>
                          </a:solidFill>
                          <a:latin typeface="Exo 2"/>
                          <a:ea typeface="Exo 2"/>
                          <a:cs typeface="Exo 2"/>
                          <a:sym typeface="Exo 2"/>
                        </a:rPr>
                        <a:t>→         72 %</a:t>
                      </a:r>
                      <a:endParaRPr sz="1100">
                        <a:solidFill>
                          <a:srgbClr val="73777E"/>
                        </a:solidFill>
                        <a:latin typeface="Exo 2"/>
                        <a:ea typeface="Exo 2"/>
                        <a:cs typeface="Exo 2"/>
                        <a:sym typeface="Exo 2"/>
                      </a:endParaRPr>
                    </a:p>
                    <a:p>
                      <a:pPr marL="0" lvl="0" indent="0" algn="l" rtl="0">
                        <a:lnSpc>
                          <a:spcPct val="115000"/>
                        </a:lnSpc>
                        <a:spcBef>
                          <a:spcPts val="0"/>
                        </a:spcBef>
                        <a:spcAft>
                          <a:spcPts val="0"/>
                        </a:spcAft>
                        <a:buClr>
                          <a:schemeClr val="dk1"/>
                        </a:buClr>
                        <a:buSzPts val="1100"/>
                        <a:buFont typeface="Arial"/>
                        <a:buNone/>
                      </a:pPr>
                      <a:r>
                        <a:rPr lang="en-US" sz="1100" b="1">
                          <a:solidFill>
                            <a:srgbClr val="73777E"/>
                          </a:solidFill>
                          <a:latin typeface="Exo 2"/>
                          <a:ea typeface="Exo 2"/>
                          <a:cs typeface="Exo 2"/>
                          <a:sym typeface="Exo 2"/>
                        </a:rPr>
                        <a:t>T1EZ , T9EZ  </a:t>
                      </a:r>
                      <a:r>
                        <a:rPr lang="en-US" sz="1100">
                          <a:solidFill>
                            <a:srgbClr val="73777E"/>
                          </a:solidFill>
                          <a:latin typeface="Exo 2"/>
                          <a:ea typeface="Exo 2"/>
                          <a:cs typeface="Exo 2"/>
                          <a:sym typeface="Exo 2"/>
                        </a:rPr>
                        <a:t> →        62 % / 71 %</a:t>
                      </a:r>
                      <a:endParaRPr sz="1100">
                        <a:solidFill>
                          <a:srgbClr val="73777E"/>
                        </a:solidFill>
                        <a:latin typeface="Exo 2"/>
                        <a:ea typeface="Exo 2"/>
                        <a:cs typeface="Exo 2"/>
                        <a:sym typeface="Exo 2"/>
                      </a:endParaRPr>
                    </a:p>
                    <a:p>
                      <a:pPr marL="0" lvl="0" indent="0" algn="l" rtl="0">
                        <a:lnSpc>
                          <a:spcPct val="115000"/>
                        </a:lnSpc>
                        <a:spcBef>
                          <a:spcPts val="0"/>
                        </a:spcBef>
                        <a:spcAft>
                          <a:spcPts val="0"/>
                        </a:spcAft>
                        <a:buClr>
                          <a:schemeClr val="dk1"/>
                        </a:buClr>
                        <a:buSzPts val="1100"/>
                        <a:buFont typeface="Arial"/>
                        <a:buNone/>
                      </a:pPr>
                      <a:r>
                        <a:rPr lang="en-US" sz="1100" b="1">
                          <a:solidFill>
                            <a:srgbClr val="73777E"/>
                          </a:solidFill>
                          <a:latin typeface="Exo 2"/>
                          <a:ea typeface="Exo 2"/>
                          <a:cs typeface="Exo 2"/>
                          <a:sym typeface="Exo 2"/>
                        </a:rPr>
                        <a:t>T10EZ   </a:t>
                      </a:r>
                      <a:r>
                        <a:rPr lang="en-US" sz="1100">
                          <a:solidFill>
                            <a:srgbClr val="73777E"/>
                          </a:solidFill>
                          <a:latin typeface="Exo 2"/>
                          <a:ea typeface="Exo 2"/>
                          <a:cs typeface="Exo 2"/>
                          <a:sym typeface="Exo 2"/>
                        </a:rPr>
                        <a:t>           →        </a:t>
                      </a:r>
                      <a:r>
                        <a:rPr lang="en-US" sz="1100" b="1">
                          <a:solidFill>
                            <a:srgbClr val="73777E"/>
                          </a:solidFill>
                          <a:latin typeface="Exo 2"/>
                          <a:ea typeface="Exo 2"/>
                          <a:cs typeface="Exo 2"/>
                          <a:sym typeface="Exo 2"/>
                        </a:rPr>
                        <a:t>Reserva (f/s)</a:t>
                      </a:r>
                      <a:endParaRPr sz="1100" b="1">
                        <a:solidFill>
                          <a:srgbClr val="73777E"/>
                        </a:solidFill>
                        <a:latin typeface="Exo 2"/>
                        <a:ea typeface="Exo 2"/>
                        <a:cs typeface="Exo 2"/>
                        <a:sym typeface="Exo 2"/>
                      </a:endParaRPr>
                    </a:p>
                    <a:p>
                      <a:pPr marL="0" lvl="0" indent="0" algn="l" rtl="0">
                        <a:lnSpc>
                          <a:spcPct val="115000"/>
                        </a:lnSpc>
                        <a:spcBef>
                          <a:spcPts val="0"/>
                        </a:spcBef>
                        <a:spcAft>
                          <a:spcPts val="0"/>
                        </a:spcAft>
                        <a:buClr>
                          <a:schemeClr val="dk1"/>
                        </a:buClr>
                        <a:buSzPts val="1100"/>
                        <a:buFont typeface="Arial"/>
                        <a:buNone/>
                      </a:pPr>
                      <a:endParaRPr sz="1100">
                        <a:solidFill>
                          <a:srgbClr val="73777E"/>
                        </a:solidFill>
                        <a:latin typeface="Exo 2"/>
                        <a:ea typeface="Exo 2"/>
                        <a:cs typeface="Exo 2"/>
                        <a:sym typeface="Exo 2"/>
                      </a:endParaRPr>
                    </a:p>
                    <a:p>
                      <a:pPr marL="0" lvl="0" indent="0" algn="l" rtl="0">
                        <a:lnSpc>
                          <a:spcPct val="115000"/>
                        </a:lnSpc>
                        <a:spcBef>
                          <a:spcPts val="0"/>
                        </a:spcBef>
                        <a:spcAft>
                          <a:spcPts val="0"/>
                        </a:spcAft>
                        <a:buClr>
                          <a:schemeClr val="dk1"/>
                        </a:buClr>
                        <a:buSzPts val="1100"/>
                        <a:buFont typeface="Arial"/>
                        <a:buNone/>
                      </a:pPr>
                      <a:endParaRPr sz="1100">
                        <a:solidFill>
                          <a:srgbClr val="73777E"/>
                        </a:solidFill>
                        <a:latin typeface="Exo 2"/>
                        <a:ea typeface="Exo 2"/>
                        <a:cs typeface="Exo 2"/>
                        <a:sym typeface="Exo 2"/>
                      </a:endParaRPr>
                    </a:p>
                    <a:p>
                      <a:pPr marL="0" lvl="0" indent="0" algn="l" rtl="0">
                        <a:lnSpc>
                          <a:spcPct val="115000"/>
                        </a:lnSpc>
                        <a:spcBef>
                          <a:spcPts val="0"/>
                        </a:spcBef>
                        <a:spcAft>
                          <a:spcPts val="0"/>
                        </a:spcAft>
                        <a:buNone/>
                      </a:pPr>
                      <a:r>
                        <a:rPr lang="en-US" sz="1100">
                          <a:solidFill>
                            <a:srgbClr val="73777E"/>
                          </a:solidFill>
                          <a:latin typeface="Exo 2"/>
                          <a:ea typeface="Exo 2"/>
                          <a:cs typeface="Exo 2"/>
                          <a:sym typeface="Exo 2"/>
                        </a:rPr>
                        <a:t>Con las hipótesis descritas no se esperan situaciones críticas para el verano próximo.</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US" sz="1100">
                          <a:solidFill>
                            <a:srgbClr val="73777E"/>
                          </a:solidFill>
                          <a:latin typeface="Exo 2"/>
                          <a:ea typeface="Exo 2"/>
                          <a:cs typeface="Exo 2"/>
                          <a:sym typeface="Exo 2"/>
                        </a:rPr>
                        <a:t>ET Plomer</a:t>
                      </a:r>
                      <a:endParaRPr sz="1100">
                        <a:solidFill>
                          <a:srgbClr val="73777E"/>
                        </a:solidFill>
                        <a:latin typeface="Exo 2"/>
                        <a:ea typeface="Exo 2"/>
                        <a:cs typeface="Exo 2"/>
                        <a:sym typeface="Exo 2"/>
                      </a:endParaRPr>
                    </a:p>
                    <a:p>
                      <a:pPr marL="0" lvl="0" indent="0" algn="ctr" rtl="0">
                        <a:lnSpc>
                          <a:spcPct val="115000"/>
                        </a:lnSpc>
                        <a:spcBef>
                          <a:spcPts val="0"/>
                        </a:spcBef>
                        <a:spcAft>
                          <a:spcPts val="0"/>
                        </a:spcAft>
                        <a:buClr>
                          <a:schemeClr val="dk1"/>
                        </a:buClr>
                        <a:buSzPts val="1100"/>
                        <a:buFont typeface="Arial"/>
                        <a:buNone/>
                      </a:pPr>
                      <a:r>
                        <a:rPr lang="en-US" sz="1100">
                          <a:solidFill>
                            <a:srgbClr val="73777E"/>
                          </a:solidFill>
                          <a:latin typeface="Exo 2"/>
                          <a:ea typeface="Exo 2"/>
                          <a:cs typeface="Exo 2"/>
                          <a:sym typeface="Exo 2"/>
                        </a:rPr>
                        <a:t>500/220 kV</a:t>
                      </a:r>
                      <a:endParaRPr sz="1100">
                        <a:solidFill>
                          <a:srgbClr val="73777E"/>
                        </a:solidFill>
                        <a:latin typeface="Exo 2"/>
                        <a:ea typeface="Exo 2"/>
                        <a:cs typeface="Exo 2"/>
                        <a:sym typeface="Exo 2"/>
                      </a:endParaRPr>
                    </a:p>
                    <a:p>
                      <a:pPr marL="0" lvl="0" indent="0" algn="ctr" rtl="0">
                        <a:lnSpc>
                          <a:spcPct val="115000"/>
                        </a:lnSpc>
                        <a:spcBef>
                          <a:spcPts val="0"/>
                        </a:spcBef>
                        <a:spcAft>
                          <a:spcPts val="0"/>
                        </a:spcAft>
                        <a:buClr>
                          <a:schemeClr val="dk1"/>
                        </a:buClr>
                        <a:buSzPts val="1100"/>
                        <a:buFont typeface="Arial"/>
                        <a:buNone/>
                      </a:pPr>
                      <a:r>
                        <a:rPr lang="en-US" sz="1100">
                          <a:solidFill>
                            <a:srgbClr val="73777E"/>
                          </a:solidFill>
                          <a:latin typeface="Exo 2"/>
                          <a:ea typeface="Exo 2"/>
                          <a:cs typeface="Exo 2"/>
                          <a:sym typeface="Exo 2"/>
                        </a:rPr>
                        <a:t>800 MVA</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3"/>
        <p:cNvGrpSpPr/>
        <p:nvPr/>
      </p:nvGrpSpPr>
      <p:grpSpPr>
        <a:xfrm>
          <a:off x="0" y="0"/>
          <a:ext cx="0" cy="0"/>
          <a:chOff x="0" y="0"/>
          <a:chExt cx="0" cy="0"/>
        </a:xfrm>
      </p:grpSpPr>
      <p:pic>
        <p:nvPicPr>
          <p:cNvPr id="254" name="Google Shape;254;p31"/>
          <p:cNvPicPr preferRelativeResize="0"/>
          <p:nvPr/>
        </p:nvPicPr>
        <p:blipFill rotWithShape="1">
          <a:blip r:embed="rId4">
            <a:alphaModFix/>
          </a:blip>
          <a:srcRect/>
          <a:stretch/>
        </p:blipFill>
        <p:spPr>
          <a:xfrm>
            <a:off x="7437975" y="392372"/>
            <a:ext cx="2865411" cy="352008"/>
          </a:xfrm>
          <a:prstGeom prst="rect">
            <a:avLst/>
          </a:prstGeom>
          <a:noFill/>
          <a:ln>
            <a:noFill/>
          </a:ln>
        </p:spPr>
      </p:pic>
      <p:sp>
        <p:nvSpPr>
          <p:cNvPr id="255" name="Google Shape;255;p31"/>
          <p:cNvSpPr txBox="1"/>
          <p:nvPr/>
        </p:nvSpPr>
        <p:spPr>
          <a:xfrm>
            <a:off x="454300" y="893450"/>
            <a:ext cx="8627700" cy="72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6" b="1">
                <a:solidFill>
                  <a:srgbClr val="6CA99C"/>
                </a:solidFill>
                <a:latin typeface="Exo 2 SemiBold"/>
                <a:ea typeface="Exo 2 SemiBold"/>
                <a:cs typeface="Exo 2 SemiBold"/>
                <a:sym typeface="Exo 2 SemiBold"/>
              </a:rPr>
              <a:t>Configuración propuesta para ET Ezeiza</a:t>
            </a:r>
            <a:endParaRPr sz="2806" b="1">
              <a:solidFill>
                <a:srgbClr val="6CA99C"/>
              </a:solidFill>
              <a:latin typeface="Exo 2 SemiBold"/>
              <a:ea typeface="Exo 2 SemiBold"/>
              <a:cs typeface="Exo 2 SemiBold"/>
              <a:sym typeface="Exo 2 SemiBold"/>
            </a:endParaRPr>
          </a:p>
          <a:p>
            <a:pPr marL="0" marR="0" lvl="0" indent="0" algn="l" rtl="0">
              <a:lnSpc>
                <a:spcPct val="100000"/>
              </a:lnSpc>
              <a:spcBef>
                <a:spcPts val="0"/>
              </a:spcBef>
              <a:spcAft>
                <a:spcPts val="0"/>
              </a:spcAft>
              <a:buClr>
                <a:schemeClr val="dk1"/>
              </a:buClr>
              <a:buSzPts val="1100"/>
              <a:buFont typeface="Arial"/>
              <a:buNone/>
            </a:pPr>
            <a:endParaRPr sz="1511">
              <a:solidFill>
                <a:srgbClr val="73777E"/>
              </a:solidFill>
              <a:latin typeface="Exo 2"/>
              <a:ea typeface="Exo 2"/>
              <a:cs typeface="Exo 2"/>
              <a:sym typeface="Exo 2"/>
            </a:endParaRPr>
          </a:p>
          <a:p>
            <a:pPr marL="0" marR="0" lvl="0" indent="0" algn="l" rtl="0">
              <a:lnSpc>
                <a:spcPct val="100000"/>
              </a:lnSpc>
              <a:spcBef>
                <a:spcPts val="0"/>
              </a:spcBef>
              <a:spcAft>
                <a:spcPts val="0"/>
              </a:spcAft>
              <a:buClr>
                <a:schemeClr val="dk1"/>
              </a:buClr>
              <a:buSzPts val="1100"/>
              <a:buFont typeface="Arial"/>
              <a:buNone/>
            </a:pPr>
            <a:endParaRPr sz="1511">
              <a:solidFill>
                <a:srgbClr val="73777E"/>
              </a:solidFill>
              <a:latin typeface="Exo 2"/>
              <a:ea typeface="Exo 2"/>
              <a:cs typeface="Exo 2"/>
              <a:sym typeface="Exo 2"/>
            </a:endParaRPr>
          </a:p>
          <a:p>
            <a:pPr marL="0" marR="0" lvl="0" indent="0" algn="l" rtl="0">
              <a:lnSpc>
                <a:spcPct val="100000"/>
              </a:lnSpc>
              <a:spcBef>
                <a:spcPts val="0"/>
              </a:spcBef>
              <a:spcAft>
                <a:spcPts val="0"/>
              </a:spcAft>
              <a:buClr>
                <a:schemeClr val="dk1"/>
              </a:buClr>
              <a:buSzPts val="1100"/>
              <a:buFont typeface="Arial"/>
              <a:buNone/>
            </a:pPr>
            <a:endParaRPr sz="1511">
              <a:solidFill>
                <a:srgbClr val="73777E"/>
              </a:solidFill>
              <a:latin typeface="Exo 2"/>
              <a:ea typeface="Exo 2"/>
              <a:cs typeface="Exo 2"/>
              <a:sym typeface="Exo 2"/>
            </a:endParaRPr>
          </a:p>
          <a:p>
            <a:pPr marL="0" marR="0" lvl="0" indent="0" algn="l" rtl="0">
              <a:lnSpc>
                <a:spcPct val="100000"/>
              </a:lnSpc>
              <a:spcBef>
                <a:spcPts val="0"/>
              </a:spcBef>
              <a:spcAft>
                <a:spcPts val="0"/>
              </a:spcAft>
              <a:buClr>
                <a:schemeClr val="dk1"/>
              </a:buClr>
              <a:buSzPts val="1100"/>
              <a:buFont typeface="Arial"/>
              <a:buNone/>
            </a:pPr>
            <a:endParaRPr sz="1511">
              <a:solidFill>
                <a:srgbClr val="73777E"/>
              </a:solidFill>
              <a:latin typeface="Exo 2"/>
              <a:ea typeface="Exo 2"/>
              <a:cs typeface="Exo 2"/>
              <a:sym typeface="Exo 2"/>
            </a:endParaRPr>
          </a:p>
          <a:p>
            <a:pPr marL="0" marR="0" lvl="0" indent="0" algn="l" rtl="0">
              <a:lnSpc>
                <a:spcPct val="100000"/>
              </a:lnSpc>
              <a:spcBef>
                <a:spcPts val="0"/>
              </a:spcBef>
              <a:spcAft>
                <a:spcPts val="0"/>
              </a:spcAft>
              <a:buClr>
                <a:schemeClr val="dk1"/>
              </a:buClr>
              <a:buSzPts val="1100"/>
              <a:buFont typeface="Arial"/>
              <a:buNone/>
            </a:pPr>
            <a:endParaRPr sz="1511">
              <a:solidFill>
                <a:srgbClr val="73777E"/>
              </a:solidFill>
              <a:latin typeface="Exo 2"/>
              <a:ea typeface="Exo 2"/>
              <a:cs typeface="Exo 2"/>
              <a:sym typeface="Exo 2"/>
            </a:endParaRPr>
          </a:p>
          <a:p>
            <a:pPr marL="0" marR="0" lvl="0" indent="0" algn="l" rtl="0">
              <a:lnSpc>
                <a:spcPct val="100000"/>
              </a:lnSpc>
              <a:spcBef>
                <a:spcPts val="0"/>
              </a:spcBef>
              <a:spcAft>
                <a:spcPts val="0"/>
              </a:spcAft>
              <a:buClr>
                <a:srgbClr val="000000"/>
              </a:buClr>
              <a:buSzPts val="1100"/>
              <a:buFont typeface="Arial"/>
              <a:buNone/>
            </a:pPr>
            <a:endParaRPr sz="1511" b="0" i="0" u="none" strike="noStrike" cap="none">
              <a:solidFill>
                <a:srgbClr val="73777E"/>
              </a:solidFill>
              <a:latin typeface="Exo 2"/>
              <a:ea typeface="Exo 2"/>
              <a:cs typeface="Exo 2"/>
              <a:sym typeface="Exo 2"/>
            </a:endParaRPr>
          </a:p>
          <a:p>
            <a:pPr marL="0" marR="0" lvl="0" indent="0" algn="l" rtl="0">
              <a:lnSpc>
                <a:spcPct val="100000"/>
              </a:lnSpc>
              <a:spcBef>
                <a:spcPts val="0"/>
              </a:spcBef>
              <a:spcAft>
                <a:spcPts val="0"/>
              </a:spcAft>
              <a:buClr>
                <a:srgbClr val="000000"/>
              </a:buClr>
              <a:buSzPts val="1511"/>
              <a:buFont typeface="Arial"/>
              <a:buNone/>
            </a:pPr>
            <a:endParaRPr sz="1511" b="0" i="0" u="none" strike="noStrike" cap="none">
              <a:solidFill>
                <a:srgbClr val="73777E"/>
              </a:solidFill>
              <a:latin typeface="Exo 2"/>
              <a:ea typeface="Exo 2"/>
              <a:cs typeface="Exo 2"/>
              <a:sym typeface="Exo 2"/>
            </a:endParaRPr>
          </a:p>
        </p:txBody>
      </p:sp>
      <p:sp>
        <p:nvSpPr>
          <p:cNvPr id="256" name="Google Shape;256;p31"/>
          <p:cNvSpPr txBox="1"/>
          <p:nvPr/>
        </p:nvSpPr>
        <p:spPr>
          <a:xfrm>
            <a:off x="7584399" y="6799400"/>
            <a:ext cx="2865300" cy="25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79"/>
              <a:buFont typeface="Arial"/>
              <a:buNone/>
            </a:pPr>
            <a:r>
              <a:rPr lang="en-US" sz="1079" b="1">
                <a:solidFill>
                  <a:srgbClr val="73777E"/>
                </a:solidFill>
                <a:latin typeface="Exo 2 SemiBold"/>
                <a:ea typeface="Exo 2 SemiBold"/>
                <a:cs typeface="Exo 2 SemiBold"/>
                <a:sym typeface="Exo 2 SemiBold"/>
              </a:rPr>
              <a:t>Red de Transporte de Extra Alta Tensión</a:t>
            </a:r>
            <a:endParaRPr sz="1400" b="0" i="0" u="none" strike="noStrike" cap="none">
              <a:solidFill>
                <a:srgbClr val="000000"/>
              </a:solidFill>
              <a:latin typeface="Arial"/>
              <a:ea typeface="Arial"/>
              <a:cs typeface="Arial"/>
              <a:sym typeface="Arial"/>
            </a:endParaRPr>
          </a:p>
        </p:txBody>
      </p:sp>
      <p:sp>
        <p:nvSpPr>
          <p:cNvPr id="257" name="Google Shape;257;p31"/>
          <p:cNvSpPr txBox="1"/>
          <p:nvPr/>
        </p:nvSpPr>
        <p:spPr>
          <a:xfrm>
            <a:off x="559200" y="6121800"/>
            <a:ext cx="9744300" cy="5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rgbClr val="73777E"/>
                </a:solidFill>
                <a:latin typeface="Exo 2"/>
                <a:ea typeface="Exo 2"/>
                <a:cs typeface="Exo 2"/>
                <a:sym typeface="Exo 2"/>
              </a:rPr>
              <a:t>La operación actual promovida por SACME es la contemplada por la Orden de Servicio 61, con 3 </a:t>
            </a:r>
            <a:r>
              <a:rPr lang="en-US" sz="1000" b="1">
                <a:solidFill>
                  <a:srgbClr val="73777E"/>
                </a:solidFill>
                <a:latin typeface="Exo 2"/>
                <a:ea typeface="Exo 2"/>
                <a:cs typeface="Exo 2"/>
                <a:sym typeface="Exo 2"/>
              </a:rPr>
              <a:t>transformadores en paralelo y uno radial</a:t>
            </a:r>
            <a:r>
              <a:rPr lang="en-US" sz="1000">
                <a:solidFill>
                  <a:srgbClr val="73777E"/>
                </a:solidFill>
                <a:latin typeface="Exo 2"/>
                <a:ea typeface="Exo 2"/>
                <a:cs typeface="Exo 2"/>
                <a:sym typeface="Exo 2"/>
              </a:rPr>
              <a:t>. (T7EZ radial con salidas a A. Brown)</a:t>
            </a:r>
            <a:endParaRPr sz="1000">
              <a:solidFill>
                <a:srgbClr val="73777E"/>
              </a:solidFill>
              <a:latin typeface="Exo 2"/>
              <a:ea typeface="Exo 2"/>
              <a:cs typeface="Exo 2"/>
              <a:sym typeface="Exo 2"/>
            </a:endParaRPr>
          </a:p>
        </p:txBody>
      </p:sp>
      <p:grpSp>
        <p:nvGrpSpPr>
          <p:cNvPr id="258" name="Google Shape;258;p31"/>
          <p:cNvGrpSpPr/>
          <p:nvPr/>
        </p:nvGrpSpPr>
        <p:grpSpPr>
          <a:xfrm>
            <a:off x="1803475" y="1770050"/>
            <a:ext cx="6637682" cy="4199350"/>
            <a:chOff x="1803475" y="1770050"/>
            <a:chExt cx="6637682" cy="4199350"/>
          </a:xfrm>
        </p:grpSpPr>
        <p:pic>
          <p:nvPicPr>
            <p:cNvPr id="259" name="Google Shape;259;p31"/>
            <p:cNvPicPr preferRelativeResize="0"/>
            <p:nvPr/>
          </p:nvPicPr>
          <p:blipFill>
            <a:blip r:embed="rId5">
              <a:alphaModFix/>
            </a:blip>
            <a:stretch>
              <a:fillRect/>
            </a:stretch>
          </p:blipFill>
          <p:spPr>
            <a:xfrm>
              <a:off x="1803475" y="1770050"/>
              <a:ext cx="6637682" cy="4199350"/>
            </a:xfrm>
            <a:prstGeom prst="rect">
              <a:avLst/>
            </a:prstGeom>
            <a:noFill/>
            <a:ln>
              <a:noFill/>
            </a:ln>
          </p:spPr>
        </p:pic>
        <p:pic>
          <p:nvPicPr>
            <p:cNvPr id="260" name="Google Shape;260;p31"/>
            <p:cNvPicPr preferRelativeResize="0"/>
            <p:nvPr/>
          </p:nvPicPr>
          <p:blipFill>
            <a:blip r:embed="rId6">
              <a:alphaModFix/>
            </a:blip>
            <a:stretch>
              <a:fillRect/>
            </a:stretch>
          </p:blipFill>
          <p:spPr>
            <a:xfrm>
              <a:off x="2907122" y="3427400"/>
              <a:ext cx="674053" cy="352000"/>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14"/>
          <p:cNvSpPr txBox="1"/>
          <p:nvPr/>
        </p:nvSpPr>
        <p:spPr>
          <a:xfrm>
            <a:off x="1049450" y="1784675"/>
            <a:ext cx="9150300" cy="4456200"/>
          </a:xfrm>
          <a:prstGeom prst="rect">
            <a:avLst/>
          </a:prstGeom>
          <a:noFill/>
          <a:ln>
            <a:noFill/>
          </a:ln>
        </p:spPr>
        <p:txBody>
          <a:bodyPr spcFirstLastPara="1" wrap="square" lIns="91425" tIns="45700" rIns="91425" bIns="45700" anchor="t" anchorCtr="0">
            <a:noAutofit/>
          </a:bodyPr>
          <a:lstStyle/>
          <a:p>
            <a:pPr marL="457200" marR="0" lvl="0" indent="-379349" algn="l" rtl="0">
              <a:lnSpc>
                <a:spcPct val="115000"/>
              </a:lnSpc>
              <a:spcBef>
                <a:spcPts val="0"/>
              </a:spcBef>
              <a:spcAft>
                <a:spcPts val="0"/>
              </a:spcAft>
              <a:buClr>
                <a:schemeClr val="lt1"/>
              </a:buClr>
              <a:buSzPts val="2374"/>
              <a:buFont typeface="Exo 2 SemiBold"/>
              <a:buAutoNum type="arabicPeriod"/>
            </a:pPr>
            <a:r>
              <a:rPr lang="en-US" sz="2374" b="1" dirty="0" err="1">
                <a:solidFill>
                  <a:schemeClr val="lt1"/>
                </a:solidFill>
                <a:latin typeface="Exo 2 SemiBold"/>
                <a:ea typeface="Exo 2 SemiBold"/>
                <a:cs typeface="Exo 2 SemiBold"/>
                <a:sym typeface="Exo 2 SemiBold"/>
              </a:rPr>
              <a:t>Demanda</a:t>
            </a:r>
            <a:r>
              <a:rPr lang="en-US" sz="2374" b="1" dirty="0">
                <a:solidFill>
                  <a:schemeClr val="lt1"/>
                </a:solidFill>
                <a:latin typeface="Exo 2 SemiBold"/>
                <a:ea typeface="Exo 2 SemiBold"/>
                <a:cs typeface="Exo 2 SemiBold"/>
                <a:sym typeface="Exo 2 SemiBold"/>
              </a:rPr>
              <a:t> SADI a </a:t>
            </a:r>
            <a:r>
              <a:rPr lang="en-US" sz="2374" b="1" dirty="0" err="1" smtClean="0">
                <a:solidFill>
                  <a:schemeClr val="lt1"/>
                </a:solidFill>
                <a:latin typeface="Exo 2 SemiBold"/>
                <a:ea typeface="Exo 2 SemiBold"/>
                <a:cs typeface="Exo 2 SemiBold"/>
                <a:sym typeface="Exo 2 SemiBold"/>
              </a:rPr>
              <a:t>octubre</a:t>
            </a:r>
            <a:r>
              <a:rPr lang="en-US" sz="2374" b="1" dirty="0" smtClean="0">
                <a:solidFill>
                  <a:schemeClr val="lt1"/>
                </a:solidFill>
                <a:latin typeface="Exo 2 SemiBold"/>
                <a:ea typeface="Exo 2 SemiBold"/>
                <a:cs typeface="Exo 2 SemiBold"/>
                <a:sym typeface="Exo 2 SemiBold"/>
              </a:rPr>
              <a:t> </a:t>
            </a:r>
            <a:r>
              <a:rPr lang="en-US" sz="2374" b="1" dirty="0">
                <a:solidFill>
                  <a:schemeClr val="lt1"/>
                </a:solidFill>
                <a:latin typeface="Exo 2 SemiBold"/>
                <a:ea typeface="Exo 2 SemiBold"/>
                <a:cs typeface="Exo 2 SemiBold"/>
                <a:sym typeface="Exo 2 SemiBold"/>
              </a:rPr>
              <a:t>2019</a:t>
            </a:r>
            <a:endParaRPr sz="2374" b="1" dirty="0">
              <a:solidFill>
                <a:schemeClr val="lt1"/>
              </a:solidFill>
              <a:latin typeface="Exo 2 SemiBold"/>
              <a:ea typeface="Exo 2 SemiBold"/>
              <a:cs typeface="Exo 2 SemiBold"/>
              <a:sym typeface="Exo 2 SemiBold"/>
            </a:endParaRPr>
          </a:p>
          <a:p>
            <a:pPr marL="457200" marR="0" lvl="0" indent="-379349" algn="l" rtl="0">
              <a:lnSpc>
                <a:spcPct val="115000"/>
              </a:lnSpc>
              <a:spcBef>
                <a:spcPts val="0"/>
              </a:spcBef>
              <a:spcAft>
                <a:spcPts val="0"/>
              </a:spcAft>
              <a:buClr>
                <a:schemeClr val="lt1"/>
              </a:buClr>
              <a:buSzPts val="2374"/>
              <a:buFont typeface="Exo 2 SemiBold"/>
              <a:buAutoNum type="arabicPeriod"/>
            </a:pPr>
            <a:r>
              <a:rPr lang="en-US" sz="2374" b="1" dirty="0" err="1">
                <a:solidFill>
                  <a:schemeClr val="lt1"/>
                </a:solidFill>
                <a:latin typeface="Exo 2 SemiBold"/>
                <a:ea typeface="Exo 2 SemiBold"/>
                <a:cs typeface="Exo 2 SemiBold"/>
                <a:sym typeface="Exo 2 SemiBold"/>
              </a:rPr>
              <a:t>Hipótesis</a:t>
            </a:r>
            <a:r>
              <a:rPr lang="en-US" sz="2374" b="1" dirty="0">
                <a:solidFill>
                  <a:schemeClr val="lt1"/>
                </a:solidFill>
                <a:latin typeface="Exo 2 SemiBold"/>
                <a:ea typeface="Exo 2 SemiBold"/>
                <a:cs typeface="Exo 2 SemiBold"/>
                <a:sym typeface="Exo 2 SemiBold"/>
              </a:rPr>
              <a:t> </a:t>
            </a:r>
            <a:r>
              <a:rPr lang="en-US" sz="2374" b="1" dirty="0" err="1">
                <a:solidFill>
                  <a:schemeClr val="lt1"/>
                </a:solidFill>
                <a:latin typeface="Exo 2 SemiBold"/>
                <a:ea typeface="Exo 2 SemiBold"/>
                <a:cs typeface="Exo 2 SemiBold"/>
                <a:sym typeface="Exo 2 SemiBold"/>
              </a:rPr>
              <a:t>considerada</a:t>
            </a:r>
            <a:r>
              <a:rPr lang="en-US" sz="2374" b="1" dirty="0">
                <a:solidFill>
                  <a:schemeClr val="lt1"/>
                </a:solidFill>
                <a:latin typeface="Exo 2 SemiBold"/>
                <a:ea typeface="Exo 2 SemiBold"/>
                <a:cs typeface="Exo 2 SemiBold"/>
                <a:sym typeface="Exo 2 SemiBold"/>
              </a:rPr>
              <a:t> para el </a:t>
            </a:r>
            <a:r>
              <a:rPr lang="en-US" sz="2374" b="1" dirty="0" err="1">
                <a:solidFill>
                  <a:schemeClr val="lt1"/>
                </a:solidFill>
                <a:latin typeface="Exo 2 SemiBold"/>
                <a:ea typeface="Exo 2 SemiBold"/>
                <a:cs typeface="Exo 2 SemiBold"/>
                <a:sym typeface="Exo 2 SemiBold"/>
              </a:rPr>
              <a:t>análisis</a:t>
            </a:r>
            <a:endParaRPr sz="2374" b="1" dirty="0">
              <a:solidFill>
                <a:schemeClr val="lt1"/>
              </a:solidFill>
              <a:latin typeface="Exo 2 SemiBold"/>
              <a:ea typeface="Exo 2 SemiBold"/>
              <a:cs typeface="Exo 2 SemiBold"/>
              <a:sym typeface="Exo 2 SemiBold"/>
            </a:endParaRPr>
          </a:p>
          <a:p>
            <a:pPr marL="457200" marR="0" lvl="0" indent="-379349" algn="l" rtl="0">
              <a:lnSpc>
                <a:spcPct val="115000"/>
              </a:lnSpc>
              <a:spcBef>
                <a:spcPts val="0"/>
              </a:spcBef>
              <a:spcAft>
                <a:spcPts val="0"/>
              </a:spcAft>
              <a:buClr>
                <a:schemeClr val="lt1"/>
              </a:buClr>
              <a:buSzPts val="2374"/>
              <a:buFont typeface="Exo 2 SemiBold"/>
              <a:buAutoNum type="arabicPeriod"/>
            </a:pPr>
            <a:r>
              <a:rPr lang="en-US" sz="2374" b="1" dirty="0">
                <a:solidFill>
                  <a:schemeClr val="lt1"/>
                </a:solidFill>
                <a:latin typeface="Exo 2 SemiBold"/>
                <a:ea typeface="Exo 2 SemiBold"/>
                <a:cs typeface="Exo 2 SemiBold"/>
                <a:sym typeface="Exo 2 SemiBold"/>
              </a:rPr>
              <a:t>Sistema de </a:t>
            </a:r>
            <a:r>
              <a:rPr lang="en-US" sz="2374" b="1" dirty="0" err="1">
                <a:solidFill>
                  <a:schemeClr val="lt1"/>
                </a:solidFill>
                <a:latin typeface="Exo 2 SemiBold"/>
                <a:ea typeface="Exo 2 SemiBold"/>
                <a:cs typeface="Exo 2 SemiBold"/>
                <a:sym typeface="Exo 2 SemiBold"/>
              </a:rPr>
              <a:t>Transmisión</a:t>
            </a:r>
            <a:endParaRPr sz="2374" b="1" dirty="0">
              <a:solidFill>
                <a:schemeClr val="lt1"/>
              </a:solidFill>
              <a:latin typeface="Exo 2 SemiBold"/>
              <a:ea typeface="Exo 2 SemiBold"/>
              <a:cs typeface="Exo 2 SemiBold"/>
              <a:sym typeface="Exo 2 SemiBold"/>
            </a:endParaRPr>
          </a:p>
          <a:p>
            <a:pPr marL="914400" marR="0" lvl="1" indent="-379349" algn="l" rtl="0">
              <a:lnSpc>
                <a:spcPct val="115000"/>
              </a:lnSpc>
              <a:spcBef>
                <a:spcPts val="0"/>
              </a:spcBef>
              <a:spcAft>
                <a:spcPts val="0"/>
              </a:spcAft>
              <a:buClr>
                <a:schemeClr val="lt1"/>
              </a:buClr>
              <a:buSzPts val="2374"/>
              <a:buFont typeface="Exo 2"/>
              <a:buAutoNum type="alphaLcPeriod"/>
            </a:pPr>
            <a:r>
              <a:rPr lang="en-US" sz="2374" dirty="0" err="1">
                <a:solidFill>
                  <a:schemeClr val="lt1"/>
                </a:solidFill>
                <a:latin typeface="Exo 2"/>
                <a:ea typeface="Exo 2"/>
                <a:cs typeface="Exo 2"/>
                <a:sym typeface="Exo 2"/>
              </a:rPr>
              <a:t>Transformación</a:t>
            </a:r>
            <a:r>
              <a:rPr lang="en-US" sz="2374" dirty="0">
                <a:solidFill>
                  <a:schemeClr val="lt1"/>
                </a:solidFill>
                <a:latin typeface="Exo 2"/>
                <a:ea typeface="Exo 2"/>
                <a:cs typeface="Exo 2"/>
                <a:sym typeface="Exo 2"/>
              </a:rPr>
              <a:t> en </a:t>
            </a:r>
            <a:r>
              <a:rPr lang="en-US" sz="2374" dirty="0" err="1">
                <a:solidFill>
                  <a:schemeClr val="lt1"/>
                </a:solidFill>
                <a:latin typeface="Exo 2"/>
                <a:ea typeface="Exo 2"/>
                <a:cs typeface="Exo 2"/>
                <a:sym typeface="Exo 2"/>
              </a:rPr>
              <a:t>estado</a:t>
            </a:r>
            <a:r>
              <a:rPr lang="en-US" sz="2374" dirty="0">
                <a:solidFill>
                  <a:schemeClr val="lt1"/>
                </a:solidFill>
                <a:latin typeface="Exo 2"/>
                <a:ea typeface="Exo 2"/>
                <a:cs typeface="Exo 2"/>
                <a:sym typeface="Exo 2"/>
              </a:rPr>
              <a:t> </a:t>
            </a:r>
            <a:r>
              <a:rPr lang="en-US" sz="2374" dirty="0" err="1">
                <a:solidFill>
                  <a:schemeClr val="lt1"/>
                </a:solidFill>
                <a:latin typeface="Exo 2"/>
                <a:ea typeface="Exo 2"/>
                <a:cs typeface="Exo 2"/>
                <a:sym typeface="Exo 2"/>
              </a:rPr>
              <a:t>Crítico</a:t>
            </a:r>
            <a:r>
              <a:rPr lang="en-US" sz="2374" dirty="0">
                <a:solidFill>
                  <a:schemeClr val="lt1"/>
                </a:solidFill>
                <a:latin typeface="Exo 2"/>
                <a:ea typeface="Exo 2"/>
                <a:cs typeface="Exo 2"/>
                <a:sym typeface="Exo 2"/>
              </a:rPr>
              <a:t> y Alta </a:t>
            </a:r>
            <a:r>
              <a:rPr lang="en-US" sz="2374" dirty="0" err="1">
                <a:solidFill>
                  <a:schemeClr val="lt1"/>
                </a:solidFill>
                <a:latin typeface="Exo 2"/>
                <a:ea typeface="Exo 2"/>
                <a:cs typeface="Exo 2"/>
                <a:sym typeface="Exo 2"/>
              </a:rPr>
              <a:t>Carga</a:t>
            </a:r>
            <a:r>
              <a:rPr lang="en-US" sz="2374" dirty="0">
                <a:solidFill>
                  <a:schemeClr val="lt1"/>
                </a:solidFill>
                <a:latin typeface="Exo 2"/>
                <a:ea typeface="Exo 2"/>
                <a:cs typeface="Exo 2"/>
                <a:sym typeface="Exo 2"/>
              </a:rPr>
              <a:t>.</a:t>
            </a:r>
            <a:endParaRPr sz="2374" dirty="0">
              <a:solidFill>
                <a:schemeClr val="lt1"/>
              </a:solidFill>
              <a:latin typeface="Exo 2"/>
              <a:ea typeface="Exo 2"/>
              <a:cs typeface="Exo 2"/>
              <a:sym typeface="Exo 2"/>
            </a:endParaRPr>
          </a:p>
          <a:p>
            <a:pPr marL="914400" marR="0" lvl="1" indent="-379349" algn="l" rtl="0">
              <a:lnSpc>
                <a:spcPct val="115000"/>
              </a:lnSpc>
              <a:spcBef>
                <a:spcPts val="0"/>
              </a:spcBef>
              <a:spcAft>
                <a:spcPts val="0"/>
              </a:spcAft>
              <a:buClr>
                <a:schemeClr val="lt1"/>
              </a:buClr>
              <a:buSzPts val="2374"/>
              <a:buFont typeface="Exo 2"/>
              <a:buAutoNum type="alphaLcPeriod"/>
            </a:pPr>
            <a:r>
              <a:rPr lang="en-US" sz="2374" dirty="0" err="1">
                <a:solidFill>
                  <a:schemeClr val="lt1"/>
                </a:solidFill>
                <a:latin typeface="Exo 2"/>
                <a:ea typeface="Exo 2"/>
                <a:cs typeface="Exo 2"/>
                <a:sym typeface="Exo 2"/>
              </a:rPr>
              <a:t>Comentarios</a:t>
            </a:r>
            <a:r>
              <a:rPr lang="en-US" sz="2374" dirty="0">
                <a:solidFill>
                  <a:schemeClr val="lt1"/>
                </a:solidFill>
                <a:latin typeface="Exo 2"/>
                <a:ea typeface="Exo 2"/>
                <a:cs typeface="Exo 2"/>
                <a:sym typeface="Exo 2"/>
              </a:rPr>
              <a:t> </a:t>
            </a:r>
            <a:r>
              <a:rPr lang="en-US" sz="2374" dirty="0" err="1">
                <a:solidFill>
                  <a:schemeClr val="lt1"/>
                </a:solidFill>
                <a:latin typeface="Exo 2"/>
                <a:ea typeface="Exo 2"/>
                <a:cs typeface="Exo 2"/>
                <a:sym typeface="Exo 2"/>
              </a:rPr>
              <a:t>Situaciones</a:t>
            </a:r>
            <a:r>
              <a:rPr lang="en-US" sz="2374" dirty="0">
                <a:solidFill>
                  <a:schemeClr val="lt1"/>
                </a:solidFill>
                <a:latin typeface="Exo 2"/>
                <a:ea typeface="Exo 2"/>
                <a:cs typeface="Exo 2"/>
                <a:sym typeface="Exo 2"/>
              </a:rPr>
              <a:t> N</a:t>
            </a:r>
            <a:endParaRPr sz="2374" dirty="0">
              <a:solidFill>
                <a:schemeClr val="lt1"/>
              </a:solidFill>
              <a:latin typeface="Exo 2"/>
              <a:ea typeface="Exo 2"/>
              <a:cs typeface="Exo 2"/>
              <a:sym typeface="Exo 2"/>
            </a:endParaRPr>
          </a:p>
          <a:p>
            <a:pPr marL="914400" marR="0" lvl="1" indent="-379349" algn="l" rtl="0">
              <a:lnSpc>
                <a:spcPct val="115000"/>
              </a:lnSpc>
              <a:spcBef>
                <a:spcPts val="0"/>
              </a:spcBef>
              <a:spcAft>
                <a:spcPts val="0"/>
              </a:spcAft>
              <a:buClr>
                <a:schemeClr val="lt1"/>
              </a:buClr>
              <a:buSzPts val="2374"/>
              <a:buFont typeface="Exo 2"/>
              <a:buAutoNum type="alphaLcPeriod"/>
            </a:pPr>
            <a:r>
              <a:rPr lang="en-US" sz="2374" dirty="0" err="1">
                <a:solidFill>
                  <a:schemeClr val="lt1"/>
                </a:solidFill>
                <a:latin typeface="Exo 2"/>
                <a:ea typeface="Exo 2"/>
                <a:cs typeface="Exo 2"/>
                <a:sym typeface="Exo 2"/>
              </a:rPr>
              <a:t>Restricciones</a:t>
            </a:r>
            <a:r>
              <a:rPr lang="en-US" sz="2374" dirty="0">
                <a:solidFill>
                  <a:schemeClr val="lt1"/>
                </a:solidFill>
                <a:latin typeface="Exo 2"/>
                <a:ea typeface="Exo 2"/>
                <a:cs typeface="Exo 2"/>
                <a:sym typeface="Exo 2"/>
              </a:rPr>
              <a:t> ante N-1 de </a:t>
            </a:r>
            <a:r>
              <a:rPr lang="en-US" sz="2374" dirty="0" err="1">
                <a:solidFill>
                  <a:schemeClr val="lt1"/>
                </a:solidFill>
                <a:latin typeface="Exo 2"/>
                <a:ea typeface="Exo 2"/>
                <a:cs typeface="Exo 2"/>
                <a:sym typeface="Exo 2"/>
              </a:rPr>
              <a:t>máquinas</a:t>
            </a:r>
            <a:endParaRPr sz="2374" dirty="0">
              <a:solidFill>
                <a:schemeClr val="lt1"/>
              </a:solidFill>
              <a:latin typeface="Exo 2"/>
              <a:ea typeface="Exo 2"/>
              <a:cs typeface="Exo 2"/>
              <a:sym typeface="Exo 2"/>
            </a:endParaRPr>
          </a:p>
          <a:p>
            <a:pPr marL="914400" marR="0" lvl="1" indent="-379349" algn="l" rtl="0">
              <a:lnSpc>
                <a:spcPct val="115000"/>
              </a:lnSpc>
              <a:spcBef>
                <a:spcPts val="0"/>
              </a:spcBef>
              <a:spcAft>
                <a:spcPts val="0"/>
              </a:spcAft>
              <a:buClr>
                <a:schemeClr val="lt1"/>
              </a:buClr>
              <a:buSzPts val="2374"/>
              <a:buFont typeface="Exo 2"/>
              <a:buAutoNum type="alphaLcPeriod"/>
            </a:pPr>
            <a:r>
              <a:rPr lang="en-US" sz="2374" dirty="0" err="1">
                <a:solidFill>
                  <a:schemeClr val="lt1"/>
                </a:solidFill>
                <a:latin typeface="Exo 2"/>
                <a:ea typeface="Exo 2"/>
                <a:cs typeface="Exo 2"/>
                <a:sym typeface="Exo 2"/>
              </a:rPr>
              <a:t>Situaciones</a:t>
            </a:r>
            <a:r>
              <a:rPr lang="en-US" sz="2374" dirty="0">
                <a:solidFill>
                  <a:schemeClr val="lt1"/>
                </a:solidFill>
                <a:latin typeface="Exo 2"/>
                <a:ea typeface="Exo 2"/>
                <a:cs typeface="Exo 2"/>
                <a:sym typeface="Exo 2"/>
              </a:rPr>
              <a:t> N-1 </a:t>
            </a:r>
            <a:r>
              <a:rPr lang="en-US" sz="2374" dirty="0" err="1">
                <a:solidFill>
                  <a:schemeClr val="lt1"/>
                </a:solidFill>
                <a:latin typeface="Exo 2"/>
                <a:ea typeface="Exo 2"/>
                <a:cs typeface="Exo 2"/>
                <a:sym typeface="Exo 2"/>
              </a:rPr>
              <a:t>comprometidas</a:t>
            </a:r>
            <a:endParaRPr sz="2374" dirty="0">
              <a:solidFill>
                <a:schemeClr val="lt1"/>
              </a:solidFill>
              <a:latin typeface="Exo 2"/>
              <a:ea typeface="Exo 2"/>
              <a:cs typeface="Exo 2"/>
              <a:sym typeface="Exo 2"/>
            </a:endParaRPr>
          </a:p>
          <a:p>
            <a:pPr marL="1371600" marR="0" lvl="2" indent="-379349" algn="l" rtl="0">
              <a:lnSpc>
                <a:spcPct val="115000"/>
              </a:lnSpc>
              <a:spcBef>
                <a:spcPts val="0"/>
              </a:spcBef>
              <a:spcAft>
                <a:spcPts val="0"/>
              </a:spcAft>
              <a:buClr>
                <a:schemeClr val="lt1"/>
              </a:buClr>
              <a:buSzPts val="2374"/>
              <a:buFont typeface="Exo 2"/>
              <a:buAutoNum type="romanLcPeriod"/>
            </a:pPr>
            <a:r>
              <a:rPr lang="en-US" sz="2374" dirty="0">
                <a:solidFill>
                  <a:schemeClr val="lt1"/>
                </a:solidFill>
                <a:latin typeface="Exo 2"/>
                <a:ea typeface="Exo 2"/>
                <a:cs typeface="Exo 2"/>
                <a:sym typeface="Exo 2"/>
              </a:rPr>
              <a:t>Para la </a:t>
            </a:r>
            <a:r>
              <a:rPr lang="en-US" sz="2374" dirty="0" err="1">
                <a:solidFill>
                  <a:schemeClr val="lt1"/>
                </a:solidFill>
                <a:latin typeface="Exo 2"/>
                <a:ea typeface="Exo 2"/>
                <a:cs typeface="Exo 2"/>
                <a:sym typeface="Exo 2"/>
              </a:rPr>
              <a:t>Demanda</a:t>
            </a:r>
            <a:endParaRPr sz="2374" dirty="0">
              <a:solidFill>
                <a:schemeClr val="lt1"/>
              </a:solidFill>
              <a:latin typeface="Exo 2"/>
              <a:ea typeface="Exo 2"/>
              <a:cs typeface="Exo 2"/>
              <a:sym typeface="Exo 2"/>
            </a:endParaRPr>
          </a:p>
          <a:p>
            <a:pPr marL="1371600" marR="0" lvl="2" indent="-379349" algn="l" rtl="0">
              <a:lnSpc>
                <a:spcPct val="115000"/>
              </a:lnSpc>
              <a:spcBef>
                <a:spcPts val="0"/>
              </a:spcBef>
              <a:spcAft>
                <a:spcPts val="0"/>
              </a:spcAft>
              <a:buClr>
                <a:schemeClr val="lt1"/>
              </a:buClr>
              <a:buSzPts val="2374"/>
              <a:buFont typeface="Exo 2"/>
              <a:buAutoNum type="romanLcPeriod"/>
            </a:pPr>
            <a:r>
              <a:rPr lang="en-US" sz="2374" dirty="0">
                <a:solidFill>
                  <a:schemeClr val="lt1"/>
                </a:solidFill>
                <a:latin typeface="Exo 2"/>
                <a:ea typeface="Exo 2"/>
                <a:cs typeface="Exo 2"/>
                <a:sym typeface="Exo 2"/>
              </a:rPr>
              <a:t>Para la </a:t>
            </a:r>
            <a:r>
              <a:rPr lang="en-US" sz="2374" dirty="0" err="1">
                <a:solidFill>
                  <a:schemeClr val="lt1"/>
                </a:solidFill>
                <a:latin typeface="Exo 2"/>
                <a:ea typeface="Exo 2"/>
                <a:cs typeface="Exo 2"/>
                <a:sym typeface="Exo 2"/>
              </a:rPr>
              <a:t>Generación</a:t>
            </a:r>
            <a:endParaRPr sz="2374" dirty="0">
              <a:solidFill>
                <a:schemeClr val="lt1"/>
              </a:solidFill>
              <a:latin typeface="Exo 2"/>
              <a:ea typeface="Exo 2"/>
              <a:cs typeface="Exo 2"/>
              <a:sym typeface="Exo 2"/>
            </a:endParaRPr>
          </a:p>
          <a:p>
            <a:pPr marL="0" marR="0" lvl="0" indent="0" algn="l" rtl="0">
              <a:lnSpc>
                <a:spcPct val="115000"/>
              </a:lnSpc>
              <a:spcBef>
                <a:spcPts val="0"/>
              </a:spcBef>
              <a:spcAft>
                <a:spcPts val="0"/>
              </a:spcAft>
              <a:buClr>
                <a:schemeClr val="dk1"/>
              </a:buClr>
              <a:buSzPts val="1100"/>
              <a:buFont typeface="Arial"/>
              <a:buNone/>
            </a:pPr>
            <a:endParaRPr sz="2374" b="1" dirty="0">
              <a:solidFill>
                <a:schemeClr val="lt1"/>
              </a:solidFill>
              <a:latin typeface="Exo 2 SemiBold"/>
              <a:ea typeface="Exo 2 SemiBold"/>
              <a:cs typeface="Exo 2 SemiBold"/>
              <a:sym typeface="Exo 2 SemiBold"/>
            </a:endParaRPr>
          </a:p>
          <a:p>
            <a:pPr marL="0" marR="0" lvl="0" indent="0" algn="l" rtl="0">
              <a:lnSpc>
                <a:spcPct val="115000"/>
              </a:lnSpc>
              <a:spcBef>
                <a:spcPts val="0"/>
              </a:spcBef>
              <a:spcAft>
                <a:spcPts val="0"/>
              </a:spcAft>
              <a:buClr>
                <a:srgbClr val="000000"/>
              </a:buClr>
              <a:buSzPts val="2374"/>
              <a:buFont typeface="Arial"/>
              <a:buNone/>
            </a:pPr>
            <a:endParaRPr sz="2374" b="1" dirty="0">
              <a:solidFill>
                <a:schemeClr val="lt1"/>
              </a:solidFill>
              <a:latin typeface="Exo 2 SemiBold"/>
              <a:ea typeface="Exo 2 SemiBold"/>
              <a:cs typeface="Exo 2 SemiBold"/>
              <a:sym typeface="Exo 2 SemiBold"/>
            </a:endParaRPr>
          </a:p>
        </p:txBody>
      </p:sp>
      <p:pic>
        <p:nvPicPr>
          <p:cNvPr id="95" name="Google Shape;95;p14"/>
          <p:cNvPicPr preferRelativeResize="0"/>
          <p:nvPr/>
        </p:nvPicPr>
        <p:blipFill rotWithShape="1">
          <a:blip r:embed="rId4">
            <a:alphaModFix/>
          </a:blip>
          <a:srcRect/>
          <a:stretch/>
        </p:blipFill>
        <p:spPr>
          <a:xfrm>
            <a:off x="7314640" y="376708"/>
            <a:ext cx="2885150" cy="352008"/>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4"/>
        <p:cNvGrpSpPr/>
        <p:nvPr/>
      </p:nvGrpSpPr>
      <p:grpSpPr>
        <a:xfrm>
          <a:off x="0" y="0"/>
          <a:ext cx="0" cy="0"/>
          <a:chOff x="0" y="0"/>
          <a:chExt cx="0" cy="0"/>
        </a:xfrm>
      </p:grpSpPr>
      <p:pic>
        <p:nvPicPr>
          <p:cNvPr id="265" name="Google Shape;265;p32"/>
          <p:cNvPicPr preferRelativeResize="0"/>
          <p:nvPr/>
        </p:nvPicPr>
        <p:blipFill rotWithShape="1">
          <a:blip r:embed="rId4">
            <a:alphaModFix/>
          </a:blip>
          <a:srcRect/>
          <a:stretch/>
        </p:blipFill>
        <p:spPr>
          <a:xfrm>
            <a:off x="7437975" y="392372"/>
            <a:ext cx="2865411" cy="352008"/>
          </a:xfrm>
          <a:prstGeom prst="rect">
            <a:avLst/>
          </a:prstGeom>
          <a:noFill/>
          <a:ln>
            <a:noFill/>
          </a:ln>
        </p:spPr>
      </p:pic>
      <p:sp>
        <p:nvSpPr>
          <p:cNvPr id="266" name="Google Shape;266;p32"/>
          <p:cNvSpPr txBox="1"/>
          <p:nvPr/>
        </p:nvSpPr>
        <p:spPr>
          <a:xfrm>
            <a:off x="454300" y="893450"/>
            <a:ext cx="5299500" cy="72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6"/>
              <a:buFont typeface="Arial"/>
              <a:buNone/>
            </a:pPr>
            <a:r>
              <a:rPr lang="en-US" sz="2806" b="1">
                <a:solidFill>
                  <a:srgbClr val="6CA99C"/>
                </a:solidFill>
                <a:latin typeface="Exo 2 SemiBold"/>
                <a:ea typeface="Exo 2 SemiBold"/>
                <a:cs typeface="Exo 2 SemiBold"/>
                <a:sym typeface="Exo 2 SemiBold"/>
              </a:rPr>
              <a:t>Comentarios Situación 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511">
              <a:solidFill>
                <a:srgbClr val="73777E"/>
              </a:solidFill>
              <a:latin typeface="Exo 2"/>
              <a:ea typeface="Exo 2"/>
              <a:cs typeface="Exo 2"/>
              <a:sym typeface="Exo 2"/>
            </a:endParaRPr>
          </a:p>
          <a:p>
            <a:pPr marL="0" marR="0" lvl="0" indent="0" algn="l" rtl="0">
              <a:lnSpc>
                <a:spcPct val="100000"/>
              </a:lnSpc>
              <a:spcBef>
                <a:spcPts val="0"/>
              </a:spcBef>
              <a:spcAft>
                <a:spcPts val="0"/>
              </a:spcAft>
              <a:buClr>
                <a:schemeClr val="dk1"/>
              </a:buClr>
              <a:buSzPts val="1100"/>
              <a:buFont typeface="Arial"/>
              <a:buNone/>
            </a:pPr>
            <a:endParaRPr sz="1511">
              <a:solidFill>
                <a:srgbClr val="73777E"/>
              </a:solidFill>
              <a:latin typeface="Exo 2"/>
              <a:ea typeface="Exo 2"/>
              <a:cs typeface="Exo 2"/>
              <a:sym typeface="Exo 2"/>
            </a:endParaRPr>
          </a:p>
          <a:p>
            <a:pPr marL="0" marR="0" lvl="0" indent="0" algn="l" rtl="0">
              <a:lnSpc>
                <a:spcPct val="100000"/>
              </a:lnSpc>
              <a:spcBef>
                <a:spcPts val="0"/>
              </a:spcBef>
              <a:spcAft>
                <a:spcPts val="0"/>
              </a:spcAft>
              <a:buClr>
                <a:schemeClr val="dk1"/>
              </a:buClr>
              <a:buSzPts val="1100"/>
              <a:buFont typeface="Arial"/>
              <a:buNone/>
            </a:pPr>
            <a:endParaRPr sz="1511">
              <a:solidFill>
                <a:srgbClr val="73777E"/>
              </a:solidFill>
              <a:latin typeface="Exo 2"/>
              <a:ea typeface="Exo 2"/>
              <a:cs typeface="Exo 2"/>
              <a:sym typeface="Exo 2"/>
            </a:endParaRPr>
          </a:p>
          <a:p>
            <a:pPr marL="0" marR="0" lvl="0" indent="0" algn="l" rtl="0">
              <a:lnSpc>
                <a:spcPct val="100000"/>
              </a:lnSpc>
              <a:spcBef>
                <a:spcPts val="0"/>
              </a:spcBef>
              <a:spcAft>
                <a:spcPts val="0"/>
              </a:spcAft>
              <a:buClr>
                <a:schemeClr val="dk1"/>
              </a:buClr>
              <a:buSzPts val="1100"/>
              <a:buFont typeface="Arial"/>
              <a:buNone/>
            </a:pPr>
            <a:endParaRPr sz="1511" b="0" i="0" u="none" strike="noStrike" cap="none">
              <a:solidFill>
                <a:srgbClr val="73777E"/>
              </a:solidFill>
              <a:latin typeface="Exo 2"/>
              <a:ea typeface="Exo 2"/>
              <a:cs typeface="Exo 2"/>
              <a:sym typeface="Exo 2"/>
            </a:endParaRPr>
          </a:p>
          <a:p>
            <a:pPr marL="0" marR="0" lvl="0" indent="0" algn="l" rtl="0">
              <a:lnSpc>
                <a:spcPct val="100000"/>
              </a:lnSpc>
              <a:spcBef>
                <a:spcPts val="0"/>
              </a:spcBef>
              <a:spcAft>
                <a:spcPts val="0"/>
              </a:spcAft>
              <a:buClr>
                <a:srgbClr val="000000"/>
              </a:buClr>
              <a:buSzPts val="1511"/>
              <a:buFont typeface="Arial"/>
              <a:buNone/>
            </a:pPr>
            <a:endParaRPr sz="1511" b="0" i="0" u="none" strike="noStrike" cap="none">
              <a:solidFill>
                <a:srgbClr val="73777E"/>
              </a:solidFill>
              <a:latin typeface="Exo 2"/>
              <a:ea typeface="Exo 2"/>
              <a:cs typeface="Exo 2"/>
              <a:sym typeface="Exo 2"/>
            </a:endParaRPr>
          </a:p>
        </p:txBody>
      </p:sp>
      <p:sp>
        <p:nvSpPr>
          <p:cNvPr id="267" name="Google Shape;267;p32"/>
          <p:cNvSpPr txBox="1"/>
          <p:nvPr/>
        </p:nvSpPr>
        <p:spPr>
          <a:xfrm>
            <a:off x="565225" y="1741625"/>
            <a:ext cx="9015900" cy="43911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079" b="1">
                <a:solidFill>
                  <a:schemeClr val="dk1"/>
                </a:solidFill>
                <a:latin typeface="Asap"/>
                <a:ea typeface="Asap"/>
                <a:cs typeface="Asap"/>
                <a:sym typeface="Asap"/>
              </a:rPr>
              <a:t>General SADI</a:t>
            </a:r>
            <a:endParaRPr sz="1079" b="1">
              <a:solidFill>
                <a:schemeClr val="dk1"/>
              </a:solidFill>
              <a:latin typeface="Asap"/>
              <a:ea typeface="Asap"/>
              <a:cs typeface="Asap"/>
              <a:sym typeface="Asap"/>
            </a:endParaRPr>
          </a:p>
          <a:p>
            <a:pPr marL="457200" marR="0" lvl="0" indent="-297116" algn="l" rtl="0">
              <a:lnSpc>
                <a:spcPct val="115000"/>
              </a:lnSpc>
              <a:spcBef>
                <a:spcPts val="0"/>
              </a:spcBef>
              <a:spcAft>
                <a:spcPts val="0"/>
              </a:spcAft>
              <a:buClr>
                <a:schemeClr val="dk1"/>
              </a:buClr>
              <a:buSzPts val="1079"/>
              <a:buFont typeface="Asap"/>
              <a:buChar char="●"/>
            </a:pPr>
            <a:r>
              <a:rPr lang="en-US" sz="1079">
                <a:solidFill>
                  <a:schemeClr val="dk1"/>
                </a:solidFill>
                <a:latin typeface="Asap"/>
                <a:ea typeface="Asap"/>
                <a:cs typeface="Asap"/>
                <a:sym typeface="Asap"/>
              </a:rPr>
              <a:t>Para la demanda máxima prevista (27.000 MW) y debido al ingreso de nueva generación, no se prevé necesidad de importación para cubrimiento de pico.</a:t>
            </a:r>
            <a:endParaRPr sz="1079">
              <a:solidFill>
                <a:schemeClr val="dk1"/>
              </a:solidFill>
              <a:latin typeface="Asap"/>
              <a:ea typeface="Asap"/>
              <a:cs typeface="Asap"/>
              <a:sym typeface="Asap"/>
            </a:endParaRPr>
          </a:p>
          <a:p>
            <a:pPr marL="0" marR="0" lvl="0" indent="0" algn="l" rtl="0">
              <a:lnSpc>
                <a:spcPct val="115000"/>
              </a:lnSpc>
              <a:spcBef>
                <a:spcPts val="0"/>
              </a:spcBef>
              <a:spcAft>
                <a:spcPts val="0"/>
              </a:spcAft>
              <a:buClr>
                <a:schemeClr val="dk1"/>
              </a:buClr>
              <a:buSzPts val="1100"/>
              <a:buFont typeface="Arial"/>
              <a:buNone/>
            </a:pPr>
            <a:endParaRPr sz="1079">
              <a:solidFill>
                <a:schemeClr val="dk1"/>
              </a:solidFill>
              <a:latin typeface="Asap"/>
              <a:ea typeface="Asap"/>
              <a:cs typeface="Asap"/>
              <a:sym typeface="Asap"/>
            </a:endParaRPr>
          </a:p>
          <a:p>
            <a:pPr marL="0" marR="0" lvl="0" indent="0" algn="l" rtl="0">
              <a:lnSpc>
                <a:spcPct val="115000"/>
              </a:lnSpc>
              <a:spcBef>
                <a:spcPts val="0"/>
              </a:spcBef>
              <a:spcAft>
                <a:spcPts val="0"/>
              </a:spcAft>
              <a:buClr>
                <a:schemeClr val="dk1"/>
              </a:buClr>
              <a:buSzPts val="1100"/>
              <a:buFont typeface="Arial"/>
              <a:buNone/>
            </a:pPr>
            <a:r>
              <a:rPr lang="en-US" sz="1079" b="1">
                <a:solidFill>
                  <a:schemeClr val="dk1"/>
                </a:solidFill>
                <a:latin typeface="Asap"/>
                <a:ea typeface="Asap"/>
                <a:cs typeface="Asap"/>
                <a:sym typeface="Asap"/>
              </a:rPr>
              <a:t>Área GBA</a:t>
            </a:r>
            <a:endParaRPr sz="1079" b="1">
              <a:solidFill>
                <a:schemeClr val="dk1"/>
              </a:solidFill>
              <a:latin typeface="Asap"/>
              <a:ea typeface="Asap"/>
              <a:cs typeface="Asap"/>
              <a:sym typeface="Asap"/>
            </a:endParaRPr>
          </a:p>
          <a:p>
            <a:pPr marL="457200" marR="0" lvl="0" indent="-297116" algn="just" rtl="0">
              <a:lnSpc>
                <a:spcPct val="115000"/>
              </a:lnSpc>
              <a:spcBef>
                <a:spcPts val="0"/>
              </a:spcBef>
              <a:spcAft>
                <a:spcPts val="0"/>
              </a:spcAft>
              <a:buClr>
                <a:schemeClr val="dk1"/>
              </a:buClr>
              <a:buSzPts val="1079"/>
              <a:buFont typeface="Asap"/>
              <a:buChar char="●"/>
            </a:pPr>
            <a:r>
              <a:rPr lang="en-US" sz="1079">
                <a:solidFill>
                  <a:schemeClr val="dk1"/>
                </a:solidFill>
                <a:latin typeface="Asap"/>
                <a:ea typeface="Asap"/>
                <a:cs typeface="Asap"/>
                <a:sym typeface="Asap"/>
              </a:rPr>
              <a:t>Para las hipótesis de demanda y generación previstas por SACME y disponiendo de toda la capacidad de transformación instalada en ET Ezeiza, no se esperan situaciones críticas o de alta carga. Para la ET Rodríguez de EDENOR, contando con la disponibilidad de generación nueva y el nuevo T1RD, también se esperan estados de carga moderados.</a:t>
            </a:r>
            <a:endParaRPr sz="1079">
              <a:solidFill>
                <a:schemeClr val="dk1"/>
              </a:solidFill>
              <a:latin typeface="Asap"/>
              <a:ea typeface="Asap"/>
              <a:cs typeface="Asap"/>
              <a:sym typeface="Asap"/>
            </a:endParaRPr>
          </a:p>
          <a:p>
            <a:pPr marL="0" marR="0" lvl="0" indent="0" algn="l" rtl="0">
              <a:lnSpc>
                <a:spcPct val="115000"/>
              </a:lnSpc>
              <a:spcBef>
                <a:spcPts val="0"/>
              </a:spcBef>
              <a:spcAft>
                <a:spcPts val="0"/>
              </a:spcAft>
              <a:buClr>
                <a:schemeClr val="dk1"/>
              </a:buClr>
              <a:buSzPts val="1100"/>
              <a:buFont typeface="Arial"/>
              <a:buNone/>
            </a:pPr>
            <a:endParaRPr sz="1079">
              <a:solidFill>
                <a:schemeClr val="dk1"/>
              </a:solidFill>
              <a:latin typeface="Asap"/>
              <a:ea typeface="Asap"/>
              <a:cs typeface="Asap"/>
              <a:sym typeface="Asap"/>
            </a:endParaRPr>
          </a:p>
          <a:p>
            <a:pPr marL="0" marR="0" lvl="0" indent="0" algn="l" rtl="0">
              <a:lnSpc>
                <a:spcPct val="115000"/>
              </a:lnSpc>
              <a:spcBef>
                <a:spcPts val="0"/>
              </a:spcBef>
              <a:spcAft>
                <a:spcPts val="0"/>
              </a:spcAft>
              <a:buClr>
                <a:schemeClr val="dk1"/>
              </a:buClr>
              <a:buSzPts val="1100"/>
              <a:buFont typeface="Arial"/>
              <a:buNone/>
            </a:pPr>
            <a:r>
              <a:rPr lang="en-US" sz="1079" b="1">
                <a:solidFill>
                  <a:schemeClr val="dk1"/>
                </a:solidFill>
                <a:latin typeface="Asap"/>
                <a:ea typeface="Asap"/>
                <a:cs typeface="Asap"/>
                <a:sym typeface="Asap"/>
              </a:rPr>
              <a:t>Área NEA</a:t>
            </a:r>
            <a:endParaRPr sz="1079" b="1">
              <a:solidFill>
                <a:schemeClr val="dk1"/>
              </a:solidFill>
              <a:latin typeface="Asap"/>
              <a:ea typeface="Asap"/>
              <a:cs typeface="Asap"/>
              <a:sym typeface="Asap"/>
            </a:endParaRPr>
          </a:p>
          <a:p>
            <a:pPr marL="457200" marR="0" lvl="0" indent="-297116" algn="l" rtl="0">
              <a:lnSpc>
                <a:spcPct val="115000"/>
              </a:lnSpc>
              <a:spcBef>
                <a:spcPts val="0"/>
              </a:spcBef>
              <a:spcAft>
                <a:spcPts val="0"/>
              </a:spcAft>
              <a:buClr>
                <a:schemeClr val="dk1"/>
              </a:buClr>
              <a:buSzPts val="1079"/>
              <a:buFont typeface="Asap"/>
              <a:buChar char="●"/>
            </a:pPr>
            <a:r>
              <a:rPr lang="en-US" sz="1079">
                <a:solidFill>
                  <a:schemeClr val="dk1"/>
                </a:solidFill>
                <a:latin typeface="Asap"/>
                <a:ea typeface="Asap"/>
                <a:cs typeface="Asap"/>
                <a:sym typeface="Asap"/>
              </a:rPr>
              <a:t>Con el ingreso del T2GFO, se descarga el nodo Gran Formosa. Por su parte, demoras en el ingreso del T2PT pueden dejar a Paso de la Patria en estado crítico. La misma obra de instalación implica desafectar la reserva de rápida conexión, por lo que no se cuenta con esta flexibilidad operativa ante contingencias. La ET Resistencia continúa en un nivel de alta carga. </a:t>
            </a:r>
            <a:endParaRPr sz="1079">
              <a:solidFill>
                <a:schemeClr val="dk1"/>
              </a:solidFill>
              <a:latin typeface="Asap"/>
              <a:ea typeface="Asap"/>
              <a:cs typeface="Asap"/>
              <a:sym typeface="Asap"/>
            </a:endParaRPr>
          </a:p>
          <a:p>
            <a:pPr marL="457200" marR="0" lvl="0" indent="-297116" algn="l" rtl="0">
              <a:lnSpc>
                <a:spcPct val="115000"/>
              </a:lnSpc>
              <a:spcBef>
                <a:spcPts val="0"/>
              </a:spcBef>
              <a:spcAft>
                <a:spcPts val="0"/>
              </a:spcAft>
              <a:buClr>
                <a:schemeClr val="dk1"/>
              </a:buClr>
              <a:buSzPts val="1079"/>
              <a:buFont typeface="Asap"/>
              <a:buChar char="●"/>
            </a:pPr>
            <a:r>
              <a:rPr lang="en-US" sz="1079">
                <a:solidFill>
                  <a:schemeClr val="dk1"/>
                </a:solidFill>
                <a:latin typeface="Asap"/>
                <a:ea typeface="Asap"/>
                <a:cs typeface="Asap"/>
                <a:sym typeface="Asap"/>
              </a:rPr>
              <a:t>Considerando la pérdida de 1000 MW de demanda ocurrida el 29/10/19 a las 14.30 hs originada en un falla en media tensión, existen riesgos de pérdida de demanda por colapsos de tensión.</a:t>
            </a:r>
            <a:endParaRPr sz="1079">
              <a:solidFill>
                <a:schemeClr val="dk1"/>
              </a:solidFill>
              <a:latin typeface="Asap"/>
              <a:ea typeface="Asap"/>
              <a:cs typeface="Asap"/>
              <a:sym typeface="Asap"/>
            </a:endParaRPr>
          </a:p>
          <a:p>
            <a:pPr marL="0" marR="0" lvl="0" indent="0" algn="l" rtl="0">
              <a:lnSpc>
                <a:spcPct val="115000"/>
              </a:lnSpc>
              <a:spcBef>
                <a:spcPts val="0"/>
              </a:spcBef>
              <a:spcAft>
                <a:spcPts val="0"/>
              </a:spcAft>
              <a:buClr>
                <a:schemeClr val="dk1"/>
              </a:buClr>
              <a:buSzPts val="1100"/>
              <a:buFont typeface="Arial"/>
              <a:buNone/>
            </a:pPr>
            <a:endParaRPr sz="1079">
              <a:solidFill>
                <a:schemeClr val="dk1"/>
              </a:solidFill>
              <a:latin typeface="Asap"/>
              <a:ea typeface="Asap"/>
              <a:cs typeface="Asap"/>
              <a:sym typeface="Asap"/>
            </a:endParaRPr>
          </a:p>
          <a:p>
            <a:pPr marL="0" marR="0" lvl="0" indent="0" algn="l" rtl="0">
              <a:lnSpc>
                <a:spcPct val="115000"/>
              </a:lnSpc>
              <a:spcBef>
                <a:spcPts val="0"/>
              </a:spcBef>
              <a:spcAft>
                <a:spcPts val="0"/>
              </a:spcAft>
              <a:buClr>
                <a:schemeClr val="dk1"/>
              </a:buClr>
              <a:buSzPts val="1100"/>
              <a:buFont typeface="Arial"/>
              <a:buNone/>
            </a:pPr>
            <a:r>
              <a:rPr lang="en-US" sz="1079" b="1">
                <a:solidFill>
                  <a:schemeClr val="dk1"/>
                </a:solidFill>
                <a:latin typeface="Asap"/>
                <a:ea typeface="Asap"/>
                <a:cs typeface="Asap"/>
                <a:sym typeface="Asap"/>
              </a:rPr>
              <a:t>Área NOA</a:t>
            </a:r>
            <a:endParaRPr sz="1079" b="1">
              <a:solidFill>
                <a:schemeClr val="dk1"/>
              </a:solidFill>
              <a:latin typeface="Asap"/>
              <a:ea typeface="Asap"/>
              <a:cs typeface="Asap"/>
              <a:sym typeface="Asap"/>
            </a:endParaRPr>
          </a:p>
          <a:p>
            <a:pPr marL="457200" marR="0" lvl="0" indent="-297116" algn="l" rtl="0">
              <a:lnSpc>
                <a:spcPct val="115000"/>
              </a:lnSpc>
              <a:spcBef>
                <a:spcPts val="0"/>
              </a:spcBef>
              <a:spcAft>
                <a:spcPts val="0"/>
              </a:spcAft>
              <a:buClr>
                <a:schemeClr val="dk1"/>
              </a:buClr>
              <a:buSzPts val="1079"/>
              <a:buFont typeface="Asap"/>
              <a:buChar char="●"/>
            </a:pPr>
            <a:r>
              <a:rPr lang="en-US" sz="1079">
                <a:solidFill>
                  <a:schemeClr val="dk1"/>
                </a:solidFill>
                <a:latin typeface="Asap"/>
                <a:ea typeface="Asap"/>
                <a:cs typeface="Asap"/>
                <a:sym typeface="Asap"/>
              </a:rPr>
              <a:t>El estado de carga del nodo Recreo se encuentra supeditado a la disponibilidad de la generación (CT Frías).</a:t>
            </a:r>
            <a:endParaRPr sz="1079">
              <a:solidFill>
                <a:schemeClr val="dk1"/>
              </a:solidFill>
              <a:latin typeface="Asap"/>
              <a:ea typeface="Asap"/>
              <a:cs typeface="Asap"/>
              <a:sym typeface="Asap"/>
            </a:endParaRPr>
          </a:p>
          <a:p>
            <a:pPr marL="0" marR="0" lvl="0" indent="0" algn="l" rtl="0">
              <a:lnSpc>
                <a:spcPct val="115000"/>
              </a:lnSpc>
              <a:spcBef>
                <a:spcPts val="0"/>
              </a:spcBef>
              <a:spcAft>
                <a:spcPts val="0"/>
              </a:spcAft>
              <a:buClr>
                <a:schemeClr val="dk1"/>
              </a:buClr>
              <a:buSzPts val="1100"/>
              <a:buFont typeface="Arial"/>
              <a:buNone/>
            </a:pPr>
            <a:endParaRPr sz="1079">
              <a:solidFill>
                <a:schemeClr val="dk1"/>
              </a:solidFill>
              <a:latin typeface="Asap"/>
              <a:ea typeface="Asap"/>
              <a:cs typeface="Asap"/>
              <a:sym typeface="Asap"/>
            </a:endParaRPr>
          </a:p>
          <a:p>
            <a:pPr marL="0" marR="0" lvl="0" indent="0" algn="l" rtl="0">
              <a:lnSpc>
                <a:spcPct val="115000"/>
              </a:lnSpc>
              <a:spcBef>
                <a:spcPts val="0"/>
              </a:spcBef>
              <a:spcAft>
                <a:spcPts val="0"/>
              </a:spcAft>
              <a:buClr>
                <a:schemeClr val="dk1"/>
              </a:buClr>
              <a:buSzPts val="1100"/>
              <a:buFont typeface="Arial"/>
              <a:buNone/>
            </a:pPr>
            <a:r>
              <a:rPr lang="en-US" sz="1079" b="1">
                <a:solidFill>
                  <a:schemeClr val="dk1"/>
                </a:solidFill>
                <a:latin typeface="Asap"/>
                <a:ea typeface="Asap"/>
                <a:cs typeface="Asap"/>
                <a:sym typeface="Asap"/>
              </a:rPr>
              <a:t>Área Centro</a:t>
            </a:r>
            <a:endParaRPr sz="1079" b="1">
              <a:solidFill>
                <a:schemeClr val="dk1"/>
              </a:solidFill>
              <a:latin typeface="Asap"/>
              <a:ea typeface="Asap"/>
              <a:cs typeface="Asap"/>
              <a:sym typeface="Asap"/>
            </a:endParaRPr>
          </a:p>
          <a:p>
            <a:pPr marL="457200" marR="0" lvl="0" indent="-297116" algn="l" rtl="0">
              <a:lnSpc>
                <a:spcPct val="115000"/>
              </a:lnSpc>
              <a:spcBef>
                <a:spcPts val="0"/>
              </a:spcBef>
              <a:spcAft>
                <a:spcPts val="0"/>
              </a:spcAft>
              <a:buClr>
                <a:schemeClr val="dk1"/>
              </a:buClr>
              <a:buSzPts val="1079"/>
              <a:buFont typeface="Asap"/>
              <a:buChar char="●"/>
            </a:pPr>
            <a:r>
              <a:rPr lang="en-US" sz="1079">
                <a:solidFill>
                  <a:schemeClr val="dk1"/>
                </a:solidFill>
                <a:latin typeface="Asap"/>
                <a:ea typeface="Asap"/>
                <a:cs typeface="Asap"/>
                <a:sym typeface="Asap"/>
              </a:rPr>
              <a:t>La ET Malvinas presenta situaciones de saturación aún con disponibilidad plena de la CT Pilar. En Arroyo Cabral la indisponibilidad de generación (Villa María II *) puede llevar a la ET a estados críticos.</a:t>
            </a:r>
            <a:endParaRPr sz="1079">
              <a:solidFill>
                <a:schemeClr val="dk1"/>
              </a:solidFill>
              <a:latin typeface="Asap"/>
              <a:ea typeface="Asap"/>
              <a:cs typeface="Asap"/>
              <a:sym typeface="Asap"/>
            </a:endParaRPr>
          </a:p>
        </p:txBody>
      </p:sp>
      <p:sp>
        <p:nvSpPr>
          <p:cNvPr id="268" name="Google Shape;268;p32"/>
          <p:cNvSpPr txBox="1"/>
          <p:nvPr/>
        </p:nvSpPr>
        <p:spPr>
          <a:xfrm>
            <a:off x="7584399" y="6799400"/>
            <a:ext cx="2865300" cy="25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79"/>
              <a:buFont typeface="Arial"/>
              <a:buNone/>
            </a:pPr>
            <a:r>
              <a:rPr lang="en-US" sz="1079" b="1">
                <a:solidFill>
                  <a:srgbClr val="73777E"/>
                </a:solidFill>
                <a:latin typeface="Exo 2 SemiBold"/>
                <a:ea typeface="Exo 2 SemiBold"/>
                <a:cs typeface="Exo 2 SemiBold"/>
                <a:sym typeface="Exo 2 SemiBold"/>
              </a:rPr>
              <a:t>Red de Transporte de Extra Alta Tensión</a:t>
            </a:r>
            <a:endParaRPr sz="1400" b="0" i="0" u="none" strike="noStrike" cap="none">
              <a:solidFill>
                <a:srgbClr val="000000"/>
              </a:solidFill>
              <a:latin typeface="Arial"/>
              <a:ea typeface="Arial"/>
              <a:cs typeface="Arial"/>
              <a:sym typeface="Arial"/>
            </a:endParaRPr>
          </a:p>
        </p:txBody>
      </p:sp>
      <p:sp>
        <p:nvSpPr>
          <p:cNvPr id="269" name="Google Shape;269;p32"/>
          <p:cNvSpPr txBox="1"/>
          <p:nvPr/>
        </p:nvSpPr>
        <p:spPr>
          <a:xfrm>
            <a:off x="559200" y="6121800"/>
            <a:ext cx="9744300" cy="5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700">
                <a:solidFill>
                  <a:srgbClr val="73777E"/>
                </a:solidFill>
                <a:latin typeface="Exo 2"/>
                <a:ea typeface="Exo 2"/>
                <a:cs typeface="Exo 2"/>
                <a:sym typeface="Exo 2"/>
              </a:rPr>
              <a:t>(*) CT Villa María II (200 MW)</a:t>
            </a:r>
            <a:endParaRPr sz="700">
              <a:solidFill>
                <a:srgbClr val="73777E"/>
              </a:solidFill>
              <a:latin typeface="Exo 2"/>
              <a:ea typeface="Exo 2"/>
              <a:cs typeface="Exo 2"/>
              <a:sym typeface="Exo 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3"/>
        <p:cNvGrpSpPr/>
        <p:nvPr/>
      </p:nvGrpSpPr>
      <p:grpSpPr>
        <a:xfrm>
          <a:off x="0" y="0"/>
          <a:ext cx="0" cy="0"/>
          <a:chOff x="0" y="0"/>
          <a:chExt cx="0" cy="0"/>
        </a:xfrm>
      </p:grpSpPr>
      <p:pic>
        <p:nvPicPr>
          <p:cNvPr id="274" name="Google Shape;274;p33"/>
          <p:cNvPicPr preferRelativeResize="0"/>
          <p:nvPr/>
        </p:nvPicPr>
        <p:blipFill rotWithShape="1">
          <a:blip r:embed="rId4">
            <a:alphaModFix/>
          </a:blip>
          <a:srcRect/>
          <a:stretch/>
        </p:blipFill>
        <p:spPr>
          <a:xfrm>
            <a:off x="7437975" y="392372"/>
            <a:ext cx="2865411" cy="352008"/>
          </a:xfrm>
          <a:prstGeom prst="rect">
            <a:avLst/>
          </a:prstGeom>
          <a:noFill/>
          <a:ln>
            <a:noFill/>
          </a:ln>
        </p:spPr>
      </p:pic>
      <p:sp>
        <p:nvSpPr>
          <p:cNvPr id="275" name="Google Shape;275;p33"/>
          <p:cNvSpPr txBox="1"/>
          <p:nvPr/>
        </p:nvSpPr>
        <p:spPr>
          <a:xfrm>
            <a:off x="454300" y="893450"/>
            <a:ext cx="5299500" cy="72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6"/>
              <a:buFont typeface="Arial"/>
              <a:buNone/>
            </a:pPr>
            <a:r>
              <a:rPr lang="en-US" sz="2806" b="1">
                <a:solidFill>
                  <a:srgbClr val="6CA99C"/>
                </a:solidFill>
                <a:latin typeface="Exo 2 SemiBold"/>
                <a:ea typeface="Exo 2 SemiBold"/>
                <a:cs typeface="Exo 2 SemiBold"/>
                <a:sym typeface="Exo 2 SemiBold"/>
              </a:rPr>
              <a:t>Comentarios Situacion 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511">
              <a:solidFill>
                <a:srgbClr val="73777E"/>
              </a:solidFill>
              <a:latin typeface="Exo 2"/>
              <a:ea typeface="Exo 2"/>
              <a:cs typeface="Exo 2"/>
              <a:sym typeface="Exo 2"/>
            </a:endParaRPr>
          </a:p>
          <a:p>
            <a:pPr marL="0" marR="0" lvl="0" indent="0" algn="l" rtl="0">
              <a:lnSpc>
                <a:spcPct val="100000"/>
              </a:lnSpc>
              <a:spcBef>
                <a:spcPts val="0"/>
              </a:spcBef>
              <a:spcAft>
                <a:spcPts val="0"/>
              </a:spcAft>
              <a:buClr>
                <a:schemeClr val="dk1"/>
              </a:buClr>
              <a:buSzPts val="1100"/>
              <a:buFont typeface="Arial"/>
              <a:buNone/>
            </a:pPr>
            <a:endParaRPr sz="1511">
              <a:solidFill>
                <a:srgbClr val="73777E"/>
              </a:solidFill>
              <a:latin typeface="Exo 2"/>
              <a:ea typeface="Exo 2"/>
              <a:cs typeface="Exo 2"/>
              <a:sym typeface="Exo 2"/>
            </a:endParaRPr>
          </a:p>
          <a:p>
            <a:pPr marL="0" marR="0" lvl="0" indent="0" algn="l" rtl="0">
              <a:lnSpc>
                <a:spcPct val="100000"/>
              </a:lnSpc>
              <a:spcBef>
                <a:spcPts val="0"/>
              </a:spcBef>
              <a:spcAft>
                <a:spcPts val="0"/>
              </a:spcAft>
              <a:buClr>
                <a:schemeClr val="dk1"/>
              </a:buClr>
              <a:buSzPts val="1100"/>
              <a:buFont typeface="Arial"/>
              <a:buNone/>
            </a:pPr>
            <a:endParaRPr sz="1511">
              <a:solidFill>
                <a:srgbClr val="73777E"/>
              </a:solidFill>
              <a:latin typeface="Exo 2"/>
              <a:ea typeface="Exo 2"/>
              <a:cs typeface="Exo 2"/>
              <a:sym typeface="Exo 2"/>
            </a:endParaRPr>
          </a:p>
          <a:p>
            <a:pPr marL="0" marR="0" lvl="0" indent="0" algn="l" rtl="0">
              <a:lnSpc>
                <a:spcPct val="100000"/>
              </a:lnSpc>
              <a:spcBef>
                <a:spcPts val="0"/>
              </a:spcBef>
              <a:spcAft>
                <a:spcPts val="0"/>
              </a:spcAft>
              <a:buClr>
                <a:schemeClr val="dk1"/>
              </a:buClr>
              <a:buSzPts val="1100"/>
              <a:buFont typeface="Arial"/>
              <a:buNone/>
            </a:pPr>
            <a:endParaRPr sz="1511" b="0" i="0" u="none" strike="noStrike" cap="none">
              <a:solidFill>
                <a:srgbClr val="73777E"/>
              </a:solidFill>
              <a:latin typeface="Exo 2"/>
              <a:ea typeface="Exo 2"/>
              <a:cs typeface="Exo 2"/>
              <a:sym typeface="Exo 2"/>
            </a:endParaRPr>
          </a:p>
          <a:p>
            <a:pPr marL="0" marR="0" lvl="0" indent="0" algn="l" rtl="0">
              <a:lnSpc>
                <a:spcPct val="100000"/>
              </a:lnSpc>
              <a:spcBef>
                <a:spcPts val="0"/>
              </a:spcBef>
              <a:spcAft>
                <a:spcPts val="0"/>
              </a:spcAft>
              <a:buClr>
                <a:srgbClr val="000000"/>
              </a:buClr>
              <a:buSzPts val="1511"/>
              <a:buFont typeface="Arial"/>
              <a:buNone/>
            </a:pPr>
            <a:endParaRPr sz="1511" b="0" i="0" u="none" strike="noStrike" cap="none">
              <a:solidFill>
                <a:srgbClr val="73777E"/>
              </a:solidFill>
              <a:latin typeface="Exo 2"/>
              <a:ea typeface="Exo 2"/>
              <a:cs typeface="Exo 2"/>
              <a:sym typeface="Exo 2"/>
            </a:endParaRPr>
          </a:p>
        </p:txBody>
      </p:sp>
      <p:sp>
        <p:nvSpPr>
          <p:cNvPr id="276" name="Google Shape;276;p33"/>
          <p:cNvSpPr txBox="1"/>
          <p:nvPr/>
        </p:nvSpPr>
        <p:spPr>
          <a:xfrm>
            <a:off x="565225" y="1741625"/>
            <a:ext cx="9015900" cy="43911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079" b="1">
                <a:solidFill>
                  <a:schemeClr val="dk1"/>
                </a:solidFill>
                <a:latin typeface="Asap"/>
                <a:ea typeface="Asap"/>
                <a:cs typeface="Asap"/>
                <a:sym typeface="Asap"/>
              </a:rPr>
              <a:t>Área Litoral / Rosario - Ramallo</a:t>
            </a:r>
            <a:endParaRPr sz="1079" b="1">
              <a:solidFill>
                <a:schemeClr val="dk1"/>
              </a:solidFill>
              <a:latin typeface="Asap"/>
              <a:ea typeface="Asap"/>
              <a:cs typeface="Asap"/>
              <a:sym typeface="Asap"/>
            </a:endParaRPr>
          </a:p>
          <a:p>
            <a:pPr marL="457200" marR="0" lvl="0" indent="-297116" algn="l" rtl="0">
              <a:lnSpc>
                <a:spcPct val="115000"/>
              </a:lnSpc>
              <a:spcBef>
                <a:spcPts val="0"/>
              </a:spcBef>
              <a:spcAft>
                <a:spcPts val="0"/>
              </a:spcAft>
              <a:buClr>
                <a:schemeClr val="dk1"/>
              </a:buClr>
              <a:buSzPts val="1079"/>
              <a:buFont typeface="Asap"/>
              <a:buChar char="●"/>
            </a:pPr>
            <a:r>
              <a:rPr lang="en-US" sz="1079">
                <a:solidFill>
                  <a:schemeClr val="dk1"/>
                </a:solidFill>
                <a:latin typeface="Asap"/>
                <a:ea typeface="Asap"/>
                <a:cs typeface="Asap"/>
                <a:sym typeface="Asap"/>
              </a:rPr>
              <a:t>La insuficiente capacidad de transformación entre 500 y 132 kV para la demanda prevista en Rosario se manifiesta en niveles de carga críticos agravados ante la falta de la CT Sorrento. </a:t>
            </a:r>
            <a:endParaRPr sz="1079">
              <a:solidFill>
                <a:schemeClr val="dk1"/>
              </a:solidFill>
              <a:latin typeface="Asap"/>
              <a:ea typeface="Asap"/>
              <a:cs typeface="Asap"/>
              <a:sym typeface="Asap"/>
            </a:endParaRPr>
          </a:p>
          <a:p>
            <a:pPr marL="457200" marR="0" lvl="0" indent="-297116" algn="l" rtl="0">
              <a:lnSpc>
                <a:spcPct val="115000"/>
              </a:lnSpc>
              <a:spcBef>
                <a:spcPts val="0"/>
              </a:spcBef>
              <a:spcAft>
                <a:spcPts val="0"/>
              </a:spcAft>
              <a:buClr>
                <a:schemeClr val="dk1"/>
              </a:buClr>
              <a:buSzPts val="1079"/>
              <a:buFont typeface="Asap"/>
              <a:buChar char="●"/>
            </a:pPr>
            <a:r>
              <a:rPr lang="en-US" sz="1079">
                <a:solidFill>
                  <a:schemeClr val="dk1"/>
                </a:solidFill>
                <a:latin typeface="Asap"/>
                <a:ea typeface="Asap"/>
                <a:cs typeface="Asap"/>
                <a:sym typeface="Asap"/>
              </a:rPr>
              <a:t>Aunque a Ramallo ya no se lo considera un nodo crítico por cuanto dispone de generación confiable y variada (*), una limitación del despacho de esta última, deja a la ET en una situación cercana a la saturación.</a:t>
            </a:r>
            <a:endParaRPr sz="1079">
              <a:solidFill>
                <a:schemeClr val="dk1"/>
              </a:solidFill>
              <a:latin typeface="Asap"/>
              <a:ea typeface="Asap"/>
              <a:cs typeface="Asap"/>
              <a:sym typeface="Asap"/>
            </a:endParaRPr>
          </a:p>
          <a:p>
            <a:pPr marL="457200" marR="0" lvl="0" indent="-297116" algn="l" rtl="0">
              <a:lnSpc>
                <a:spcPct val="115000"/>
              </a:lnSpc>
              <a:spcBef>
                <a:spcPts val="0"/>
              </a:spcBef>
              <a:spcAft>
                <a:spcPts val="0"/>
              </a:spcAft>
              <a:buClr>
                <a:schemeClr val="dk1"/>
              </a:buClr>
              <a:buSzPts val="1079"/>
              <a:buFont typeface="Asap"/>
              <a:buChar char="●"/>
            </a:pPr>
            <a:r>
              <a:rPr lang="en-US" sz="1079">
                <a:solidFill>
                  <a:schemeClr val="dk1"/>
                </a:solidFill>
                <a:latin typeface="Asap"/>
                <a:ea typeface="Asap"/>
                <a:cs typeface="Asap"/>
                <a:sym typeface="Asap"/>
              </a:rPr>
              <a:t>En Ramallo 220/132 kV se prevén niveles críticos ante un bajo despacho de su generación asociada. En el nivel 500/220 kV la indisponibilidad permanente de Argener podría derivar en estados de alta carga ante un escaso despacho de la generación restante en el corredor de 220 kV (S. Nicolás y Atucha I).</a:t>
            </a:r>
            <a:endParaRPr sz="1079">
              <a:solidFill>
                <a:schemeClr val="dk1"/>
              </a:solidFill>
              <a:latin typeface="Asap"/>
              <a:ea typeface="Asap"/>
              <a:cs typeface="Asap"/>
              <a:sym typeface="Asap"/>
            </a:endParaRPr>
          </a:p>
          <a:p>
            <a:pPr marL="457200" marR="0" lvl="0" indent="0" algn="l" rtl="0">
              <a:lnSpc>
                <a:spcPct val="115000"/>
              </a:lnSpc>
              <a:spcBef>
                <a:spcPts val="0"/>
              </a:spcBef>
              <a:spcAft>
                <a:spcPts val="0"/>
              </a:spcAft>
              <a:buNone/>
            </a:pPr>
            <a:endParaRPr sz="1079">
              <a:solidFill>
                <a:schemeClr val="dk1"/>
              </a:solidFill>
              <a:latin typeface="Asap"/>
              <a:ea typeface="Asap"/>
              <a:cs typeface="Asap"/>
              <a:sym typeface="Asap"/>
            </a:endParaRPr>
          </a:p>
          <a:p>
            <a:pPr marL="0" marR="0" lvl="0" indent="0" algn="l" rtl="0">
              <a:lnSpc>
                <a:spcPct val="115000"/>
              </a:lnSpc>
              <a:spcBef>
                <a:spcPts val="0"/>
              </a:spcBef>
              <a:spcAft>
                <a:spcPts val="0"/>
              </a:spcAft>
              <a:buNone/>
            </a:pPr>
            <a:r>
              <a:rPr lang="en-US" sz="1079" b="1">
                <a:solidFill>
                  <a:schemeClr val="dk1"/>
                </a:solidFill>
                <a:latin typeface="Asap"/>
                <a:ea typeface="Asap"/>
                <a:cs typeface="Asap"/>
                <a:sym typeface="Asap"/>
              </a:rPr>
              <a:t>Área Patagónica</a:t>
            </a:r>
            <a:endParaRPr sz="1079" b="1">
              <a:solidFill>
                <a:schemeClr val="dk1"/>
              </a:solidFill>
              <a:latin typeface="Asap"/>
              <a:ea typeface="Asap"/>
              <a:cs typeface="Asap"/>
              <a:sym typeface="Asap"/>
            </a:endParaRPr>
          </a:p>
          <a:p>
            <a:pPr marL="457200" marR="0" lvl="0" indent="-297116" algn="l" rtl="0">
              <a:lnSpc>
                <a:spcPct val="115000"/>
              </a:lnSpc>
              <a:spcBef>
                <a:spcPts val="0"/>
              </a:spcBef>
              <a:spcAft>
                <a:spcPts val="0"/>
              </a:spcAft>
              <a:buClr>
                <a:schemeClr val="dk1"/>
              </a:buClr>
              <a:buSzPts val="1079"/>
              <a:buFont typeface="Asap"/>
              <a:buChar char="●"/>
            </a:pPr>
            <a:r>
              <a:rPr lang="en-US" sz="1079">
                <a:solidFill>
                  <a:schemeClr val="dk1"/>
                </a:solidFill>
                <a:latin typeface="Asap"/>
                <a:ea typeface="Asap"/>
                <a:cs typeface="Asap"/>
                <a:sym typeface="Asap"/>
              </a:rPr>
              <a:t>En Patagonia, con las líneas de 500 kV Santa Cruz Norte – Río Santa Cruz y Río Santa Cruz – Esperanza, operando con muy poca carga, se deberá prestar especial atención al control de tensión del corredor. </a:t>
            </a:r>
            <a:endParaRPr sz="1079">
              <a:solidFill>
                <a:schemeClr val="dk1"/>
              </a:solidFill>
              <a:latin typeface="Asap"/>
              <a:ea typeface="Asap"/>
              <a:cs typeface="Asap"/>
              <a:sym typeface="Asap"/>
            </a:endParaRPr>
          </a:p>
          <a:p>
            <a:pPr marL="457200" marR="0" lvl="0" indent="-297116" algn="l" rtl="0">
              <a:lnSpc>
                <a:spcPct val="115000"/>
              </a:lnSpc>
              <a:spcBef>
                <a:spcPts val="0"/>
              </a:spcBef>
              <a:spcAft>
                <a:spcPts val="0"/>
              </a:spcAft>
              <a:buClr>
                <a:schemeClr val="dk1"/>
              </a:buClr>
              <a:buSzPts val="1079"/>
              <a:buFont typeface="Asap"/>
              <a:buChar char="●"/>
            </a:pPr>
            <a:r>
              <a:rPr lang="en-US" sz="1079">
                <a:solidFill>
                  <a:schemeClr val="dk1"/>
                </a:solidFill>
                <a:latin typeface="Asap"/>
                <a:ea typeface="Asap"/>
                <a:cs typeface="Asap"/>
                <a:sym typeface="Asap"/>
              </a:rPr>
              <a:t>La red de 500 kV del sistema Patagónico tiene alta sensibilidad a las variaciones de tensión por operación y perturbaciones, lo cual puede afectar la demanda. Se han tomado medidas operativas para evitar pérdidas de demanda en operaciones programadas.</a:t>
            </a:r>
            <a:endParaRPr sz="1079">
              <a:solidFill>
                <a:schemeClr val="dk1"/>
              </a:solidFill>
              <a:latin typeface="Asap"/>
              <a:ea typeface="Asap"/>
              <a:cs typeface="Asap"/>
              <a:sym typeface="Asap"/>
            </a:endParaRPr>
          </a:p>
          <a:p>
            <a:pPr marL="457200" marR="0" lvl="0" indent="0" algn="l" rtl="0">
              <a:lnSpc>
                <a:spcPct val="115000"/>
              </a:lnSpc>
              <a:spcBef>
                <a:spcPts val="0"/>
              </a:spcBef>
              <a:spcAft>
                <a:spcPts val="0"/>
              </a:spcAft>
              <a:buNone/>
            </a:pPr>
            <a:endParaRPr sz="1079">
              <a:solidFill>
                <a:schemeClr val="dk1"/>
              </a:solidFill>
              <a:latin typeface="Asap"/>
              <a:ea typeface="Asap"/>
              <a:cs typeface="Asap"/>
              <a:sym typeface="Asap"/>
            </a:endParaRPr>
          </a:p>
          <a:p>
            <a:pPr marL="0" marR="0" lvl="0" indent="0" algn="l" rtl="0">
              <a:lnSpc>
                <a:spcPct val="115000"/>
              </a:lnSpc>
              <a:spcBef>
                <a:spcPts val="0"/>
              </a:spcBef>
              <a:spcAft>
                <a:spcPts val="0"/>
              </a:spcAft>
              <a:buNone/>
            </a:pPr>
            <a:r>
              <a:rPr lang="en-US" sz="1079" b="1">
                <a:solidFill>
                  <a:schemeClr val="dk1"/>
                </a:solidFill>
                <a:latin typeface="Asap"/>
                <a:ea typeface="Asap"/>
                <a:cs typeface="Asap"/>
                <a:sym typeface="Asap"/>
              </a:rPr>
              <a:t>Potencia de Cortocircuito en GBA</a:t>
            </a:r>
            <a:endParaRPr sz="1079" b="1">
              <a:solidFill>
                <a:schemeClr val="dk1"/>
              </a:solidFill>
              <a:latin typeface="Asap"/>
              <a:ea typeface="Asap"/>
              <a:cs typeface="Asap"/>
              <a:sym typeface="Asap"/>
            </a:endParaRPr>
          </a:p>
          <a:p>
            <a:pPr marL="457200" marR="0" lvl="0" indent="-297116" algn="l" rtl="0">
              <a:lnSpc>
                <a:spcPct val="115000"/>
              </a:lnSpc>
              <a:spcBef>
                <a:spcPts val="0"/>
              </a:spcBef>
              <a:spcAft>
                <a:spcPts val="0"/>
              </a:spcAft>
              <a:buClr>
                <a:schemeClr val="dk1"/>
              </a:buClr>
              <a:buSzPts val="1079"/>
              <a:buFont typeface="Asap"/>
              <a:buChar char="●"/>
            </a:pPr>
            <a:r>
              <a:rPr lang="en-US" sz="1079">
                <a:solidFill>
                  <a:schemeClr val="dk1"/>
                </a:solidFill>
                <a:latin typeface="Asap"/>
                <a:ea typeface="Asap"/>
                <a:cs typeface="Asap"/>
                <a:sym typeface="Asap"/>
              </a:rPr>
              <a:t>En virtud del ingreso de generación en el área de GBA, podría verse superado el nivel de cortocircuito en  500 kV de ET Ezeiza y Gral Rodríguez, por lo que, hasta tanto ingrese el bypass Abasto – Rodríguez, desde la operación deberá hacerse el seguimiento para evitar esto. </a:t>
            </a:r>
            <a:endParaRPr sz="1079">
              <a:solidFill>
                <a:schemeClr val="dk1"/>
              </a:solidFill>
              <a:latin typeface="Asap"/>
              <a:ea typeface="Asap"/>
              <a:cs typeface="Asap"/>
              <a:sym typeface="Asap"/>
            </a:endParaRPr>
          </a:p>
          <a:p>
            <a:pPr marL="457200" marR="0" lvl="0" indent="-297116" algn="l" rtl="0">
              <a:lnSpc>
                <a:spcPct val="115000"/>
              </a:lnSpc>
              <a:spcBef>
                <a:spcPts val="0"/>
              </a:spcBef>
              <a:spcAft>
                <a:spcPts val="0"/>
              </a:spcAft>
              <a:buClr>
                <a:schemeClr val="dk1"/>
              </a:buClr>
              <a:buSzPts val="1079"/>
              <a:buFont typeface="Asap"/>
              <a:buChar char="●"/>
            </a:pPr>
            <a:r>
              <a:rPr lang="en-US" sz="1079">
                <a:solidFill>
                  <a:schemeClr val="dk1"/>
                </a:solidFill>
                <a:latin typeface="Asap"/>
                <a:ea typeface="Asap"/>
                <a:cs typeface="Asap"/>
                <a:sym typeface="Asap"/>
              </a:rPr>
              <a:t>Una vez en que esté el bypass en servicio (enero 2020) este seguimiento será necesario solo en la ET Gral Rodríguez.</a:t>
            </a:r>
            <a:endParaRPr sz="1079">
              <a:solidFill>
                <a:schemeClr val="dk1"/>
              </a:solidFill>
              <a:latin typeface="Asap"/>
              <a:ea typeface="Asap"/>
              <a:cs typeface="Asap"/>
              <a:sym typeface="Asap"/>
            </a:endParaRPr>
          </a:p>
        </p:txBody>
      </p:sp>
      <p:sp>
        <p:nvSpPr>
          <p:cNvPr id="277" name="Google Shape;277;p33"/>
          <p:cNvSpPr txBox="1"/>
          <p:nvPr/>
        </p:nvSpPr>
        <p:spPr>
          <a:xfrm>
            <a:off x="7584399" y="6799400"/>
            <a:ext cx="2865300" cy="25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79"/>
              <a:buFont typeface="Arial"/>
              <a:buNone/>
            </a:pPr>
            <a:r>
              <a:rPr lang="en-US" sz="1079" b="1">
                <a:solidFill>
                  <a:srgbClr val="73777E"/>
                </a:solidFill>
                <a:latin typeface="Exo 2 SemiBold"/>
                <a:ea typeface="Exo 2 SemiBold"/>
                <a:cs typeface="Exo 2 SemiBold"/>
                <a:sym typeface="Exo 2 SemiBold"/>
              </a:rPr>
              <a:t>Red de Transporte de Extra Alta Tensión</a:t>
            </a:r>
            <a:endParaRPr sz="1400" b="0" i="0" u="none" strike="noStrike" cap="none">
              <a:solidFill>
                <a:srgbClr val="000000"/>
              </a:solidFill>
              <a:latin typeface="Arial"/>
              <a:ea typeface="Arial"/>
              <a:cs typeface="Arial"/>
              <a:sym typeface="Arial"/>
            </a:endParaRPr>
          </a:p>
        </p:txBody>
      </p:sp>
      <p:sp>
        <p:nvSpPr>
          <p:cNvPr id="278" name="Google Shape;278;p33"/>
          <p:cNvSpPr txBox="1"/>
          <p:nvPr/>
        </p:nvSpPr>
        <p:spPr>
          <a:xfrm>
            <a:off x="559200" y="6121800"/>
            <a:ext cx="9744300" cy="5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700">
                <a:solidFill>
                  <a:srgbClr val="73777E"/>
                </a:solidFill>
                <a:latin typeface="Exo 2"/>
                <a:ea typeface="Exo 2"/>
                <a:cs typeface="Exo 2"/>
                <a:sym typeface="Exo 2"/>
              </a:rPr>
              <a:t>(*) CT Rojo (200 MW), San Pedro  (219 MW) y Las Palmas (197 MW)</a:t>
            </a:r>
            <a:endParaRPr sz="700">
              <a:solidFill>
                <a:srgbClr val="73777E"/>
              </a:solidFill>
              <a:latin typeface="Exo 2"/>
              <a:ea typeface="Exo 2"/>
              <a:cs typeface="Exo 2"/>
              <a:sym typeface="Exo 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2"/>
        <p:cNvGrpSpPr/>
        <p:nvPr/>
      </p:nvGrpSpPr>
      <p:grpSpPr>
        <a:xfrm>
          <a:off x="0" y="0"/>
          <a:ext cx="0" cy="0"/>
          <a:chOff x="0" y="0"/>
          <a:chExt cx="0" cy="0"/>
        </a:xfrm>
      </p:grpSpPr>
      <p:sp>
        <p:nvSpPr>
          <p:cNvPr id="283" name="Google Shape;283;p34"/>
          <p:cNvSpPr txBox="1"/>
          <p:nvPr/>
        </p:nvSpPr>
        <p:spPr>
          <a:xfrm>
            <a:off x="5263643" y="4527875"/>
            <a:ext cx="4936200" cy="989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3454">
                <a:solidFill>
                  <a:schemeClr val="lt1"/>
                </a:solidFill>
                <a:latin typeface="Exo 2 Light"/>
                <a:ea typeface="Exo 2 Light"/>
                <a:cs typeface="Exo 2 Light"/>
                <a:sym typeface="Exo 2 Light"/>
              </a:rPr>
              <a:t>SITUACIONES N-1</a:t>
            </a:r>
            <a:endParaRPr sz="1400" b="0" i="0" u="none" strike="noStrike" cap="none">
              <a:solidFill>
                <a:srgbClr val="000000"/>
              </a:solidFill>
              <a:latin typeface="Arial"/>
              <a:ea typeface="Arial"/>
              <a:cs typeface="Arial"/>
              <a:sym typeface="Arial"/>
            </a:endParaRPr>
          </a:p>
        </p:txBody>
      </p:sp>
      <p:pic>
        <p:nvPicPr>
          <p:cNvPr id="284" name="Google Shape;284;p34"/>
          <p:cNvPicPr preferRelativeResize="0"/>
          <p:nvPr/>
        </p:nvPicPr>
        <p:blipFill rotWithShape="1">
          <a:blip r:embed="rId4">
            <a:alphaModFix/>
          </a:blip>
          <a:srcRect/>
          <a:stretch/>
        </p:blipFill>
        <p:spPr>
          <a:xfrm>
            <a:off x="7314640" y="376708"/>
            <a:ext cx="2885150" cy="352008"/>
          </a:xfrm>
          <a:prstGeom prst="rect">
            <a:avLst/>
          </a:prstGeom>
          <a:noFill/>
          <a:ln>
            <a:noFill/>
          </a:ln>
        </p:spPr>
      </p:pic>
      <p:cxnSp>
        <p:nvCxnSpPr>
          <p:cNvPr id="285" name="Google Shape;285;p34"/>
          <p:cNvCxnSpPr/>
          <p:nvPr/>
        </p:nvCxnSpPr>
        <p:spPr>
          <a:xfrm>
            <a:off x="5263662" y="4527872"/>
            <a:ext cx="5013000"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9"/>
        <p:cNvGrpSpPr/>
        <p:nvPr/>
      </p:nvGrpSpPr>
      <p:grpSpPr>
        <a:xfrm>
          <a:off x="0" y="0"/>
          <a:ext cx="0" cy="0"/>
          <a:chOff x="0" y="0"/>
          <a:chExt cx="0" cy="0"/>
        </a:xfrm>
      </p:grpSpPr>
      <p:pic>
        <p:nvPicPr>
          <p:cNvPr id="290" name="Google Shape;290;p35"/>
          <p:cNvPicPr preferRelativeResize="0"/>
          <p:nvPr/>
        </p:nvPicPr>
        <p:blipFill rotWithShape="1">
          <a:blip r:embed="rId4">
            <a:alphaModFix/>
          </a:blip>
          <a:srcRect/>
          <a:stretch/>
        </p:blipFill>
        <p:spPr>
          <a:xfrm>
            <a:off x="7437975" y="392372"/>
            <a:ext cx="2865411" cy="352008"/>
          </a:xfrm>
          <a:prstGeom prst="rect">
            <a:avLst/>
          </a:prstGeom>
          <a:noFill/>
          <a:ln>
            <a:noFill/>
          </a:ln>
        </p:spPr>
      </p:pic>
      <p:sp>
        <p:nvSpPr>
          <p:cNvPr id="291" name="Google Shape;291;p35"/>
          <p:cNvSpPr txBox="1"/>
          <p:nvPr/>
        </p:nvSpPr>
        <p:spPr>
          <a:xfrm>
            <a:off x="454300" y="893450"/>
            <a:ext cx="8627700" cy="72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6" b="1">
                <a:solidFill>
                  <a:srgbClr val="6CA99C"/>
                </a:solidFill>
                <a:latin typeface="Exo 2 SemiBold"/>
                <a:ea typeface="Exo 2 SemiBold"/>
                <a:cs typeface="Exo 2 SemiBold"/>
                <a:sym typeface="Exo 2 SemiBold"/>
              </a:rPr>
              <a:t>Transformación en Condición n-1 </a:t>
            </a:r>
            <a:endParaRPr sz="2806" b="1">
              <a:solidFill>
                <a:srgbClr val="6CA99C"/>
              </a:solidFill>
              <a:latin typeface="Exo 2 SemiBold"/>
              <a:ea typeface="Exo 2 SemiBold"/>
              <a:cs typeface="Exo 2 SemiBold"/>
              <a:sym typeface="Exo 2 SemiBold"/>
            </a:endParaRPr>
          </a:p>
          <a:p>
            <a:pPr marL="0" marR="0" lvl="0" indent="0" algn="l" rtl="0">
              <a:lnSpc>
                <a:spcPct val="100000"/>
              </a:lnSpc>
              <a:spcBef>
                <a:spcPts val="0"/>
              </a:spcBef>
              <a:spcAft>
                <a:spcPts val="0"/>
              </a:spcAft>
              <a:buClr>
                <a:schemeClr val="dk1"/>
              </a:buClr>
              <a:buSzPts val="1100"/>
              <a:buFont typeface="Arial"/>
              <a:buNone/>
            </a:pPr>
            <a:r>
              <a:rPr lang="en-US" sz="1511">
                <a:solidFill>
                  <a:srgbClr val="73777E"/>
                </a:solidFill>
                <a:latin typeface="Exo 2"/>
                <a:ea typeface="Exo 2"/>
                <a:cs typeface="Exo 2"/>
                <a:sym typeface="Exo 2"/>
              </a:rPr>
              <a:t>Restricciones (incluye máquina única) (1 de 11)</a:t>
            </a:r>
            <a:endParaRPr sz="1511">
              <a:solidFill>
                <a:srgbClr val="73777E"/>
              </a:solidFill>
              <a:latin typeface="Exo 2"/>
              <a:ea typeface="Exo 2"/>
              <a:cs typeface="Exo 2"/>
              <a:sym typeface="Exo 2"/>
            </a:endParaRPr>
          </a:p>
        </p:txBody>
      </p:sp>
      <p:sp>
        <p:nvSpPr>
          <p:cNvPr id="292" name="Google Shape;292;p35"/>
          <p:cNvSpPr txBox="1"/>
          <p:nvPr/>
        </p:nvSpPr>
        <p:spPr>
          <a:xfrm>
            <a:off x="7584399" y="6799400"/>
            <a:ext cx="2865300" cy="25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79"/>
              <a:buFont typeface="Arial"/>
              <a:buNone/>
            </a:pPr>
            <a:r>
              <a:rPr lang="en-US" sz="1079" b="1">
                <a:solidFill>
                  <a:srgbClr val="73777E"/>
                </a:solidFill>
                <a:latin typeface="Exo 2 SemiBold"/>
                <a:ea typeface="Exo 2 SemiBold"/>
                <a:cs typeface="Exo 2 SemiBold"/>
                <a:sym typeface="Exo 2 SemiBold"/>
              </a:rPr>
              <a:t>Red de Transporte de Extra Alta Tensión</a:t>
            </a:r>
            <a:endParaRPr sz="1400" b="0" i="0" u="none" strike="noStrike" cap="none">
              <a:solidFill>
                <a:srgbClr val="000000"/>
              </a:solidFill>
              <a:latin typeface="Arial"/>
              <a:ea typeface="Arial"/>
              <a:cs typeface="Arial"/>
              <a:sym typeface="Arial"/>
            </a:endParaRPr>
          </a:p>
        </p:txBody>
      </p:sp>
      <p:graphicFrame>
        <p:nvGraphicFramePr>
          <p:cNvPr id="293" name="Google Shape;293;p35"/>
          <p:cNvGraphicFramePr/>
          <p:nvPr/>
        </p:nvGraphicFramePr>
        <p:xfrm>
          <a:off x="565275" y="1741625"/>
          <a:ext cx="9738125" cy="3500813"/>
        </p:xfrm>
        <a:graphic>
          <a:graphicData uri="http://schemas.openxmlformats.org/drawingml/2006/table">
            <a:tbl>
              <a:tblPr>
                <a:noFill/>
                <a:tableStyleId>{D7212E16-A39C-477D-A84A-14C5A9FEEC18}</a:tableStyleId>
              </a:tblPr>
              <a:tblGrid>
                <a:gridCol w="1132100"/>
                <a:gridCol w="2121725"/>
                <a:gridCol w="2259175"/>
                <a:gridCol w="2277500"/>
                <a:gridCol w="1947625"/>
              </a:tblGrid>
              <a:tr h="915725">
                <a:tc>
                  <a:txBody>
                    <a:bodyPr/>
                    <a:lstStyle/>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ET</a:t>
                      </a:r>
                      <a:endParaRPr sz="1000">
                        <a:solidFill>
                          <a:srgbClr val="F3F3F3"/>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TRANSFORMADOR F/S</a:t>
                      </a:r>
                      <a:endParaRPr sz="1000">
                        <a:solidFill>
                          <a:srgbClr val="F3F3F3"/>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RESTRICCIÓN ESTIMADA EN PICO</a:t>
                      </a:r>
                      <a:endParaRPr sz="1000">
                        <a:solidFill>
                          <a:srgbClr val="F3F3F3"/>
                        </a:solidFill>
                        <a:latin typeface="Exo 2"/>
                        <a:ea typeface="Exo 2"/>
                        <a:cs typeface="Exo 2"/>
                        <a:sym typeface="Exo 2"/>
                      </a:endParaRPr>
                    </a:p>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(MW de corte)</a:t>
                      </a:r>
                      <a:endParaRPr sz="1000">
                        <a:solidFill>
                          <a:srgbClr val="F3F3F3"/>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GENERACIÓN CONSIDERADA</a:t>
                      </a:r>
                      <a:endParaRPr sz="1000">
                        <a:solidFill>
                          <a:srgbClr val="F3F3F3"/>
                        </a:solidFill>
                        <a:latin typeface="Exo 2"/>
                        <a:ea typeface="Exo 2"/>
                        <a:cs typeface="Exo 2"/>
                        <a:sym typeface="Exo 2"/>
                      </a:endParaRPr>
                    </a:p>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(Asociada al Transformador)</a:t>
                      </a:r>
                      <a:endParaRPr sz="1000">
                        <a:solidFill>
                          <a:srgbClr val="F3F3F3"/>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marR="0" lvl="0" indent="0" algn="ctr" rtl="0">
                        <a:lnSpc>
                          <a:spcPct val="115000"/>
                        </a:lnSpc>
                        <a:spcBef>
                          <a:spcPts val="0"/>
                        </a:spcBef>
                        <a:spcAft>
                          <a:spcPts val="0"/>
                        </a:spcAft>
                        <a:buNone/>
                      </a:pPr>
                      <a:r>
                        <a:rPr lang="en-US" sz="1000">
                          <a:solidFill>
                            <a:srgbClr val="F3F3F3"/>
                          </a:solidFill>
                          <a:latin typeface="Exo 2"/>
                          <a:ea typeface="Exo 2"/>
                          <a:cs typeface="Exo 2"/>
                          <a:sym typeface="Exo 2"/>
                        </a:rPr>
                        <a:t>REPUESTO o RESERVA</a:t>
                      </a:r>
                      <a:endParaRPr sz="1000">
                        <a:solidFill>
                          <a:srgbClr val="F3F3F3"/>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r>
              <a:tr h="712225">
                <a:tc rowSpan="4">
                  <a:txBody>
                    <a:bodyPr/>
                    <a:lstStyle/>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ROSARIO</a:t>
                      </a:r>
                      <a:endParaRPr sz="1100" b="1">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OESTE</a:t>
                      </a:r>
                      <a:endParaRPr sz="11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T3RO, T5RO o T6RO</a:t>
                      </a:r>
                      <a:endParaRPr sz="1100" b="1">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500/132 kV</a:t>
                      </a:r>
                      <a:endParaRPr sz="11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300 MVA</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100 MW</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a:solidFill>
                            <a:srgbClr val="73777E"/>
                          </a:solidFill>
                          <a:latin typeface="Exo 2"/>
                          <a:ea typeface="Exo 2"/>
                          <a:cs typeface="Exo 2"/>
                          <a:sym typeface="Exo 2"/>
                        </a:rPr>
                        <a:t>Con:Sorrento,CT C.de Gómez, CT Pérez, Rufino y Venado Tuerto.</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Repuesto TXRO</a:t>
                      </a:r>
                      <a:endParaRPr sz="11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300 MVA</a:t>
                      </a:r>
                      <a:endParaRPr sz="11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500/132kV</a:t>
                      </a:r>
                      <a:endParaRPr sz="11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en RO</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r h="254375">
                <a:tc vMerge="1">
                  <a:txBody>
                    <a:bodyPr/>
                    <a:lstStyle/>
                    <a:p>
                      <a:endParaRPr lang="es-AR"/>
                    </a:p>
                  </a:txBody>
                  <a:tcPr/>
                </a:tc>
                <a:tc vMerge="1">
                  <a:txBody>
                    <a:bodyPr/>
                    <a:lstStyle/>
                    <a:p>
                      <a:endParaRPr lang="es-AR"/>
                    </a:p>
                  </a:txBody>
                  <a:tcPr/>
                </a:tc>
                <a:tc>
                  <a:txBody>
                    <a:bodyPr/>
                    <a:lstStyle/>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170 MW</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a:solidFill>
                            <a:srgbClr val="73777E"/>
                          </a:solidFill>
                          <a:latin typeface="Exo 2"/>
                          <a:ea typeface="Exo 2"/>
                          <a:cs typeface="Exo 2"/>
                          <a:sym typeface="Exo 2"/>
                        </a:rPr>
                        <a:t>Idem: pero Sin Sorrento</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19050" cap="flat" cmpd="sng">
                      <a:solidFill>
                        <a:srgbClr val="434343"/>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vMerge="1">
                  <a:txBody>
                    <a:bodyPr/>
                    <a:lstStyle/>
                    <a:p>
                      <a:endParaRPr lang="es-AR"/>
                    </a:p>
                  </a:txBody>
                  <a:tcPr/>
                </a:tc>
              </a:tr>
              <a:tr h="597775">
                <a:tc vMerge="1">
                  <a:txBody>
                    <a:bodyPr/>
                    <a:lstStyle/>
                    <a:p>
                      <a:endParaRPr lang="es-AR"/>
                    </a:p>
                  </a:txBody>
                  <a:tcPr/>
                </a:tc>
                <a:tc>
                  <a:txBody>
                    <a:bodyPr/>
                    <a:lstStyle/>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T7RO</a:t>
                      </a:r>
                      <a:endParaRPr sz="1100" b="1">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500/220 kV</a:t>
                      </a:r>
                      <a:endParaRPr sz="11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855 MVA</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Se considera que la reserva rápida evita restricciones</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a:solidFill>
                            <a:srgbClr val="73777E"/>
                          </a:solidFill>
                          <a:latin typeface="Exo 2"/>
                          <a:ea typeface="Exo 2"/>
                          <a:cs typeface="Exo 2"/>
                          <a:sym typeface="Exo 2"/>
                        </a:rPr>
                        <a:t>CT San Nicolás (TV5) yCN Atucha, CT Rojo, CT San Nicolás132 kV.</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100">
                          <a:solidFill>
                            <a:srgbClr val="73777E"/>
                          </a:solidFill>
                          <a:latin typeface="Exo 2"/>
                          <a:ea typeface="Exo 2"/>
                          <a:cs typeface="Exo 2"/>
                          <a:sym typeface="Exo 2"/>
                        </a:rPr>
                        <a:t>Fase de rápida conexión y</a:t>
                      </a:r>
                      <a:endParaRPr sz="1100">
                        <a:solidFill>
                          <a:srgbClr val="73777E"/>
                        </a:solidFill>
                        <a:latin typeface="Exo 2"/>
                        <a:ea typeface="Exo 2"/>
                        <a:cs typeface="Exo 2"/>
                        <a:sym typeface="Exo 2"/>
                      </a:endParaRPr>
                    </a:p>
                    <a:p>
                      <a:pPr marL="0" marR="0" lvl="0" indent="0" algn="ctr" rtl="0">
                        <a:lnSpc>
                          <a:spcPct val="115000"/>
                        </a:lnSpc>
                        <a:spcBef>
                          <a:spcPts val="0"/>
                        </a:spcBef>
                        <a:spcAft>
                          <a:spcPts val="0"/>
                        </a:spcAft>
                        <a:buNone/>
                      </a:pPr>
                      <a:r>
                        <a:rPr lang="en-US" sz="1100">
                          <a:solidFill>
                            <a:srgbClr val="73777E"/>
                          </a:solidFill>
                          <a:latin typeface="Exo 2"/>
                          <a:ea typeface="Exo 2"/>
                          <a:cs typeface="Exo 2"/>
                          <a:sym typeface="Exo 2"/>
                        </a:rPr>
                        <a:t>T4RO 300 MVA</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r h="712225">
                <a:tc vMerge="1">
                  <a:txBody>
                    <a:bodyPr/>
                    <a:lstStyle/>
                    <a:p>
                      <a:endParaRPr lang="es-AR"/>
                    </a:p>
                  </a:txBody>
                  <a:tcPr/>
                </a:tc>
                <a:tc>
                  <a:txBody>
                    <a:bodyPr/>
                    <a:lstStyle/>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T1RO o T2RO</a:t>
                      </a:r>
                      <a:endParaRPr sz="1100" b="1">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220/132 kV</a:t>
                      </a:r>
                      <a:endParaRPr sz="11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150 MVA</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Sin restricciones</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a:solidFill>
                            <a:srgbClr val="73777E"/>
                          </a:solidFill>
                          <a:latin typeface="Exo 2"/>
                          <a:ea typeface="Exo 2"/>
                          <a:cs typeface="Exo 2"/>
                          <a:sym typeface="Exo 2"/>
                        </a:rPr>
                        <a:t>Con:Rufino, Venado Tuerto, C.Gómez y Pérez(// T6RO y T1 o T2)</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100">
                          <a:solidFill>
                            <a:srgbClr val="73777E"/>
                          </a:solidFill>
                          <a:latin typeface="Exo 2"/>
                          <a:ea typeface="Exo 2"/>
                          <a:cs typeface="Exo 2"/>
                          <a:sym typeface="Exo 2"/>
                        </a:rPr>
                        <a:t>TxRO</a:t>
                      </a:r>
                      <a:endParaRPr sz="1100">
                        <a:solidFill>
                          <a:srgbClr val="73777E"/>
                        </a:solidFill>
                        <a:latin typeface="Exo 2"/>
                        <a:ea typeface="Exo 2"/>
                        <a:cs typeface="Exo 2"/>
                        <a:sym typeface="Exo 2"/>
                      </a:endParaRPr>
                    </a:p>
                    <a:p>
                      <a:pPr marL="0" marR="0" lvl="0" indent="0" algn="ctr" rtl="0">
                        <a:lnSpc>
                          <a:spcPct val="115000"/>
                        </a:lnSpc>
                        <a:spcBef>
                          <a:spcPts val="0"/>
                        </a:spcBef>
                        <a:spcAft>
                          <a:spcPts val="0"/>
                        </a:spcAft>
                        <a:buNone/>
                      </a:pPr>
                      <a:r>
                        <a:rPr lang="en-US" sz="1100">
                          <a:solidFill>
                            <a:srgbClr val="73777E"/>
                          </a:solidFill>
                          <a:latin typeface="Exo 2"/>
                          <a:ea typeface="Exo 2"/>
                          <a:cs typeface="Exo 2"/>
                          <a:sym typeface="Exo 2"/>
                        </a:rPr>
                        <a:t>Repuesto de</a:t>
                      </a:r>
                      <a:endParaRPr sz="1100">
                        <a:solidFill>
                          <a:srgbClr val="73777E"/>
                        </a:solidFill>
                        <a:latin typeface="Exo 2"/>
                        <a:ea typeface="Exo 2"/>
                        <a:cs typeface="Exo 2"/>
                        <a:sym typeface="Exo 2"/>
                      </a:endParaRPr>
                    </a:p>
                    <a:p>
                      <a:pPr marL="0" marR="0" lvl="0" indent="0" algn="ctr" rtl="0">
                        <a:lnSpc>
                          <a:spcPct val="115000"/>
                        </a:lnSpc>
                        <a:spcBef>
                          <a:spcPts val="0"/>
                        </a:spcBef>
                        <a:spcAft>
                          <a:spcPts val="0"/>
                        </a:spcAft>
                        <a:buNone/>
                      </a:pPr>
                      <a:r>
                        <a:rPr lang="en-US" sz="1100">
                          <a:solidFill>
                            <a:srgbClr val="73777E"/>
                          </a:solidFill>
                          <a:latin typeface="Exo 2"/>
                          <a:ea typeface="Exo 2"/>
                          <a:cs typeface="Exo 2"/>
                          <a:sym typeface="Exo 2"/>
                        </a:rPr>
                        <a:t>150 MVA</a:t>
                      </a:r>
                      <a:endParaRPr sz="1100">
                        <a:solidFill>
                          <a:srgbClr val="73777E"/>
                        </a:solidFill>
                        <a:latin typeface="Exo 2"/>
                        <a:ea typeface="Exo 2"/>
                        <a:cs typeface="Exo 2"/>
                        <a:sym typeface="Exo 2"/>
                      </a:endParaRPr>
                    </a:p>
                    <a:p>
                      <a:pPr marL="0" marR="0" lvl="0" indent="0" algn="ctr" rtl="0">
                        <a:lnSpc>
                          <a:spcPct val="115000"/>
                        </a:lnSpc>
                        <a:spcBef>
                          <a:spcPts val="0"/>
                        </a:spcBef>
                        <a:spcAft>
                          <a:spcPts val="0"/>
                        </a:spcAft>
                        <a:buNone/>
                      </a:pPr>
                      <a:r>
                        <a:rPr lang="en-US" sz="1100">
                          <a:solidFill>
                            <a:srgbClr val="73777E"/>
                          </a:solidFill>
                          <a:latin typeface="Exo 2"/>
                          <a:ea typeface="Exo 2"/>
                          <a:cs typeface="Exo 2"/>
                          <a:sym typeface="Exo 2"/>
                        </a:rPr>
                        <a:t>220/132kV</a:t>
                      </a:r>
                      <a:endParaRPr sz="1100">
                        <a:solidFill>
                          <a:srgbClr val="73777E"/>
                        </a:solidFill>
                        <a:latin typeface="Exo 2"/>
                        <a:ea typeface="Exo 2"/>
                        <a:cs typeface="Exo 2"/>
                        <a:sym typeface="Exo 2"/>
                      </a:endParaRPr>
                    </a:p>
                    <a:p>
                      <a:pPr marL="0" marR="0" lvl="0" indent="0" algn="ctr" rtl="0">
                        <a:lnSpc>
                          <a:spcPct val="115000"/>
                        </a:lnSpc>
                        <a:spcBef>
                          <a:spcPts val="0"/>
                        </a:spcBef>
                        <a:spcAft>
                          <a:spcPts val="0"/>
                        </a:spcAft>
                        <a:buNone/>
                      </a:pPr>
                      <a:r>
                        <a:rPr lang="en-US" sz="1100">
                          <a:solidFill>
                            <a:srgbClr val="73777E"/>
                          </a:solidFill>
                          <a:latin typeface="Exo 2"/>
                          <a:ea typeface="Exo 2"/>
                          <a:cs typeface="Exo 2"/>
                          <a:sym typeface="Exo 2"/>
                        </a:rPr>
                        <a:t>SIAM actualmente en RO</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7"/>
        <p:cNvGrpSpPr/>
        <p:nvPr/>
      </p:nvGrpSpPr>
      <p:grpSpPr>
        <a:xfrm>
          <a:off x="0" y="0"/>
          <a:ext cx="0" cy="0"/>
          <a:chOff x="0" y="0"/>
          <a:chExt cx="0" cy="0"/>
        </a:xfrm>
      </p:grpSpPr>
      <p:pic>
        <p:nvPicPr>
          <p:cNvPr id="298" name="Google Shape;298;p36"/>
          <p:cNvPicPr preferRelativeResize="0"/>
          <p:nvPr/>
        </p:nvPicPr>
        <p:blipFill rotWithShape="1">
          <a:blip r:embed="rId4">
            <a:alphaModFix/>
          </a:blip>
          <a:srcRect/>
          <a:stretch/>
        </p:blipFill>
        <p:spPr>
          <a:xfrm>
            <a:off x="7437975" y="392372"/>
            <a:ext cx="2865411" cy="352008"/>
          </a:xfrm>
          <a:prstGeom prst="rect">
            <a:avLst/>
          </a:prstGeom>
          <a:noFill/>
          <a:ln>
            <a:noFill/>
          </a:ln>
        </p:spPr>
      </p:pic>
      <p:sp>
        <p:nvSpPr>
          <p:cNvPr id="299" name="Google Shape;299;p36"/>
          <p:cNvSpPr txBox="1"/>
          <p:nvPr/>
        </p:nvSpPr>
        <p:spPr>
          <a:xfrm>
            <a:off x="454300" y="893450"/>
            <a:ext cx="8627700" cy="72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6" b="1">
                <a:solidFill>
                  <a:srgbClr val="6CA99C"/>
                </a:solidFill>
                <a:latin typeface="Exo 2 SemiBold"/>
                <a:ea typeface="Exo 2 SemiBold"/>
                <a:cs typeface="Exo 2 SemiBold"/>
                <a:sym typeface="Exo 2 SemiBold"/>
              </a:rPr>
              <a:t>Transformación en Condición n-1 </a:t>
            </a:r>
            <a:endParaRPr sz="2806" b="1">
              <a:solidFill>
                <a:srgbClr val="6CA99C"/>
              </a:solidFill>
              <a:latin typeface="Exo 2 SemiBold"/>
              <a:ea typeface="Exo 2 SemiBold"/>
              <a:cs typeface="Exo 2 SemiBold"/>
              <a:sym typeface="Exo 2 SemiBold"/>
            </a:endParaRPr>
          </a:p>
          <a:p>
            <a:pPr marL="0" marR="0" lvl="0" indent="0" algn="l" rtl="0">
              <a:lnSpc>
                <a:spcPct val="100000"/>
              </a:lnSpc>
              <a:spcBef>
                <a:spcPts val="0"/>
              </a:spcBef>
              <a:spcAft>
                <a:spcPts val="0"/>
              </a:spcAft>
              <a:buClr>
                <a:schemeClr val="dk1"/>
              </a:buClr>
              <a:buSzPts val="1100"/>
              <a:buFont typeface="Arial"/>
              <a:buNone/>
            </a:pPr>
            <a:r>
              <a:rPr lang="en-US" sz="1511">
                <a:solidFill>
                  <a:srgbClr val="73777E"/>
                </a:solidFill>
                <a:latin typeface="Exo 2"/>
                <a:ea typeface="Exo 2"/>
                <a:cs typeface="Exo 2"/>
                <a:sym typeface="Exo 2"/>
              </a:rPr>
              <a:t>Restricciones (incluye máquina única) (2 de 11)</a:t>
            </a:r>
            <a:endParaRPr sz="1511">
              <a:solidFill>
                <a:srgbClr val="73777E"/>
              </a:solidFill>
              <a:latin typeface="Exo 2"/>
              <a:ea typeface="Exo 2"/>
              <a:cs typeface="Exo 2"/>
              <a:sym typeface="Exo 2"/>
            </a:endParaRPr>
          </a:p>
        </p:txBody>
      </p:sp>
      <p:sp>
        <p:nvSpPr>
          <p:cNvPr id="300" name="Google Shape;300;p36"/>
          <p:cNvSpPr txBox="1"/>
          <p:nvPr/>
        </p:nvSpPr>
        <p:spPr>
          <a:xfrm>
            <a:off x="7584399" y="6799400"/>
            <a:ext cx="2865300" cy="25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79"/>
              <a:buFont typeface="Arial"/>
              <a:buNone/>
            </a:pPr>
            <a:r>
              <a:rPr lang="en-US" sz="1079" b="1">
                <a:solidFill>
                  <a:srgbClr val="73777E"/>
                </a:solidFill>
                <a:latin typeface="Exo 2 SemiBold"/>
                <a:ea typeface="Exo 2 SemiBold"/>
                <a:cs typeface="Exo 2 SemiBold"/>
                <a:sym typeface="Exo 2 SemiBold"/>
              </a:rPr>
              <a:t>Red de Transporte de Extra Alta Tensión</a:t>
            </a:r>
            <a:endParaRPr sz="1400" b="0" i="0" u="none" strike="noStrike" cap="none">
              <a:solidFill>
                <a:srgbClr val="000000"/>
              </a:solidFill>
              <a:latin typeface="Arial"/>
              <a:ea typeface="Arial"/>
              <a:cs typeface="Arial"/>
              <a:sym typeface="Arial"/>
            </a:endParaRPr>
          </a:p>
        </p:txBody>
      </p:sp>
      <p:graphicFrame>
        <p:nvGraphicFramePr>
          <p:cNvPr id="301" name="Google Shape;301;p36"/>
          <p:cNvGraphicFramePr/>
          <p:nvPr>
            <p:extLst>
              <p:ext uri="{D42A27DB-BD31-4B8C-83A1-F6EECF244321}">
                <p14:modId xmlns:p14="http://schemas.microsoft.com/office/powerpoint/2010/main" val="181539797"/>
              </p:ext>
            </p:extLst>
          </p:nvPr>
        </p:nvGraphicFramePr>
        <p:xfrm>
          <a:off x="565275" y="1741650"/>
          <a:ext cx="9738125" cy="4559794"/>
        </p:xfrm>
        <a:graphic>
          <a:graphicData uri="http://schemas.openxmlformats.org/drawingml/2006/table">
            <a:tbl>
              <a:tblPr>
                <a:noFill/>
                <a:tableStyleId>{D7212E16-A39C-477D-A84A-14C5A9FEEC18}</a:tableStyleId>
              </a:tblPr>
              <a:tblGrid>
                <a:gridCol w="1947625"/>
                <a:gridCol w="1947625"/>
                <a:gridCol w="1947625"/>
                <a:gridCol w="1947625"/>
                <a:gridCol w="1947625"/>
              </a:tblGrid>
              <a:tr h="490725">
                <a:tc>
                  <a:txBody>
                    <a:bodyPr/>
                    <a:lstStyle/>
                    <a:p>
                      <a:pPr marL="0" lvl="0" indent="0" algn="ctr" rtl="0">
                        <a:lnSpc>
                          <a:spcPct val="115000"/>
                        </a:lnSpc>
                        <a:spcBef>
                          <a:spcPts val="0"/>
                        </a:spcBef>
                        <a:spcAft>
                          <a:spcPts val="0"/>
                        </a:spcAft>
                        <a:buNone/>
                      </a:pPr>
                      <a:r>
                        <a:rPr lang="en-US" sz="1000" dirty="0">
                          <a:solidFill>
                            <a:srgbClr val="F3F3F3"/>
                          </a:solidFill>
                          <a:latin typeface="Exo 2"/>
                          <a:ea typeface="Exo 2"/>
                          <a:cs typeface="Exo 2"/>
                          <a:sym typeface="Exo 2"/>
                        </a:rPr>
                        <a:t>ET</a:t>
                      </a:r>
                      <a:endParaRPr sz="1000" dirty="0">
                        <a:solidFill>
                          <a:srgbClr val="F3F3F3"/>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TRANSFORMADOR F/S</a:t>
                      </a:r>
                      <a:endParaRPr sz="1000">
                        <a:solidFill>
                          <a:srgbClr val="F3F3F3"/>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RESTRICCIÓN ESTIMADA EN PICO(MW de corte)</a:t>
                      </a:r>
                      <a:endParaRPr sz="1000">
                        <a:solidFill>
                          <a:srgbClr val="F3F3F3"/>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GENERACIÓN CONSIDERADA</a:t>
                      </a:r>
                      <a:endParaRPr sz="1000">
                        <a:solidFill>
                          <a:srgbClr val="F3F3F3"/>
                        </a:solidFill>
                        <a:latin typeface="Exo 2"/>
                        <a:ea typeface="Exo 2"/>
                        <a:cs typeface="Exo 2"/>
                        <a:sym typeface="Exo 2"/>
                      </a:endParaRPr>
                    </a:p>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(Asociada al Transformador)</a:t>
                      </a:r>
                      <a:endParaRPr sz="1000">
                        <a:solidFill>
                          <a:srgbClr val="F3F3F3"/>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marR="0" lvl="0" indent="0" algn="ctr" rtl="0">
                        <a:lnSpc>
                          <a:spcPct val="115000"/>
                        </a:lnSpc>
                        <a:spcBef>
                          <a:spcPts val="0"/>
                        </a:spcBef>
                        <a:spcAft>
                          <a:spcPts val="0"/>
                        </a:spcAft>
                        <a:buNone/>
                      </a:pPr>
                      <a:r>
                        <a:rPr lang="en-US" sz="1000">
                          <a:solidFill>
                            <a:srgbClr val="F3F3F3"/>
                          </a:solidFill>
                          <a:latin typeface="Exo 2"/>
                          <a:ea typeface="Exo 2"/>
                          <a:cs typeface="Exo 2"/>
                          <a:sym typeface="Exo 2"/>
                        </a:rPr>
                        <a:t>REPUESTO o RESERVA</a:t>
                      </a:r>
                      <a:endParaRPr sz="1000">
                        <a:solidFill>
                          <a:srgbClr val="F3F3F3"/>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r>
              <a:tr h="897325">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CORONDA</a:t>
                      </a:r>
                      <a:endParaRPr sz="8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dirty="0">
                          <a:solidFill>
                            <a:srgbClr val="73777E"/>
                          </a:solidFill>
                          <a:latin typeface="Exo 2"/>
                          <a:ea typeface="Exo 2"/>
                          <a:cs typeface="Exo 2"/>
                          <a:sym typeface="Exo 2"/>
                        </a:rPr>
                        <a:t>T1CN</a:t>
                      </a:r>
                      <a:endParaRPr sz="1100" b="1" dirty="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dirty="0">
                          <a:solidFill>
                            <a:srgbClr val="73777E"/>
                          </a:solidFill>
                          <a:latin typeface="Exo 2"/>
                          <a:ea typeface="Exo 2"/>
                          <a:cs typeface="Exo 2"/>
                          <a:sym typeface="Exo 2"/>
                        </a:rPr>
                        <a:t>500/132kV300 MVA</a:t>
                      </a:r>
                      <a:endParaRPr sz="800" dirty="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Sin restricciones.</a:t>
                      </a:r>
                      <a:endParaRPr sz="800" b="1">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Condicionado a posibles transferencias</a:t>
                      </a:r>
                      <a:endParaRPr sz="8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a S.Tome por sobrecargas</a:t>
                      </a:r>
                      <a:endParaRPr sz="8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en Rosario</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CT Sorrento,CT B.López, CTRenova(en 150 MW)</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TxRO</a:t>
                      </a:r>
                      <a:endParaRPr sz="800" b="1">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de300 MVA.</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r h="897325">
                <a:tc rowSpan="2">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RAMALLO</a:t>
                      </a:r>
                      <a:endParaRPr sz="8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dirty="0">
                          <a:solidFill>
                            <a:srgbClr val="73777E"/>
                          </a:solidFill>
                          <a:latin typeface="Exo 2"/>
                          <a:ea typeface="Exo 2"/>
                          <a:cs typeface="Exo 2"/>
                          <a:sym typeface="Exo 2"/>
                        </a:rPr>
                        <a:t>T4RA</a:t>
                      </a:r>
                      <a:endParaRPr sz="1100" b="1" dirty="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dirty="0">
                          <a:solidFill>
                            <a:srgbClr val="73777E"/>
                          </a:solidFill>
                          <a:latin typeface="Exo 2"/>
                          <a:ea typeface="Exo 2"/>
                          <a:cs typeface="Exo 2"/>
                          <a:sym typeface="Exo 2"/>
                        </a:rPr>
                        <a:t>500/220kV300 MVA</a:t>
                      </a:r>
                      <a:endParaRPr sz="800" dirty="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Sin restricciones</a:t>
                      </a:r>
                      <a:r>
                        <a:rPr lang="en-US" sz="800">
                          <a:solidFill>
                            <a:srgbClr val="73777E"/>
                          </a:solidFill>
                          <a:latin typeface="Exo 2"/>
                          <a:ea typeface="Exo 2"/>
                          <a:cs typeface="Exo 2"/>
                          <a:sym typeface="Exo 2"/>
                        </a:rPr>
                        <a:t>.Disponiendo reserva rápida y con disponibilidad de generación en 220 y 132 kV</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CT San Nicolás (TV5) ,y CN Atucha,CT Rojo.</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Reserva Rápida</a:t>
                      </a:r>
                      <a:endParaRPr sz="800" b="1">
                        <a:solidFill>
                          <a:srgbClr val="73777E"/>
                        </a:solidFill>
                        <a:latin typeface="Exo 2"/>
                        <a:ea typeface="Exo 2"/>
                        <a:cs typeface="Exo 2"/>
                        <a:sym typeface="Exo 2"/>
                      </a:endParaRPr>
                    </a:p>
                    <a:p>
                      <a:pPr marL="0" marR="0" lvl="0" indent="0" algn="ctr" rtl="0">
                        <a:lnSpc>
                          <a:spcPct val="115000"/>
                        </a:lnSpc>
                        <a:spcBef>
                          <a:spcPts val="0"/>
                        </a:spcBef>
                        <a:spcAft>
                          <a:spcPts val="0"/>
                        </a:spcAft>
                        <a:buNone/>
                      </a:pPr>
                      <a:r>
                        <a:rPr lang="en-US" sz="800">
                          <a:solidFill>
                            <a:srgbClr val="73777E"/>
                          </a:solidFill>
                          <a:latin typeface="Exo 2"/>
                          <a:ea typeface="Exo 2"/>
                          <a:cs typeface="Exo 2"/>
                          <a:sym typeface="Exo 2"/>
                        </a:rPr>
                        <a:t>de300 MVA(T9RA)</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r h="680000">
                <a:tc vMerge="1">
                  <a:txBody>
                    <a:bodyPr/>
                    <a:lstStyle/>
                    <a:p>
                      <a:endParaRPr lang="es-AR"/>
                    </a:p>
                  </a:txBody>
                  <a:tcPr/>
                </a:tc>
                <a:tc>
                  <a:txBody>
                    <a:bodyPr/>
                    <a:lstStyle/>
                    <a:p>
                      <a:pPr marL="0" lvl="0" indent="0" algn="ctr" rtl="0">
                        <a:lnSpc>
                          <a:spcPct val="115000"/>
                        </a:lnSpc>
                        <a:spcBef>
                          <a:spcPts val="0"/>
                        </a:spcBef>
                        <a:spcAft>
                          <a:spcPts val="0"/>
                        </a:spcAft>
                        <a:buNone/>
                      </a:pPr>
                      <a:r>
                        <a:rPr lang="en-US" sz="1100" b="1" dirty="0">
                          <a:solidFill>
                            <a:srgbClr val="73777E"/>
                          </a:solidFill>
                          <a:latin typeface="Exo 2"/>
                          <a:ea typeface="Exo 2"/>
                          <a:cs typeface="Exo 2"/>
                          <a:sym typeface="Exo 2"/>
                        </a:rPr>
                        <a:t>T1RA</a:t>
                      </a:r>
                      <a:endParaRPr sz="1100" b="1" dirty="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dirty="0">
                          <a:solidFill>
                            <a:srgbClr val="73777E"/>
                          </a:solidFill>
                          <a:latin typeface="Exo 2"/>
                          <a:ea typeface="Exo 2"/>
                          <a:cs typeface="Exo 2"/>
                          <a:sym typeface="Exo 2"/>
                        </a:rPr>
                        <a:t>220/132kV300 MVA</a:t>
                      </a:r>
                      <a:endParaRPr sz="1100" dirty="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Se considera que la reserva rápida evita restricciones</a:t>
                      </a:r>
                      <a:endParaRPr sz="11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a:solidFill>
                            <a:srgbClr val="73777E"/>
                          </a:solidFill>
                          <a:latin typeface="Exo 2"/>
                          <a:ea typeface="Exo 2"/>
                          <a:cs typeface="Exo 2"/>
                          <a:sym typeface="Exo 2"/>
                        </a:rPr>
                        <a:t>CT Rojo, San Pedro y Las Palmas, CT Junín,Lincoln, Colón, Arrecifes, Capitán Sarmiento.</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Reserva Rápida</a:t>
                      </a:r>
                      <a:endParaRPr sz="1100" b="1">
                        <a:solidFill>
                          <a:srgbClr val="73777E"/>
                        </a:solidFill>
                        <a:latin typeface="Exo 2"/>
                        <a:ea typeface="Exo 2"/>
                        <a:cs typeface="Exo 2"/>
                        <a:sym typeface="Exo 2"/>
                      </a:endParaRPr>
                    </a:p>
                    <a:p>
                      <a:pPr marL="0" marR="0" lvl="0" indent="0" algn="ctr" rtl="0">
                        <a:lnSpc>
                          <a:spcPct val="115000"/>
                        </a:lnSpc>
                        <a:spcBef>
                          <a:spcPts val="0"/>
                        </a:spcBef>
                        <a:spcAft>
                          <a:spcPts val="0"/>
                        </a:spcAft>
                        <a:buNone/>
                      </a:pPr>
                      <a:r>
                        <a:rPr lang="en-US" sz="1100">
                          <a:solidFill>
                            <a:srgbClr val="73777E"/>
                          </a:solidFill>
                          <a:latin typeface="Exo 2"/>
                          <a:ea typeface="Exo 2"/>
                          <a:cs typeface="Exo 2"/>
                          <a:sym typeface="Exo 2"/>
                        </a:rPr>
                        <a:t>de300 MVA(T9RA)</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r h="680000">
                <a:tc rowSpan="2">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HENDERSON</a:t>
                      </a:r>
                      <a:endParaRPr sz="8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dirty="0">
                          <a:solidFill>
                            <a:srgbClr val="73777E"/>
                          </a:solidFill>
                          <a:latin typeface="Exo 2"/>
                          <a:ea typeface="Exo 2"/>
                          <a:cs typeface="Exo 2"/>
                          <a:sym typeface="Exo 2"/>
                        </a:rPr>
                        <a:t>T7HE</a:t>
                      </a:r>
                      <a:endParaRPr sz="1100" b="1" dirty="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dirty="0">
                          <a:solidFill>
                            <a:srgbClr val="73777E"/>
                          </a:solidFill>
                          <a:latin typeface="Exo 2"/>
                          <a:ea typeface="Exo 2"/>
                          <a:cs typeface="Exo 2"/>
                          <a:sym typeface="Exo 2"/>
                        </a:rPr>
                        <a:t>500/132kV300 MVA</a:t>
                      </a:r>
                      <a:endParaRPr sz="800" dirty="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10 MW</a:t>
                      </a:r>
                      <a:endParaRPr sz="800" b="1">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Vinculando la reserva debido a limitación por TI (*)</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CT Realicó ,CT Villegas</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Reserva Rápida (T2HE)</a:t>
                      </a:r>
                      <a:endParaRPr sz="800" b="1">
                        <a:solidFill>
                          <a:srgbClr val="73777E"/>
                        </a:solidFill>
                        <a:latin typeface="Exo 2"/>
                        <a:ea typeface="Exo 2"/>
                        <a:cs typeface="Exo 2"/>
                        <a:sym typeface="Exo 2"/>
                      </a:endParaRPr>
                    </a:p>
                    <a:p>
                      <a:pPr marL="0" marR="0" lvl="0" indent="0" algn="ctr" rtl="0">
                        <a:lnSpc>
                          <a:spcPct val="115000"/>
                        </a:lnSpc>
                        <a:spcBef>
                          <a:spcPts val="0"/>
                        </a:spcBef>
                        <a:spcAft>
                          <a:spcPts val="0"/>
                        </a:spcAft>
                        <a:buNone/>
                      </a:pPr>
                      <a:r>
                        <a:rPr lang="en-US" sz="800">
                          <a:solidFill>
                            <a:srgbClr val="73777E"/>
                          </a:solidFill>
                          <a:latin typeface="Exo 2"/>
                          <a:ea typeface="Exo 2"/>
                          <a:cs typeface="Exo 2"/>
                          <a:sym typeface="Exo 2"/>
                        </a:rPr>
                        <a:t>500/132 kV 300 MVA</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r h="785175">
                <a:tc vMerge="1">
                  <a:txBody>
                    <a:bodyPr/>
                    <a:lstStyle/>
                    <a:p>
                      <a:endParaRPr lang="es-AR"/>
                    </a:p>
                  </a:txBody>
                  <a:tcPr/>
                </a:tc>
                <a:tc>
                  <a:txBody>
                    <a:bodyPr/>
                    <a:lstStyle/>
                    <a:p>
                      <a:pPr marL="0" lvl="0" indent="0" algn="ctr" rtl="0">
                        <a:lnSpc>
                          <a:spcPct val="115000"/>
                        </a:lnSpc>
                        <a:spcBef>
                          <a:spcPts val="0"/>
                        </a:spcBef>
                        <a:spcAft>
                          <a:spcPts val="0"/>
                        </a:spcAft>
                        <a:buNone/>
                      </a:pPr>
                      <a:r>
                        <a:rPr lang="en-US" sz="1100" b="1" dirty="0">
                          <a:solidFill>
                            <a:srgbClr val="73777E"/>
                          </a:solidFill>
                          <a:latin typeface="Exo 2"/>
                          <a:ea typeface="Exo 2"/>
                          <a:cs typeface="Exo 2"/>
                          <a:sym typeface="Exo 2"/>
                        </a:rPr>
                        <a:t>T1HE</a:t>
                      </a:r>
                      <a:endParaRPr sz="1100" b="1" dirty="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dirty="0">
                          <a:solidFill>
                            <a:srgbClr val="73777E"/>
                          </a:solidFill>
                          <a:latin typeface="Exo 2"/>
                          <a:ea typeface="Exo 2"/>
                          <a:cs typeface="Exo 2"/>
                          <a:sym typeface="Exo 2"/>
                        </a:rPr>
                        <a:t>500/220 kV 300 MVA</a:t>
                      </a:r>
                      <a:endParaRPr sz="800" dirty="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Se considera que la reserva rápida evita restricciones</a:t>
                      </a:r>
                      <a:endParaRPr sz="8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CT Junín, CT Salto, CT Salto II, CT Bragado, CT Bragado I, II y III, CT Luján Dos</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Reserva Rápida:</a:t>
                      </a:r>
                      <a:endParaRPr sz="800" b="1">
                        <a:solidFill>
                          <a:srgbClr val="73777E"/>
                        </a:solidFill>
                        <a:latin typeface="Exo 2"/>
                        <a:ea typeface="Exo 2"/>
                        <a:cs typeface="Exo 2"/>
                        <a:sym typeface="Exo 2"/>
                      </a:endParaRPr>
                    </a:p>
                    <a:p>
                      <a:pPr marL="0" marR="0" lvl="0" indent="0" algn="ctr" rtl="0">
                        <a:lnSpc>
                          <a:spcPct val="115000"/>
                        </a:lnSpc>
                        <a:spcBef>
                          <a:spcPts val="0"/>
                        </a:spcBef>
                        <a:spcAft>
                          <a:spcPts val="0"/>
                        </a:spcAft>
                        <a:buNone/>
                      </a:pPr>
                      <a:r>
                        <a:rPr lang="en-US" sz="800">
                          <a:solidFill>
                            <a:srgbClr val="73777E"/>
                          </a:solidFill>
                          <a:latin typeface="Exo 2"/>
                          <a:ea typeface="Exo 2"/>
                          <a:cs typeface="Exo 2"/>
                          <a:sym typeface="Exo 2"/>
                        </a:rPr>
                        <a:t>(T3HE)</a:t>
                      </a:r>
                      <a:endParaRPr sz="800">
                        <a:solidFill>
                          <a:srgbClr val="73777E"/>
                        </a:solidFill>
                        <a:latin typeface="Exo 2"/>
                        <a:ea typeface="Exo 2"/>
                        <a:cs typeface="Exo 2"/>
                        <a:sym typeface="Exo 2"/>
                      </a:endParaRPr>
                    </a:p>
                    <a:p>
                      <a:pPr marL="0" marR="0" lvl="0" indent="0" algn="ctr" rtl="0">
                        <a:lnSpc>
                          <a:spcPct val="115000"/>
                        </a:lnSpc>
                        <a:spcBef>
                          <a:spcPts val="0"/>
                        </a:spcBef>
                        <a:spcAft>
                          <a:spcPts val="0"/>
                        </a:spcAft>
                        <a:buNone/>
                      </a:pPr>
                      <a:r>
                        <a:rPr lang="en-US" sz="800">
                          <a:solidFill>
                            <a:srgbClr val="73777E"/>
                          </a:solidFill>
                          <a:latin typeface="Exo 2"/>
                          <a:ea typeface="Exo 2"/>
                          <a:cs typeface="Exo 2"/>
                          <a:sym typeface="Exo 2"/>
                        </a:rPr>
                        <a:t>500/220kV300 MVA</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5"/>
        <p:cNvGrpSpPr/>
        <p:nvPr/>
      </p:nvGrpSpPr>
      <p:grpSpPr>
        <a:xfrm>
          <a:off x="0" y="0"/>
          <a:ext cx="0" cy="0"/>
          <a:chOff x="0" y="0"/>
          <a:chExt cx="0" cy="0"/>
        </a:xfrm>
      </p:grpSpPr>
      <p:pic>
        <p:nvPicPr>
          <p:cNvPr id="306" name="Google Shape;306;p37"/>
          <p:cNvPicPr preferRelativeResize="0"/>
          <p:nvPr/>
        </p:nvPicPr>
        <p:blipFill rotWithShape="1">
          <a:blip r:embed="rId4">
            <a:alphaModFix/>
          </a:blip>
          <a:srcRect/>
          <a:stretch/>
        </p:blipFill>
        <p:spPr>
          <a:xfrm>
            <a:off x="7437975" y="392372"/>
            <a:ext cx="2865411" cy="352008"/>
          </a:xfrm>
          <a:prstGeom prst="rect">
            <a:avLst/>
          </a:prstGeom>
          <a:noFill/>
          <a:ln>
            <a:noFill/>
          </a:ln>
        </p:spPr>
      </p:pic>
      <p:sp>
        <p:nvSpPr>
          <p:cNvPr id="307" name="Google Shape;307;p37"/>
          <p:cNvSpPr txBox="1"/>
          <p:nvPr/>
        </p:nvSpPr>
        <p:spPr>
          <a:xfrm>
            <a:off x="454300" y="893450"/>
            <a:ext cx="8627700" cy="72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6" b="1">
                <a:solidFill>
                  <a:srgbClr val="6CA99C"/>
                </a:solidFill>
                <a:latin typeface="Exo 2 SemiBold"/>
                <a:ea typeface="Exo 2 SemiBold"/>
                <a:cs typeface="Exo 2 SemiBold"/>
                <a:sym typeface="Exo 2 SemiBold"/>
              </a:rPr>
              <a:t>Transformación en Condición n-1 </a:t>
            </a:r>
            <a:endParaRPr sz="2806" b="1">
              <a:solidFill>
                <a:srgbClr val="6CA99C"/>
              </a:solidFill>
              <a:latin typeface="Exo 2 SemiBold"/>
              <a:ea typeface="Exo 2 SemiBold"/>
              <a:cs typeface="Exo 2 SemiBold"/>
              <a:sym typeface="Exo 2 SemiBold"/>
            </a:endParaRPr>
          </a:p>
          <a:p>
            <a:pPr marL="0" marR="0" lvl="0" indent="0" algn="l" rtl="0">
              <a:lnSpc>
                <a:spcPct val="100000"/>
              </a:lnSpc>
              <a:spcBef>
                <a:spcPts val="0"/>
              </a:spcBef>
              <a:spcAft>
                <a:spcPts val="0"/>
              </a:spcAft>
              <a:buClr>
                <a:schemeClr val="dk1"/>
              </a:buClr>
              <a:buSzPts val="1100"/>
              <a:buFont typeface="Arial"/>
              <a:buNone/>
            </a:pPr>
            <a:r>
              <a:rPr lang="en-US" sz="1511">
                <a:solidFill>
                  <a:srgbClr val="73777E"/>
                </a:solidFill>
                <a:latin typeface="Exo 2"/>
                <a:ea typeface="Exo 2"/>
                <a:cs typeface="Exo 2"/>
                <a:sym typeface="Exo 2"/>
              </a:rPr>
              <a:t>Restricciones (incluye máquina única) (3 de 11)</a:t>
            </a:r>
            <a:endParaRPr sz="1511">
              <a:solidFill>
                <a:srgbClr val="73777E"/>
              </a:solidFill>
              <a:latin typeface="Exo 2"/>
              <a:ea typeface="Exo 2"/>
              <a:cs typeface="Exo 2"/>
              <a:sym typeface="Exo 2"/>
            </a:endParaRPr>
          </a:p>
        </p:txBody>
      </p:sp>
      <p:sp>
        <p:nvSpPr>
          <p:cNvPr id="308" name="Google Shape;308;p37"/>
          <p:cNvSpPr txBox="1"/>
          <p:nvPr/>
        </p:nvSpPr>
        <p:spPr>
          <a:xfrm>
            <a:off x="7584399" y="6799400"/>
            <a:ext cx="2865300" cy="25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79"/>
              <a:buFont typeface="Arial"/>
              <a:buNone/>
            </a:pPr>
            <a:r>
              <a:rPr lang="en-US" sz="1079" b="1">
                <a:solidFill>
                  <a:srgbClr val="73777E"/>
                </a:solidFill>
                <a:latin typeface="Exo 2 SemiBold"/>
                <a:ea typeface="Exo 2 SemiBold"/>
                <a:cs typeface="Exo 2 SemiBold"/>
                <a:sym typeface="Exo 2 SemiBold"/>
              </a:rPr>
              <a:t>Red de Transporte de Extra Alta Tensión</a:t>
            </a:r>
            <a:endParaRPr sz="1400" b="0" i="0" u="none" strike="noStrike" cap="none">
              <a:solidFill>
                <a:srgbClr val="000000"/>
              </a:solidFill>
              <a:latin typeface="Arial"/>
              <a:ea typeface="Arial"/>
              <a:cs typeface="Arial"/>
              <a:sym typeface="Arial"/>
            </a:endParaRPr>
          </a:p>
        </p:txBody>
      </p:sp>
      <p:graphicFrame>
        <p:nvGraphicFramePr>
          <p:cNvPr id="309" name="Google Shape;309;p37"/>
          <p:cNvGraphicFramePr/>
          <p:nvPr>
            <p:extLst>
              <p:ext uri="{D42A27DB-BD31-4B8C-83A1-F6EECF244321}">
                <p14:modId xmlns:p14="http://schemas.microsoft.com/office/powerpoint/2010/main" val="3286761332"/>
              </p:ext>
            </p:extLst>
          </p:nvPr>
        </p:nvGraphicFramePr>
        <p:xfrm>
          <a:off x="565275" y="1766725"/>
          <a:ext cx="9738125" cy="4430955"/>
        </p:xfrm>
        <a:graphic>
          <a:graphicData uri="http://schemas.openxmlformats.org/drawingml/2006/table">
            <a:tbl>
              <a:tblPr>
                <a:noFill/>
                <a:tableStyleId>{D7212E16-A39C-477D-A84A-14C5A9FEEC18}</a:tableStyleId>
              </a:tblPr>
              <a:tblGrid>
                <a:gridCol w="1947625"/>
                <a:gridCol w="1947625"/>
                <a:gridCol w="1947625"/>
                <a:gridCol w="1947625"/>
                <a:gridCol w="1947625"/>
              </a:tblGrid>
              <a:tr h="554025">
                <a:tc>
                  <a:txBody>
                    <a:bodyPr/>
                    <a:lstStyle/>
                    <a:p>
                      <a:pPr marL="0" lvl="0" indent="0" algn="ctr" rtl="0">
                        <a:lnSpc>
                          <a:spcPct val="115000"/>
                        </a:lnSpc>
                        <a:spcBef>
                          <a:spcPts val="0"/>
                        </a:spcBef>
                        <a:spcAft>
                          <a:spcPts val="0"/>
                        </a:spcAft>
                        <a:buNone/>
                      </a:pPr>
                      <a:r>
                        <a:rPr lang="en-US" sz="700" dirty="0">
                          <a:solidFill>
                            <a:srgbClr val="F3F3F3"/>
                          </a:solidFill>
                          <a:latin typeface="Exo 2"/>
                          <a:ea typeface="Exo 2"/>
                          <a:cs typeface="Exo 2"/>
                          <a:sym typeface="Exo 2"/>
                        </a:rPr>
                        <a:t>ET</a:t>
                      </a:r>
                      <a:endParaRPr sz="700" dirty="0">
                        <a:solidFill>
                          <a:srgbClr val="F3F3F3"/>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700">
                          <a:solidFill>
                            <a:srgbClr val="F3F3F3"/>
                          </a:solidFill>
                          <a:latin typeface="Exo 2"/>
                          <a:ea typeface="Exo 2"/>
                          <a:cs typeface="Exo 2"/>
                          <a:sym typeface="Exo 2"/>
                        </a:rPr>
                        <a:t>TRANSFORMADOR F/S</a:t>
                      </a:r>
                      <a:endParaRPr sz="700">
                        <a:solidFill>
                          <a:srgbClr val="F3F3F3"/>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700">
                          <a:solidFill>
                            <a:srgbClr val="F3F3F3"/>
                          </a:solidFill>
                          <a:latin typeface="Exo 2"/>
                          <a:ea typeface="Exo 2"/>
                          <a:cs typeface="Exo 2"/>
                          <a:sym typeface="Exo 2"/>
                        </a:rPr>
                        <a:t>RESTRICCIÓN ESTIMADA EN PICO (MW de corte)</a:t>
                      </a:r>
                      <a:endParaRPr sz="700">
                        <a:solidFill>
                          <a:srgbClr val="F3F3F3"/>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700">
                          <a:solidFill>
                            <a:srgbClr val="F3F3F3"/>
                          </a:solidFill>
                          <a:latin typeface="Exo 2"/>
                          <a:ea typeface="Exo 2"/>
                          <a:cs typeface="Exo 2"/>
                          <a:sym typeface="Exo 2"/>
                        </a:rPr>
                        <a:t>GENERACIÓN CONSIDERADA</a:t>
                      </a:r>
                      <a:endParaRPr sz="700">
                        <a:solidFill>
                          <a:srgbClr val="F3F3F3"/>
                        </a:solidFill>
                        <a:latin typeface="Exo 2"/>
                        <a:ea typeface="Exo 2"/>
                        <a:cs typeface="Exo 2"/>
                        <a:sym typeface="Exo 2"/>
                      </a:endParaRPr>
                    </a:p>
                    <a:p>
                      <a:pPr marL="0" lvl="0" indent="0" algn="ctr" rtl="0">
                        <a:lnSpc>
                          <a:spcPct val="115000"/>
                        </a:lnSpc>
                        <a:spcBef>
                          <a:spcPts val="0"/>
                        </a:spcBef>
                        <a:spcAft>
                          <a:spcPts val="0"/>
                        </a:spcAft>
                        <a:buNone/>
                      </a:pPr>
                      <a:r>
                        <a:rPr lang="en-US" sz="700">
                          <a:solidFill>
                            <a:srgbClr val="F3F3F3"/>
                          </a:solidFill>
                          <a:latin typeface="Exo 2"/>
                          <a:ea typeface="Exo 2"/>
                          <a:cs typeface="Exo 2"/>
                          <a:sym typeface="Exo 2"/>
                        </a:rPr>
                        <a:t>(Asociada al Transformador)</a:t>
                      </a:r>
                      <a:endParaRPr sz="700">
                        <a:solidFill>
                          <a:srgbClr val="F3F3F3"/>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marR="0" lvl="0" indent="0" algn="ctr" rtl="0">
                        <a:lnSpc>
                          <a:spcPct val="115000"/>
                        </a:lnSpc>
                        <a:spcBef>
                          <a:spcPts val="0"/>
                        </a:spcBef>
                        <a:spcAft>
                          <a:spcPts val="0"/>
                        </a:spcAft>
                        <a:buNone/>
                      </a:pPr>
                      <a:r>
                        <a:rPr lang="en-US" sz="700">
                          <a:solidFill>
                            <a:srgbClr val="F3F3F3"/>
                          </a:solidFill>
                          <a:latin typeface="Exo 2"/>
                          <a:ea typeface="Exo 2"/>
                          <a:cs typeface="Exo 2"/>
                          <a:sym typeface="Exo 2"/>
                        </a:rPr>
                        <a:t>REPUESTO o RESERVA</a:t>
                      </a:r>
                      <a:endParaRPr sz="700">
                        <a:solidFill>
                          <a:srgbClr val="F3F3F3"/>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r>
              <a:tr h="515825">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RODRIGUEZ</a:t>
                      </a:r>
                      <a:endParaRPr sz="800" b="1">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(EDENOR)</a:t>
                      </a:r>
                      <a:endParaRPr sz="8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dirty="0">
                          <a:solidFill>
                            <a:srgbClr val="73777E"/>
                          </a:solidFill>
                          <a:latin typeface="Exo 2"/>
                          <a:ea typeface="Exo 2"/>
                          <a:cs typeface="Exo 2"/>
                          <a:sym typeface="Exo 2"/>
                        </a:rPr>
                        <a:t>T1RD, T2RD, T3RD o T4RD</a:t>
                      </a:r>
                      <a:endParaRPr sz="1100" b="1" dirty="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dirty="0">
                          <a:solidFill>
                            <a:srgbClr val="73777E"/>
                          </a:solidFill>
                          <a:latin typeface="Exo 2"/>
                          <a:ea typeface="Exo 2"/>
                          <a:cs typeface="Exo 2"/>
                          <a:sym typeface="Exo 2"/>
                        </a:rPr>
                        <a:t>500/220 kV 800 MVA</a:t>
                      </a:r>
                      <a:endParaRPr sz="800" dirty="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Sin restricciones.</a:t>
                      </a:r>
                      <a:endParaRPr sz="8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CT Puerto, CN Atucha,Generación, CT Pilar, Matheu I, II y III</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800">
                          <a:solidFill>
                            <a:srgbClr val="73777E"/>
                          </a:solidFill>
                          <a:latin typeface="Exo 2"/>
                          <a:ea typeface="Exo 2"/>
                          <a:cs typeface="Exo 2"/>
                          <a:sym typeface="Exo 2"/>
                        </a:rPr>
                        <a:t>Fase de Repuesto en</a:t>
                      </a:r>
                      <a:endParaRPr sz="800">
                        <a:solidFill>
                          <a:srgbClr val="73777E"/>
                        </a:solidFill>
                        <a:latin typeface="Exo 2"/>
                        <a:ea typeface="Exo 2"/>
                        <a:cs typeface="Exo 2"/>
                        <a:sym typeface="Exo 2"/>
                      </a:endParaRPr>
                    </a:p>
                    <a:p>
                      <a:pPr marL="0" marR="0" lvl="0" indent="0" algn="ctr" rtl="0">
                        <a:lnSpc>
                          <a:spcPct val="115000"/>
                        </a:lnSpc>
                        <a:spcBef>
                          <a:spcPts val="0"/>
                        </a:spcBef>
                        <a:spcAft>
                          <a:spcPts val="0"/>
                        </a:spcAft>
                        <a:buNone/>
                      </a:pPr>
                      <a:r>
                        <a:rPr lang="en-US" sz="800">
                          <a:solidFill>
                            <a:srgbClr val="73777E"/>
                          </a:solidFill>
                          <a:latin typeface="Exo 2"/>
                          <a:ea typeface="Exo 2"/>
                          <a:cs typeface="Exo 2"/>
                          <a:sym typeface="Exo 2"/>
                        </a:rPr>
                        <a:t>ETRD.</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r h="815125">
                <a:tc rowSpan="2">
                  <a:txBody>
                    <a:bodyPr/>
                    <a:lstStyle/>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SANTO TOME</a:t>
                      </a:r>
                      <a:endParaRPr sz="11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T1ST, T2ST o T3ST</a:t>
                      </a:r>
                      <a:endParaRPr sz="1100" b="1">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500/132 kV 300 MVA</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Sin restricciones</a:t>
                      </a:r>
                      <a:endParaRPr sz="1100" b="1">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Condicionado a posibilidad de transferencias a nodos cercanos.</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u="sng">
                          <a:solidFill>
                            <a:srgbClr val="73777E"/>
                          </a:solidFill>
                          <a:latin typeface="Exo 2"/>
                          <a:ea typeface="Exo 2"/>
                          <a:cs typeface="Exo 2"/>
                          <a:sym typeface="Exo 2"/>
                        </a:rPr>
                        <a:t>Con </a:t>
                      </a:r>
                      <a:r>
                        <a:rPr lang="en-US" sz="1100" b="1">
                          <a:solidFill>
                            <a:srgbClr val="73777E"/>
                          </a:solidFill>
                          <a:latin typeface="Exo 2"/>
                          <a:ea typeface="Exo 2"/>
                          <a:cs typeface="Exo 2"/>
                          <a:sym typeface="Exo 2"/>
                        </a:rPr>
                        <a:t>Brigadier López</a:t>
                      </a:r>
                      <a:r>
                        <a:rPr lang="en-US" sz="1100">
                          <a:solidFill>
                            <a:srgbClr val="73777E"/>
                          </a:solidFill>
                          <a:latin typeface="Exo 2"/>
                          <a:ea typeface="Exo 2"/>
                          <a:cs typeface="Exo 2"/>
                          <a:sym typeface="Exo 2"/>
                        </a:rPr>
                        <a:t>, CT Paraná, Ceres,Rafaela y CT Viale.</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TxST</a:t>
                      </a:r>
                      <a:endParaRPr sz="11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300 MVA</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r h="515825">
                <a:tc vMerge="1">
                  <a:txBody>
                    <a:bodyPr/>
                    <a:lstStyle/>
                    <a:p>
                      <a:endParaRPr lang="es-AR"/>
                    </a:p>
                  </a:txBody>
                  <a:tcPr/>
                </a:tc>
                <a:tc vMerge="1">
                  <a:txBody>
                    <a:bodyPr/>
                    <a:lstStyle/>
                    <a:p>
                      <a:endParaRPr lang="es-AR"/>
                    </a:p>
                  </a:txBody>
                  <a:tcPr/>
                </a:tc>
                <a:tc>
                  <a:txBody>
                    <a:bodyPr/>
                    <a:lstStyle/>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190 MW</a:t>
                      </a:r>
                      <a:endParaRPr sz="1100" b="1">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Con transferencias a nodos cercanos.</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a:solidFill>
                            <a:srgbClr val="73777E"/>
                          </a:solidFill>
                          <a:latin typeface="Exo 2"/>
                          <a:ea typeface="Exo 2"/>
                          <a:cs typeface="Exo 2"/>
                          <a:sym typeface="Exo 2"/>
                        </a:rPr>
                        <a:t>Idem.</a:t>
                      </a:r>
                      <a:r>
                        <a:rPr lang="en-US" sz="1100" b="1">
                          <a:solidFill>
                            <a:srgbClr val="73777E"/>
                          </a:solidFill>
                          <a:latin typeface="Exo 2"/>
                          <a:ea typeface="Exo 2"/>
                          <a:cs typeface="Exo 2"/>
                          <a:sym typeface="Exo 2"/>
                        </a:rPr>
                        <a:t>Sin Brigadier López</a:t>
                      </a:r>
                      <a:endParaRPr sz="11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434343"/>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vMerge="1">
                  <a:txBody>
                    <a:bodyPr/>
                    <a:lstStyle/>
                    <a:p>
                      <a:endParaRPr lang="es-AR"/>
                    </a:p>
                  </a:txBody>
                  <a:tcPr/>
                </a:tc>
              </a:tr>
              <a:tr h="420300">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GRAN PARANA</a:t>
                      </a:r>
                      <a:endParaRPr sz="8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dirty="0">
                          <a:solidFill>
                            <a:srgbClr val="73777E"/>
                          </a:solidFill>
                          <a:latin typeface="Exo 2"/>
                          <a:ea typeface="Exo 2"/>
                          <a:cs typeface="Exo 2"/>
                          <a:sym typeface="Exo 2"/>
                        </a:rPr>
                        <a:t>T1GPA o T2GPA</a:t>
                      </a:r>
                      <a:endParaRPr sz="1100" b="1" dirty="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dirty="0">
                          <a:solidFill>
                            <a:srgbClr val="73777E"/>
                          </a:solidFill>
                          <a:latin typeface="Exo 2"/>
                          <a:ea typeface="Exo 2"/>
                          <a:cs typeface="Exo 2"/>
                          <a:sym typeface="Exo 2"/>
                        </a:rPr>
                        <a:t>500/132 kV 300 MVA</a:t>
                      </a:r>
                      <a:endParaRPr sz="800" dirty="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Sin restricciones</a:t>
                      </a:r>
                      <a:endParaRPr sz="8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CT La Paz</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TxRO</a:t>
                      </a:r>
                      <a:endParaRPr sz="8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300 MVA</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r h="1012525">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ATUCHA</a:t>
                      </a:r>
                      <a:endParaRPr sz="8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dirty="0">
                          <a:solidFill>
                            <a:srgbClr val="73777E"/>
                          </a:solidFill>
                          <a:latin typeface="Exo 2"/>
                          <a:ea typeface="Exo 2"/>
                          <a:cs typeface="Exo 2"/>
                          <a:sym typeface="Exo 2"/>
                        </a:rPr>
                        <a:t>T1AT</a:t>
                      </a:r>
                      <a:endParaRPr sz="1100" b="1" dirty="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dirty="0">
                          <a:solidFill>
                            <a:srgbClr val="73777E"/>
                          </a:solidFill>
                          <a:latin typeface="Exo 2"/>
                          <a:ea typeface="Exo 2"/>
                          <a:cs typeface="Exo 2"/>
                          <a:sym typeface="Exo 2"/>
                        </a:rPr>
                        <a:t>220/132 kV</a:t>
                      </a:r>
                      <a:endParaRPr sz="800" dirty="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dirty="0">
                          <a:solidFill>
                            <a:srgbClr val="73777E"/>
                          </a:solidFill>
                          <a:latin typeface="Exo 2"/>
                          <a:ea typeface="Exo 2"/>
                          <a:cs typeface="Exo 2"/>
                          <a:sym typeface="Exo 2"/>
                        </a:rPr>
                        <a:t>150 MVA</a:t>
                      </a:r>
                      <a:endParaRPr sz="800" dirty="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Sin restricciones.</a:t>
                      </a:r>
                      <a:endParaRPr sz="800" b="1">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Condicionado a disponibilidad de nueva generación o abastecimiento desde EDENOR</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CT La Palmas, CT San Pedro</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Reserva rápida</a:t>
                      </a:r>
                      <a:endParaRPr sz="8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150 MVA</a:t>
                      </a:r>
                      <a:endParaRPr sz="800" b="1">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220/132kV(*)</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r h="420300">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ALICURA</a:t>
                      </a:r>
                      <a:endParaRPr sz="8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dirty="0">
                          <a:solidFill>
                            <a:srgbClr val="73777E"/>
                          </a:solidFill>
                          <a:latin typeface="Exo 2"/>
                          <a:ea typeface="Exo 2"/>
                          <a:cs typeface="Exo 2"/>
                          <a:sym typeface="Exo 2"/>
                        </a:rPr>
                        <a:t>T9AL</a:t>
                      </a:r>
                      <a:endParaRPr sz="1100" b="1" dirty="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dirty="0">
                          <a:solidFill>
                            <a:srgbClr val="73777E"/>
                          </a:solidFill>
                          <a:latin typeface="Exo 2"/>
                          <a:ea typeface="Exo 2"/>
                          <a:cs typeface="Exo 2"/>
                          <a:sym typeface="Exo 2"/>
                        </a:rPr>
                        <a:t>500/132 kV</a:t>
                      </a:r>
                      <a:endParaRPr sz="800" dirty="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dirty="0">
                          <a:solidFill>
                            <a:srgbClr val="73777E"/>
                          </a:solidFill>
                          <a:latin typeface="Exo 2"/>
                          <a:ea typeface="Exo 2"/>
                          <a:cs typeface="Exo 2"/>
                          <a:sym typeface="Exo 2"/>
                        </a:rPr>
                        <a:t>100 MVA</a:t>
                      </a:r>
                      <a:endParaRPr sz="800" dirty="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Se considera que la reserva rápida evita restricciones</a:t>
                      </a:r>
                      <a:endParaRPr sz="8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CT Bariloche</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800">
                          <a:solidFill>
                            <a:srgbClr val="73777E"/>
                          </a:solidFill>
                          <a:latin typeface="Exo 2"/>
                          <a:ea typeface="Exo 2"/>
                          <a:cs typeface="Exo 2"/>
                          <a:sym typeface="Exo 2"/>
                        </a:rPr>
                        <a:t>Reserva rápida</a:t>
                      </a:r>
                      <a:endParaRPr sz="800">
                        <a:solidFill>
                          <a:srgbClr val="73777E"/>
                        </a:solidFill>
                        <a:latin typeface="Exo 2"/>
                        <a:ea typeface="Exo 2"/>
                        <a:cs typeface="Exo 2"/>
                        <a:sym typeface="Exo 2"/>
                      </a:endParaRPr>
                    </a:p>
                    <a:p>
                      <a:pPr marL="0" marR="0" lvl="0" indent="0" algn="ctr" rtl="0">
                        <a:lnSpc>
                          <a:spcPct val="115000"/>
                        </a:lnSpc>
                        <a:spcBef>
                          <a:spcPts val="0"/>
                        </a:spcBef>
                        <a:spcAft>
                          <a:spcPts val="0"/>
                        </a:spcAft>
                        <a:buNone/>
                      </a:pPr>
                      <a:r>
                        <a:rPr lang="en-US" sz="800">
                          <a:solidFill>
                            <a:srgbClr val="73777E"/>
                          </a:solidFill>
                          <a:latin typeface="Exo 2"/>
                          <a:ea typeface="Exo 2"/>
                          <a:cs typeface="Exo 2"/>
                          <a:sym typeface="Exo 2"/>
                        </a:rPr>
                        <a:t>T11AL de 150 MVA</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bl>
          </a:graphicData>
        </a:graphic>
      </p:graphicFrame>
      <p:sp>
        <p:nvSpPr>
          <p:cNvPr id="310" name="Google Shape;310;p37"/>
          <p:cNvSpPr txBox="1"/>
          <p:nvPr/>
        </p:nvSpPr>
        <p:spPr>
          <a:xfrm>
            <a:off x="559200" y="6121800"/>
            <a:ext cx="9744300" cy="5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700">
                <a:solidFill>
                  <a:srgbClr val="73777E"/>
                </a:solidFill>
                <a:latin typeface="Exo 2"/>
                <a:ea typeface="Exo 2"/>
                <a:cs typeface="Exo 2"/>
                <a:sym typeface="Exo 2"/>
              </a:rPr>
              <a:t>(*) Obra de rápida conexión finalizando. Su PES dependerá de los cortes de NASA (Octubre 19).</a:t>
            </a:r>
            <a:endParaRPr sz="700">
              <a:solidFill>
                <a:srgbClr val="73777E"/>
              </a:solidFill>
              <a:latin typeface="Exo 2"/>
              <a:ea typeface="Exo 2"/>
              <a:cs typeface="Exo 2"/>
              <a:sym typeface="Exo 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4"/>
        <p:cNvGrpSpPr/>
        <p:nvPr/>
      </p:nvGrpSpPr>
      <p:grpSpPr>
        <a:xfrm>
          <a:off x="0" y="0"/>
          <a:ext cx="0" cy="0"/>
          <a:chOff x="0" y="0"/>
          <a:chExt cx="0" cy="0"/>
        </a:xfrm>
      </p:grpSpPr>
      <p:pic>
        <p:nvPicPr>
          <p:cNvPr id="315" name="Google Shape;315;p38"/>
          <p:cNvPicPr preferRelativeResize="0"/>
          <p:nvPr/>
        </p:nvPicPr>
        <p:blipFill rotWithShape="1">
          <a:blip r:embed="rId4">
            <a:alphaModFix/>
          </a:blip>
          <a:srcRect/>
          <a:stretch/>
        </p:blipFill>
        <p:spPr>
          <a:xfrm>
            <a:off x="7437975" y="392372"/>
            <a:ext cx="2865411" cy="352008"/>
          </a:xfrm>
          <a:prstGeom prst="rect">
            <a:avLst/>
          </a:prstGeom>
          <a:noFill/>
          <a:ln>
            <a:noFill/>
          </a:ln>
        </p:spPr>
      </p:pic>
      <p:sp>
        <p:nvSpPr>
          <p:cNvPr id="316" name="Google Shape;316;p38"/>
          <p:cNvSpPr txBox="1"/>
          <p:nvPr/>
        </p:nvSpPr>
        <p:spPr>
          <a:xfrm>
            <a:off x="454300" y="893450"/>
            <a:ext cx="8627700" cy="72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6" b="1">
                <a:solidFill>
                  <a:srgbClr val="6CA99C"/>
                </a:solidFill>
                <a:latin typeface="Exo 2 SemiBold"/>
                <a:ea typeface="Exo 2 SemiBold"/>
                <a:cs typeface="Exo 2 SemiBold"/>
                <a:sym typeface="Exo 2 SemiBold"/>
              </a:rPr>
              <a:t>Transformación en Condición n-1 </a:t>
            </a:r>
            <a:endParaRPr sz="2806" b="1">
              <a:solidFill>
                <a:srgbClr val="6CA99C"/>
              </a:solidFill>
              <a:latin typeface="Exo 2 SemiBold"/>
              <a:ea typeface="Exo 2 SemiBold"/>
              <a:cs typeface="Exo 2 SemiBold"/>
              <a:sym typeface="Exo 2 SemiBold"/>
            </a:endParaRPr>
          </a:p>
          <a:p>
            <a:pPr marL="0" marR="0" lvl="0" indent="0" algn="l" rtl="0">
              <a:lnSpc>
                <a:spcPct val="100000"/>
              </a:lnSpc>
              <a:spcBef>
                <a:spcPts val="0"/>
              </a:spcBef>
              <a:spcAft>
                <a:spcPts val="0"/>
              </a:spcAft>
              <a:buClr>
                <a:schemeClr val="dk1"/>
              </a:buClr>
              <a:buSzPts val="1100"/>
              <a:buFont typeface="Arial"/>
              <a:buNone/>
            </a:pPr>
            <a:r>
              <a:rPr lang="en-US" sz="1511">
                <a:solidFill>
                  <a:srgbClr val="73777E"/>
                </a:solidFill>
                <a:latin typeface="Exo 2"/>
                <a:ea typeface="Exo 2"/>
                <a:cs typeface="Exo 2"/>
                <a:sym typeface="Exo 2"/>
              </a:rPr>
              <a:t>Restricciones (incluye máquina única) (4 de 11)</a:t>
            </a:r>
            <a:endParaRPr sz="1511">
              <a:solidFill>
                <a:srgbClr val="73777E"/>
              </a:solidFill>
              <a:latin typeface="Exo 2"/>
              <a:ea typeface="Exo 2"/>
              <a:cs typeface="Exo 2"/>
              <a:sym typeface="Exo 2"/>
            </a:endParaRPr>
          </a:p>
        </p:txBody>
      </p:sp>
      <p:sp>
        <p:nvSpPr>
          <p:cNvPr id="317" name="Google Shape;317;p38"/>
          <p:cNvSpPr txBox="1"/>
          <p:nvPr/>
        </p:nvSpPr>
        <p:spPr>
          <a:xfrm>
            <a:off x="7584399" y="6799400"/>
            <a:ext cx="2865300" cy="25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79"/>
              <a:buFont typeface="Arial"/>
              <a:buNone/>
            </a:pPr>
            <a:r>
              <a:rPr lang="en-US" sz="1079" b="1">
                <a:solidFill>
                  <a:srgbClr val="73777E"/>
                </a:solidFill>
                <a:latin typeface="Exo 2 SemiBold"/>
                <a:ea typeface="Exo 2 SemiBold"/>
                <a:cs typeface="Exo 2 SemiBold"/>
                <a:sym typeface="Exo 2 SemiBold"/>
              </a:rPr>
              <a:t>Red de Transporte de Extra Alta Tensión</a:t>
            </a:r>
            <a:endParaRPr sz="1400" b="0" i="0" u="none" strike="noStrike" cap="none">
              <a:solidFill>
                <a:srgbClr val="000000"/>
              </a:solidFill>
              <a:latin typeface="Arial"/>
              <a:ea typeface="Arial"/>
              <a:cs typeface="Arial"/>
              <a:sym typeface="Arial"/>
            </a:endParaRPr>
          </a:p>
        </p:txBody>
      </p:sp>
      <p:graphicFrame>
        <p:nvGraphicFramePr>
          <p:cNvPr id="318" name="Google Shape;318;p38"/>
          <p:cNvGraphicFramePr/>
          <p:nvPr/>
        </p:nvGraphicFramePr>
        <p:xfrm>
          <a:off x="565275" y="1741600"/>
          <a:ext cx="9738125" cy="3831646"/>
        </p:xfrm>
        <a:graphic>
          <a:graphicData uri="http://schemas.openxmlformats.org/drawingml/2006/table">
            <a:tbl>
              <a:tblPr>
                <a:noFill/>
                <a:tableStyleId>{D7212E16-A39C-477D-A84A-14C5A9FEEC18}</a:tableStyleId>
              </a:tblPr>
              <a:tblGrid>
                <a:gridCol w="1947625"/>
                <a:gridCol w="1947625"/>
                <a:gridCol w="1947625"/>
                <a:gridCol w="1947625"/>
                <a:gridCol w="1947625"/>
              </a:tblGrid>
              <a:tr h="539425">
                <a:tc>
                  <a:txBody>
                    <a:bodyPr/>
                    <a:lstStyle/>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ET</a:t>
                      </a:r>
                      <a:endParaRPr sz="1000">
                        <a:solidFill>
                          <a:srgbClr val="F3F3F3"/>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TRANSFORMADOR F/S</a:t>
                      </a:r>
                      <a:endParaRPr sz="1000">
                        <a:solidFill>
                          <a:srgbClr val="F3F3F3"/>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RESTRICCIÓN ESTIMADA EN PICO (MW de corte)</a:t>
                      </a:r>
                      <a:endParaRPr sz="1000">
                        <a:solidFill>
                          <a:srgbClr val="F3F3F3"/>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GENERACIÓN CONSIDERADA</a:t>
                      </a:r>
                      <a:endParaRPr sz="1000">
                        <a:solidFill>
                          <a:srgbClr val="F3F3F3"/>
                        </a:solidFill>
                        <a:latin typeface="Exo 2"/>
                        <a:ea typeface="Exo 2"/>
                        <a:cs typeface="Exo 2"/>
                        <a:sym typeface="Exo 2"/>
                      </a:endParaRPr>
                    </a:p>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(Asociada al Transformador)</a:t>
                      </a:r>
                      <a:endParaRPr sz="1000">
                        <a:solidFill>
                          <a:srgbClr val="F3F3F3"/>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marR="0" lvl="0" indent="0" algn="ctr" rtl="0">
                        <a:lnSpc>
                          <a:spcPct val="115000"/>
                        </a:lnSpc>
                        <a:spcBef>
                          <a:spcPts val="0"/>
                        </a:spcBef>
                        <a:spcAft>
                          <a:spcPts val="0"/>
                        </a:spcAft>
                        <a:buNone/>
                      </a:pPr>
                      <a:r>
                        <a:rPr lang="en-US" sz="1000">
                          <a:solidFill>
                            <a:srgbClr val="F3F3F3"/>
                          </a:solidFill>
                          <a:latin typeface="Exo 2"/>
                          <a:ea typeface="Exo 2"/>
                          <a:cs typeface="Exo 2"/>
                          <a:sym typeface="Exo 2"/>
                        </a:rPr>
                        <a:t>REPUESTO o RESERVA</a:t>
                      </a:r>
                      <a:endParaRPr sz="1000">
                        <a:solidFill>
                          <a:srgbClr val="F3F3F3"/>
                        </a:solidFill>
                        <a:latin typeface="Exo 2"/>
                        <a:ea typeface="Exo 2"/>
                        <a:cs typeface="Exo 2"/>
                        <a:sym typeface="Exo 2"/>
                      </a:endParaRPr>
                    </a:p>
                  </a:txBody>
                  <a:tcPr marL="91425" marR="9142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r>
              <a:tr h="761100">
                <a:tc>
                  <a:txBody>
                    <a:bodyPr/>
                    <a:lstStyle/>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EZEIZA</a:t>
                      </a:r>
                      <a:endParaRPr sz="11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T1EZ, T3EZ, T7EZ o T9EZ</a:t>
                      </a:r>
                      <a:endParaRPr sz="1100" b="1">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500/220 kV 800 MVA</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US" sz="1100" b="1">
                          <a:solidFill>
                            <a:srgbClr val="73777E"/>
                          </a:solidFill>
                          <a:latin typeface="Exo 2"/>
                          <a:ea typeface="Exo 2"/>
                          <a:cs typeface="Exo 2"/>
                          <a:sym typeface="Exo 2"/>
                        </a:rPr>
                        <a:t>Sin restricciones</a:t>
                      </a:r>
                      <a:endParaRPr sz="1100" b="1">
                        <a:solidFill>
                          <a:srgbClr val="73777E"/>
                        </a:solidFill>
                        <a:latin typeface="Exo 2"/>
                        <a:ea typeface="Exo 2"/>
                        <a:cs typeface="Exo 2"/>
                        <a:sym typeface="Exo 2"/>
                      </a:endParaRPr>
                    </a:p>
                    <a:p>
                      <a:pPr marL="0" lvl="0" indent="0" algn="ctr" rtl="0">
                        <a:lnSpc>
                          <a:spcPct val="115000"/>
                        </a:lnSpc>
                        <a:spcBef>
                          <a:spcPts val="0"/>
                        </a:spcBef>
                        <a:spcAft>
                          <a:spcPts val="0"/>
                        </a:spcAft>
                        <a:buClr>
                          <a:schemeClr val="dk1"/>
                        </a:buClr>
                        <a:buSzPts val="1100"/>
                        <a:buFont typeface="Arial"/>
                        <a:buNone/>
                      </a:pPr>
                      <a:r>
                        <a:rPr lang="en-US" sz="1100" b="1">
                          <a:solidFill>
                            <a:srgbClr val="73777E"/>
                          </a:solidFill>
                          <a:latin typeface="Exo 2"/>
                          <a:ea typeface="Exo 2"/>
                          <a:cs typeface="Exo 2"/>
                          <a:sym typeface="Exo 2"/>
                        </a:rPr>
                        <a:t>Condicionado a la disponibilidad de generación</a:t>
                      </a:r>
                      <a:endParaRPr sz="11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a:solidFill>
                            <a:srgbClr val="73777E"/>
                          </a:solidFill>
                          <a:latin typeface="Exo 2"/>
                          <a:ea typeface="Exo 2"/>
                          <a:cs typeface="Exo 2"/>
                          <a:sym typeface="Exo 2"/>
                        </a:rPr>
                        <a:t>CT Costanera, CT Dock Sud, CT Buenos Aires, CT Puerto, CT Zappalorto,CT Ezeiza.</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100">
                          <a:solidFill>
                            <a:srgbClr val="73777E"/>
                          </a:solidFill>
                          <a:latin typeface="Exo 2"/>
                          <a:ea typeface="Exo 2"/>
                          <a:cs typeface="Exo 2"/>
                          <a:sym typeface="Exo 2"/>
                        </a:rPr>
                        <a:t>Reserva rápida</a:t>
                      </a:r>
                      <a:endParaRPr sz="1100">
                        <a:solidFill>
                          <a:srgbClr val="73777E"/>
                        </a:solidFill>
                        <a:latin typeface="Exo 2"/>
                        <a:ea typeface="Exo 2"/>
                        <a:cs typeface="Exo 2"/>
                        <a:sym typeface="Exo 2"/>
                      </a:endParaRPr>
                    </a:p>
                    <a:p>
                      <a:pPr marL="0" marR="0" lvl="0" indent="0" algn="ctr" rtl="0">
                        <a:lnSpc>
                          <a:spcPct val="115000"/>
                        </a:lnSpc>
                        <a:spcBef>
                          <a:spcPts val="0"/>
                        </a:spcBef>
                        <a:spcAft>
                          <a:spcPts val="0"/>
                        </a:spcAft>
                        <a:buNone/>
                      </a:pPr>
                      <a:r>
                        <a:rPr lang="en-US" sz="1100">
                          <a:solidFill>
                            <a:srgbClr val="73777E"/>
                          </a:solidFill>
                          <a:latin typeface="Exo 2"/>
                          <a:ea typeface="Exo 2"/>
                          <a:cs typeface="Exo 2"/>
                          <a:sym typeface="Exo 2"/>
                        </a:rPr>
                        <a:t>T10EZ de 800 MVA</a:t>
                      </a:r>
                      <a:endParaRPr sz="1100">
                        <a:solidFill>
                          <a:srgbClr val="73777E"/>
                        </a:solidFill>
                        <a:latin typeface="Exo 2"/>
                        <a:ea typeface="Exo 2"/>
                        <a:cs typeface="Exo 2"/>
                        <a:sym typeface="Exo 2"/>
                      </a:endParaRPr>
                    </a:p>
                    <a:p>
                      <a:pPr marL="0" marR="0" lvl="0" indent="0" algn="ctr" rtl="0">
                        <a:lnSpc>
                          <a:spcPct val="115000"/>
                        </a:lnSpc>
                        <a:spcBef>
                          <a:spcPts val="0"/>
                        </a:spcBef>
                        <a:spcAft>
                          <a:spcPts val="0"/>
                        </a:spcAft>
                        <a:buNone/>
                      </a:pPr>
                      <a:r>
                        <a:rPr lang="en-US" sz="1100">
                          <a:solidFill>
                            <a:srgbClr val="73777E"/>
                          </a:solidFill>
                          <a:latin typeface="Exo 2"/>
                          <a:ea typeface="Exo 2"/>
                          <a:cs typeface="Exo 2"/>
                          <a:sym typeface="Exo 2"/>
                        </a:rPr>
                        <a:t>En ejecución (nov 19)</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r h="542925">
                <a:tc>
                  <a:txBody>
                    <a:bodyPr/>
                    <a:lstStyle/>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ROMANG</a:t>
                      </a:r>
                      <a:endParaRPr sz="11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T1RM o T2RM</a:t>
                      </a:r>
                      <a:endParaRPr sz="1100" b="1">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500/132 kV 150 MVA</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Sin restricciones</a:t>
                      </a:r>
                      <a:endParaRPr sz="11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a:solidFill>
                            <a:srgbClr val="73777E"/>
                          </a:solidFill>
                          <a:latin typeface="Exo 2"/>
                          <a:ea typeface="Exo 2"/>
                          <a:cs typeface="Exo 2"/>
                          <a:sym typeface="Exo 2"/>
                        </a:rPr>
                        <a:t>CT Villa Ocampo, Bio. Avellaneda</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TxBR</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r h="514350">
                <a:tc>
                  <a:txBody>
                    <a:bodyPr/>
                    <a:lstStyle/>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RESISTENCIA</a:t>
                      </a:r>
                      <a:endParaRPr sz="11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T1RS o T2RS</a:t>
                      </a:r>
                      <a:endParaRPr sz="1100" b="1">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500/132 kV 300 MVA</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Se considera que la reserva rápida evita restricciones</a:t>
                      </a:r>
                      <a:endParaRPr sz="11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a:solidFill>
                            <a:srgbClr val="73777E"/>
                          </a:solidFill>
                          <a:latin typeface="Exo 2"/>
                          <a:ea typeface="Exo 2"/>
                          <a:cs typeface="Exo 2"/>
                          <a:sym typeface="Exo 2"/>
                        </a:rPr>
                        <a:t>CT Corrientes diesel, Las Palmas, Barranqueras Diesel</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100">
                          <a:solidFill>
                            <a:srgbClr val="73777E"/>
                          </a:solidFill>
                          <a:latin typeface="Exo 2"/>
                          <a:ea typeface="Exo 2"/>
                          <a:cs typeface="Exo 2"/>
                          <a:sym typeface="Exo 2"/>
                        </a:rPr>
                        <a:t>Reserva rápida</a:t>
                      </a:r>
                      <a:endParaRPr sz="1100">
                        <a:solidFill>
                          <a:srgbClr val="73777E"/>
                        </a:solidFill>
                        <a:latin typeface="Exo 2"/>
                        <a:ea typeface="Exo 2"/>
                        <a:cs typeface="Exo 2"/>
                        <a:sym typeface="Exo 2"/>
                      </a:endParaRPr>
                    </a:p>
                    <a:p>
                      <a:pPr marL="0" marR="0" lvl="0" indent="0" algn="ctr" rtl="0">
                        <a:lnSpc>
                          <a:spcPct val="115000"/>
                        </a:lnSpc>
                        <a:spcBef>
                          <a:spcPts val="0"/>
                        </a:spcBef>
                        <a:spcAft>
                          <a:spcPts val="0"/>
                        </a:spcAft>
                        <a:buNone/>
                      </a:pPr>
                      <a:r>
                        <a:rPr lang="en-US" sz="1100">
                          <a:solidFill>
                            <a:srgbClr val="73777E"/>
                          </a:solidFill>
                          <a:latin typeface="Exo 2"/>
                          <a:ea typeface="Exo 2"/>
                          <a:cs typeface="Exo 2"/>
                          <a:sym typeface="Exo 2"/>
                        </a:rPr>
                        <a:t>T3RS de300 MVA</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r h="409225">
                <a:tc>
                  <a:txBody>
                    <a:bodyPr/>
                    <a:lstStyle/>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CHOELE CHOEL</a:t>
                      </a:r>
                      <a:endParaRPr sz="11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T5CL</a:t>
                      </a:r>
                      <a:endParaRPr sz="1100" b="1">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500/132 kV 100 MVA</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Se considera que la reserva rápida evita restricciones</a:t>
                      </a:r>
                      <a:endParaRPr sz="11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a:solidFill>
                            <a:srgbClr val="73777E"/>
                          </a:solidFill>
                          <a:latin typeface="Exo 2"/>
                          <a:ea typeface="Exo 2"/>
                          <a:cs typeface="Exo 2"/>
                          <a:sym typeface="Exo 2"/>
                        </a:rPr>
                        <a:t>CH GuillermoCéspedes,Termoroca, PE Pomona.</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100">
                          <a:solidFill>
                            <a:srgbClr val="73777E"/>
                          </a:solidFill>
                          <a:latin typeface="Exo 2"/>
                          <a:ea typeface="Exo 2"/>
                          <a:cs typeface="Exo 2"/>
                          <a:sym typeface="Exo 2"/>
                        </a:rPr>
                        <a:t>Reserva rápida</a:t>
                      </a:r>
                      <a:endParaRPr sz="1100">
                        <a:solidFill>
                          <a:srgbClr val="73777E"/>
                        </a:solidFill>
                        <a:latin typeface="Exo 2"/>
                        <a:ea typeface="Exo 2"/>
                        <a:cs typeface="Exo 2"/>
                        <a:sym typeface="Exo 2"/>
                      </a:endParaRPr>
                    </a:p>
                    <a:p>
                      <a:pPr marL="0" marR="0" lvl="0" indent="0" algn="ctr" rtl="0">
                        <a:lnSpc>
                          <a:spcPct val="115000"/>
                        </a:lnSpc>
                        <a:spcBef>
                          <a:spcPts val="0"/>
                        </a:spcBef>
                        <a:spcAft>
                          <a:spcPts val="0"/>
                        </a:spcAft>
                        <a:buNone/>
                      </a:pPr>
                      <a:r>
                        <a:rPr lang="en-US" sz="1100">
                          <a:solidFill>
                            <a:srgbClr val="73777E"/>
                          </a:solidFill>
                          <a:latin typeface="Exo 2"/>
                          <a:ea typeface="Exo 2"/>
                          <a:cs typeface="Exo 2"/>
                          <a:sym typeface="Exo 2"/>
                        </a:rPr>
                        <a:t>T3CL de 150 MVA</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r h="601425">
                <a:tc>
                  <a:txBody>
                    <a:bodyPr/>
                    <a:lstStyle/>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RECREO</a:t>
                      </a:r>
                      <a:endParaRPr sz="11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T1RE o T2RE</a:t>
                      </a:r>
                      <a:endParaRPr sz="1100" b="1">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500/132 kV 150 MVA</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Sin restricciones</a:t>
                      </a:r>
                      <a:endParaRPr sz="1100" b="1">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Condicionado a la disponibilidad de generación</a:t>
                      </a:r>
                      <a:endParaRPr sz="11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a:solidFill>
                            <a:srgbClr val="73777E"/>
                          </a:solidFill>
                          <a:latin typeface="Exo 2"/>
                          <a:ea typeface="Exo 2"/>
                          <a:cs typeface="Exo 2"/>
                          <a:sym typeface="Exo 2"/>
                        </a:rPr>
                        <a:t>Diesel de Catamarca, PE Arauco, la Rioja Sur, La Rioja Delivery, Chilecito,Frias.</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100">
                          <a:solidFill>
                            <a:srgbClr val="73777E"/>
                          </a:solidFill>
                          <a:latin typeface="Exo 2"/>
                          <a:ea typeface="Exo 2"/>
                          <a:cs typeface="Exo 2"/>
                          <a:sym typeface="Exo 2"/>
                        </a:rPr>
                        <a:t>TxBR de 300 MVA</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2"/>
        <p:cNvGrpSpPr/>
        <p:nvPr/>
      </p:nvGrpSpPr>
      <p:grpSpPr>
        <a:xfrm>
          <a:off x="0" y="0"/>
          <a:ext cx="0" cy="0"/>
          <a:chOff x="0" y="0"/>
          <a:chExt cx="0" cy="0"/>
        </a:xfrm>
      </p:grpSpPr>
      <p:pic>
        <p:nvPicPr>
          <p:cNvPr id="323" name="Google Shape;323;p39"/>
          <p:cNvPicPr preferRelativeResize="0"/>
          <p:nvPr/>
        </p:nvPicPr>
        <p:blipFill rotWithShape="1">
          <a:blip r:embed="rId4">
            <a:alphaModFix/>
          </a:blip>
          <a:srcRect/>
          <a:stretch/>
        </p:blipFill>
        <p:spPr>
          <a:xfrm>
            <a:off x="7437975" y="392372"/>
            <a:ext cx="2865411" cy="352008"/>
          </a:xfrm>
          <a:prstGeom prst="rect">
            <a:avLst/>
          </a:prstGeom>
          <a:noFill/>
          <a:ln>
            <a:noFill/>
          </a:ln>
        </p:spPr>
      </p:pic>
      <p:sp>
        <p:nvSpPr>
          <p:cNvPr id="324" name="Google Shape;324;p39"/>
          <p:cNvSpPr txBox="1"/>
          <p:nvPr/>
        </p:nvSpPr>
        <p:spPr>
          <a:xfrm>
            <a:off x="454300" y="893450"/>
            <a:ext cx="8627700" cy="72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6" b="1">
                <a:solidFill>
                  <a:srgbClr val="6CA99C"/>
                </a:solidFill>
                <a:latin typeface="Exo 2 SemiBold"/>
                <a:ea typeface="Exo 2 SemiBold"/>
                <a:cs typeface="Exo 2 SemiBold"/>
                <a:sym typeface="Exo 2 SemiBold"/>
              </a:rPr>
              <a:t>Transformación en Condición n-1 </a:t>
            </a:r>
            <a:endParaRPr sz="2806" b="1">
              <a:solidFill>
                <a:srgbClr val="6CA99C"/>
              </a:solidFill>
              <a:latin typeface="Exo 2 SemiBold"/>
              <a:ea typeface="Exo 2 SemiBold"/>
              <a:cs typeface="Exo 2 SemiBold"/>
              <a:sym typeface="Exo 2 SemiBold"/>
            </a:endParaRPr>
          </a:p>
          <a:p>
            <a:pPr marL="0" marR="0" lvl="0" indent="0" algn="l" rtl="0">
              <a:lnSpc>
                <a:spcPct val="100000"/>
              </a:lnSpc>
              <a:spcBef>
                <a:spcPts val="0"/>
              </a:spcBef>
              <a:spcAft>
                <a:spcPts val="0"/>
              </a:spcAft>
              <a:buClr>
                <a:schemeClr val="dk1"/>
              </a:buClr>
              <a:buSzPts val="1100"/>
              <a:buFont typeface="Arial"/>
              <a:buNone/>
            </a:pPr>
            <a:r>
              <a:rPr lang="en-US" sz="1511">
                <a:solidFill>
                  <a:srgbClr val="73777E"/>
                </a:solidFill>
                <a:latin typeface="Exo 2"/>
                <a:ea typeface="Exo 2"/>
                <a:cs typeface="Exo 2"/>
                <a:sym typeface="Exo 2"/>
              </a:rPr>
              <a:t>Restricciones (incluye máquina única) (5 de 11)</a:t>
            </a:r>
            <a:endParaRPr sz="1511">
              <a:solidFill>
                <a:srgbClr val="73777E"/>
              </a:solidFill>
              <a:latin typeface="Exo 2"/>
              <a:ea typeface="Exo 2"/>
              <a:cs typeface="Exo 2"/>
              <a:sym typeface="Exo 2"/>
            </a:endParaRPr>
          </a:p>
        </p:txBody>
      </p:sp>
      <p:sp>
        <p:nvSpPr>
          <p:cNvPr id="325" name="Google Shape;325;p39"/>
          <p:cNvSpPr txBox="1"/>
          <p:nvPr/>
        </p:nvSpPr>
        <p:spPr>
          <a:xfrm>
            <a:off x="7584399" y="6799400"/>
            <a:ext cx="2865300" cy="25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79"/>
              <a:buFont typeface="Arial"/>
              <a:buNone/>
            </a:pPr>
            <a:r>
              <a:rPr lang="en-US" sz="1079" b="1">
                <a:solidFill>
                  <a:srgbClr val="73777E"/>
                </a:solidFill>
                <a:latin typeface="Exo 2 SemiBold"/>
                <a:ea typeface="Exo 2 SemiBold"/>
                <a:cs typeface="Exo 2 SemiBold"/>
                <a:sym typeface="Exo 2 SemiBold"/>
              </a:rPr>
              <a:t>Red de Transporte de Extra Alta Tensión</a:t>
            </a:r>
            <a:endParaRPr sz="1400" b="0" i="0" u="none" strike="noStrike" cap="none">
              <a:solidFill>
                <a:srgbClr val="000000"/>
              </a:solidFill>
              <a:latin typeface="Arial"/>
              <a:ea typeface="Arial"/>
              <a:cs typeface="Arial"/>
              <a:sym typeface="Arial"/>
            </a:endParaRPr>
          </a:p>
        </p:txBody>
      </p:sp>
      <p:graphicFrame>
        <p:nvGraphicFramePr>
          <p:cNvPr id="326" name="Google Shape;326;p39"/>
          <p:cNvGraphicFramePr/>
          <p:nvPr>
            <p:extLst>
              <p:ext uri="{D42A27DB-BD31-4B8C-83A1-F6EECF244321}">
                <p14:modId xmlns:p14="http://schemas.microsoft.com/office/powerpoint/2010/main" val="4203340810"/>
              </p:ext>
            </p:extLst>
          </p:nvPr>
        </p:nvGraphicFramePr>
        <p:xfrm>
          <a:off x="565275" y="1741575"/>
          <a:ext cx="9738125" cy="4929683"/>
        </p:xfrm>
        <a:graphic>
          <a:graphicData uri="http://schemas.openxmlformats.org/drawingml/2006/table">
            <a:tbl>
              <a:tblPr>
                <a:noFill/>
                <a:tableStyleId>{D7212E16-A39C-477D-A84A-14C5A9FEEC18}</a:tableStyleId>
              </a:tblPr>
              <a:tblGrid>
                <a:gridCol w="1947625"/>
                <a:gridCol w="1947625"/>
                <a:gridCol w="1947625"/>
                <a:gridCol w="1947625"/>
                <a:gridCol w="1947625"/>
              </a:tblGrid>
              <a:tr h="618550">
                <a:tc>
                  <a:txBody>
                    <a:bodyPr/>
                    <a:lstStyle/>
                    <a:p>
                      <a:pPr marL="0" lvl="0" indent="0" algn="ctr" rtl="0">
                        <a:lnSpc>
                          <a:spcPct val="115000"/>
                        </a:lnSpc>
                        <a:spcBef>
                          <a:spcPts val="0"/>
                        </a:spcBef>
                        <a:spcAft>
                          <a:spcPts val="0"/>
                        </a:spcAft>
                        <a:buNone/>
                      </a:pPr>
                      <a:r>
                        <a:rPr lang="en-US" sz="1000" dirty="0">
                          <a:solidFill>
                            <a:srgbClr val="FFFFFF"/>
                          </a:solidFill>
                          <a:latin typeface="Exo 2"/>
                          <a:ea typeface="Exo 2"/>
                          <a:cs typeface="Exo 2"/>
                          <a:sym typeface="Exo 2"/>
                        </a:rPr>
                        <a:t>ET</a:t>
                      </a:r>
                      <a:endParaRPr sz="1000" dirty="0">
                        <a:solidFill>
                          <a:srgbClr val="FFFFFF"/>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a:solidFill>
                            <a:srgbClr val="FFFFFF"/>
                          </a:solidFill>
                          <a:latin typeface="Exo 2"/>
                          <a:ea typeface="Exo 2"/>
                          <a:cs typeface="Exo 2"/>
                          <a:sym typeface="Exo 2"/>
                        </a:rPr>
                        <a:t>TRANSFORMADOR F/S</a:t>
                      </a:r>
                      <a:endParaRPr sz="1000">
                        <a:solidFill>
                          <a:srgbClr val="FFFFFF"/>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a:solidFill>
                            <a:srgbClr val="FFFFFF"/>
                          </a:solidFill>
                          <a:latin typeface="Exo 2"/>
                          <a:ea typeface="Exo 2"/>
                          <a:cs typeface="Exo 2"/>
                          <a:sym typeface="Exo 2"/>
                        </a:rPr>
                        <a:t>RESTRICCIÓN ESTIMADA</a:t>
                      </a:r>
                      <a:endParaRPr sz="1000">
                        <a:solidFill>
                          <a:srgbClr val="FFFFFF"/>
                        </a:solidFill>
                        <a:latin typeface="Exo 2"/>
                        <a:ea typeface="Exo 2"/>
                        <a:cs typeface="Exo 2"/>
                        <a:sym typeface="Exo 2"/>
                      </a:endParaRPr>
                    </a:p>
                    <a:p>
                      <a:pPr marL="0" lvl="0" indent="0" algn="ctr" rtl="0">
                        <a:lnSpc>
                          <a:spcPct val="115000"/>
                        </a:lnSpc>
                        <a:spcBef>
                          <a:spcPts val="0"/>
                        </a:spcBef>
                        <a:spcAft>
                          <a:spcPts val="0"/>
                        </a:spcAft>
                        <a:buNone/>
                      </a:pPr>
                      <a:r>
                        <a:rPr lang="en-US" sz="1000">
                          <a:solidFill>
                            <a:srgbClr val="FFFFFF"/>
                          </a:solidFill>
                          <a:latin typeface="Exo 2"/>
                          <a:ea typeface="Exo 2"/>
                          <a:cs typeface="Exo 2"/>
                          <a:sym typeface="Exo 2"/>
                        </a:rPr>
                        <a:t>EN PICO (MW de corte)</a:t>
                      </a:r>
                      <a:endParaRPr sz="1000">
                        <a:solidFill>
                          <a:srgbClr val="FFFFFF"/>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a:solidFill>
                            <a:srgbClr val="FFFFFF"/>
                          </a:solidFill>
                          <a:latin typeface="Exo 2"/>
                          <a:ea typeface="Exo 2"/>
                          <a:cs typeface="Exo 2"/>
                          <a:sym typeface="Exo 2"/>
                        </a:rPr>
                        <a:t>GENERACIÓN CONSIDERADA</a:t>
                      </a:r>
                      <a:endParaRPr sz="1000">
                        <a:solidFill>
                          <a:srgbClr val="FFFFFF"/>
                        </a:solidFill>
                        <a:latin typeface="Exo 2"/>
                        <a:ea typeface="Exo 2"/>
                        <a:cs typeface="Exo 2"/>
                        <a:sym typeface="Exo 2"/>
                      </a:endParaRPr>
                    </a:p>
                    <a:p>
                      <a:pPr marL="0" lvl="0" indent="0" algn="ctr" rtl="0">
                        <a:lnSpc>
                          <a:spcPct val="115000"/>
                        </a:lnSpc>
                        <a:spcBef>
                          <a:spcPts val="0"/>
                        </a:spcBef>
                        <a:spcAft>
                          <a:spcPts val="0"/>
                        </a:spcAft>
                        <a:buNone/>
                      </a:pPr>
                      <a:r>
                        <a:rPr lang="en-US" sz="1000">
                          <a:solidFill>
                            <a:srgbClr val="FFFFFF"/>
                          </a:solidFill>
                          <a:latin typeface="Exo 2"/>
                          <a:ea typeface="Exo 2"/>
                          <a:cs typeface="Exo 2"/>
                          <a:sym typeface="Exo 2"/>
                        </a:rPr>
                        <a:t>(Asociada al Transformador)</a:t>
                      </a:r>
                      <a:endParaRPr sz="1000">
                        <a:solidFill>
                          <a:srgbClr val="FFFFFF"/>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marR="0" lvl="0" indent="0" algn="ctr" rtl="0">
                        <a:lnSpc>
                          <a:spcPct val="115000"/>
                        </a:lnSpc>
                        <a:spcBef>
                          <a:spcPts val="0"/>
                        </a:spcBef>
                        <a:spcAft>
                          <a:spcPts val="0"/>
                        </a:spcAft>
                        <a:buNone/>
                      </a:pPr>
                      <a:r>
                        <a:rPr lang="en-US" sz="1000">
                          <a:solidFill>
                            <a:srgbClr val="FFFFFF"/>
                          </a:solidFill>
                          <a:latin typeface="Exo 2"/>
                          <a:ea typeface="Exo 2"/>
                          <a:cs typeface="Exo 2"/>
                          <a:sym typeface="Exo 2"/>
                        </a:rPr>
                        <a:t>REPUESTO o RESERVA</a:t>
                      </a:r>
                      <a:endParaRPr sz="1000">
                        <a:solidFill>
                          <a:srgbClr val="FFFFFF"/>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r>
              <a:tr h="689650">
                <a:tc rowSpan="2">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LUJAN</a:t>
                      </a:r>
                      <a:endParaRPr sz="8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dirty="0">
                          <a:solidFill>
                            <a:srgbClr val="73777E"/>
                          </a:solidFill>
                          <a:latin typeface="Exo 2"/>
                          <a:ea typeface="Exo 2"/>
                          <a:cs typeface="Exo 2"/>
                          <a:sym typeface="Exo 2"/>
                        </a:rPr>
                        <a:t>T1LU o T2LU</a:t>
                      </a:r>
                      <a:endParaRPr sz="1100" b="1" dirty="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dirty="0">
                          <a:solidFill>
                            <a:srgbClr val="73777E"/>
                          </a:solidFill>
                          <a:latin typeface="Exo 2"/>
                          <a:ea typeface="Exo 2"/>
                          <a:cs typeface="Exo 2"/>
                          <a:sym typeface="Exo 2"/>
                        </a:rPr>
                        <a:t>500/132 kV 150 MVA</a:t>
                      </a:r>
                      <a:endParaRPr sz="800" dirty="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Sin restricciones</a:t>
                      </a:r>
                      <a:endParaRPr sz="8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CT Pilar, CT Mediterránea,CH Molinos, La Viña, CT Maranzana II, PFV La Cumbre, PE Las Achiras</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800">
                          <a:solidFill>
                            <a:srgbClr val="73777E"/>
                          </a:solidFill>
                          <a:latin typeface="Exo 2"/>
                          <a:ea typeface="Exo 2"/>
                          <a:cs typeface="Exo 2"/>
                          <a:sym typeface="Exo 2"/>
                        </a:rPr>
                        <a:t>Fase de repuesto</a:t>
                      </a:r>
                      <a:endParaRPr sz="800">
                        <a:solidFill>
                          <a:srgbClr val="73777E"/>
                        </a:solidFill>
                        <a:latin typeface="Exo 2"/>
                        <a:ea typeface="Exo 2"/>
                        <a:cs typeface="Exo 2"/>
                        <a:sym typeface="Exo 2"/>
                      </a:endParaRPr>
                    </a:p>
                    <a:p>
                      <a:pPr marL="0" marR="0" lvl="0" indent="0" algn="ctr" rtl="0">
                        <a:lnSpc>
                          <a:spcPct val="115000"/>
                        </a:lnSpc>
                        <a:spcBef>
                          <a:spcPts val="0"/>
                        </a:spcBef>
                        <a:spcAft>
                          <a:spcPts val="0"/>
                        </a:spcAft>
                        <a:buNone/>
                      </a:pPr>
                      <a:r>
                        <a:rPr lang="en-US" sz="800">
                          <a:solidFill>
                            <a:srgbClr val="73777E"/>
                          </a:solidFill>
                          <a:latin typeface="Exo 2"/>
                          <a:ea typeface="Exo 2"/>
                          <a:cs typeface="Exo 2"/>
                          <a:sym typeface="Exo 2"/>
                        </a:rPr>
                        <a:t>50 MVA 500/138kV</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r h="355500">
                <a:tc vMerge="1">
                  <a:txBody>
                    <a:bodyPr/>
                    <a:lstStyle/>
                    <a:p>
                      <a:endParaRPr lang="es-AR"/>
                    </a:p>
                  </a:txBody>
                  <a:tcPr/>
                </a:tc>
                <a:tc>
                  <a:txBody>
                    <a:bodyPr/>
                    <a:lstStyle/>
                    <a:p>
                      <a:pPr marL="0" lvl="0" indent="0" algn="ctr" rtl="0">
                        <a:lnSpc>
                          <a:spcPct val="115000"/>
                        </a:lnSpc>
                        <a:spcBef>
                          <a:spcPts val="0"/>
                        </a:spcBef>
                        <a:spcAft>
                          <a:spcPts val="0"/>
                        </a:spcAft>
                        <a:buNone/>
                      </a:pPr>
                      <a:r>
                        <a:rPr lang="en-US" sz="1100" b="1" dirty="0">
                          <a:solidFill>
                            <a:srgbClr val="73777E"/>
                          </a:solidFill>
                          <a:latin typeface="Exo 2"/>
                          <a:ea typeface="Exo 2"/>
                          <a:cs typeface="Exo 2"/>
                          <a:sym typeface="Exo 2"/>
                        </a:rPr>
                        <a:t>T3LU</a:t>
                      </a:r>
                      <a:endParaRPr sz="1100" b="1" dirty="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dirty="0">
                          <a:solidFill>
                            <a:srgbClr val="73777E"/>
                          </a:solidFill>
                          <a:latin typeface="Exo 2"/>
                          <a:ea typeface="Exo 2"/>
                          <a:cs typeface="Exo 2"/>
                          <a:sym typeface="Exo 2"/>
                        </a:rPr>
                        <a:t>500/132kV300 MVA</a:t>
                      </a:r>
                      <a:endParaRPr sz="800" dirty="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vMerge="1">
                  <a:txBody>
                    <a:bodyPr/>
                    <a:lstStyle/>
                    <a:p>
                      <a:endParaRPr lang="es-AR"/>
                    </a:p>
                  </a:txBody>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800">
                          <a:solidFill>
                            <a:srgbClr val="73777E"/>
                          </a:solidFill>
                          <a:latin typeface="Exo 2"/>
                          <a:ea typeface="Exo 2"/>
                          <a:cs typeface="Exo 2"/>
                          <a:sym typeface="Exo 2"/>
                        </a:rPr>
                        <a:t>TxBR de 300 MVA</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r h="796300">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ARROYO CABRAL</a:t>
                      </a:r>
                      <a:endParaRPr sz="8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dirty="0">
                          <a:solidFill>
                            <a:srgbClr val="73777E"/>
                          </a:solidFill>
                          <a:latin typeface="Exo 2"/>
                          <a:ea typeface="Exo 2"/>
                          <a:cs typeface="Exo 2"/>
                          <a:sym typeface="Exo 2"/>
                        </a:rPr>
                        <a:t>T1AC</a:t>
                      </a:r>
                      <a:endParaRPr sz="1100" b="1" dirty="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dirty="0">
                          <a:solidFill>
                            <a:srgbClr val="73777E"/>
                          </a:solidFill>
                          <a:latin typeface="Exo 2"/>
                          <a:ea typeface="Exo 2"/>
                          <a:cs typeface="Exo 2"/>
                          <a:sym typeface="Exo 2"/>
                        </a:rPr>
                        <a:t>500/132kV300 MVA</a:t>
                      </a:r>
                      <a:endParaRPr sz="800" dirty="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Sin restricciones.</a:t>
                      </a:r>
                      <a:endParaRPr sz="800" b="1">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Con disponibilidad de generación.</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CT Pilar, Villa María,Villa María II, Isla Verde, M Seveso, BellVille,GralLevalle,CT Prodeman.</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800">
                          <a:solidFill>
                            <a:srgbClr val="73777E"/>
                          </a:solidFill>
                          <a:latin typeface="Exo 2"/>
                          <a:ea typeface="Exo 2"/>
                          <a:cs typeface="Exo 2"/>
                          <a:sym typeface="Exo 2"/>
                        </a:rPr>
                        <a:t>TxBR de 300 MVA</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r h="575900">
                <a:tc>
                  <a:txBody>
                    <a:bodyPr/>
                    <a:lstStyle/>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MALVINAS</a:t>
                      </a:r>
                      <a:endParaRPr sz="11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dirty="0">
                          <a:solidFill>
                            <a:srgbClr val="73777E"/>
                          </a:solidFill>
                          <a:latin typeface="Exo 2"/>
                          <a:ea typeface="Exo 2"/>
                          <a:cs typeface="Exo 2"/>
                          <a:sym typeface="Exo 2"/>
                        </a:rPr>
                        <a:t>T1MA o T2MA</a:t>
                      </a:r>
                      <a:endParaRPr sz="1100" b="1" dirty="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dirty="0">
                          <a:solidFill>
                            <a:srgbClr val="73777E"/>
                          </a:solidFill>
                          <a:latin typeface="Exo 2"/>
                          <a:ea typeface="Exo 2"/>
                          <a:cs typeface="Exo 2"/>
                          <a:sym typeface="Exo 2"/>
                        </a:rPr>
                        <a:t>500/132 kV 300 MVA</a:t>
                      </a:r>
                      <a:endParaRPr sz="1100" dirty="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20 MW</a:t>
                      </a:r>
                      <a:r>
                        <a:rPr lang="en-US" sz="1100" b="1">
                          <a:solidFill>
                            <a:srgbClr val="73777E"/>
                          </a:solidFill>
                          <a:latin typeface="Exo 2"/>
                          <a:ea typeface="Exo 2"/>
                          <a:cs typeface="Exo 2"/>
                          <a:sym typeface="Exo 2"/>
                        </a:rPr>
                        <a:t>,</a:t>
                      </a:r>
                      <a:r>
                        <a:rPr lang="en-US" sz="1100">
                          <a:solidFill>
                            <a:srgbClr val="73777E"/>
                          </a:solidFill>
                          <a:latin typeface="Exo 2"/>
                          <a:ea typeface="Exo 2"/>
                          <a:cs typeface="Exo 2"/>
                          <a:sym typeface="Exo 2"/>
                        </a:rPr>
                        <a:t> &gt; 4hs de corte</a:t>
                      </a:r>
                      <a:endParaRPr sz="11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(disponiendo la reserva rápida)</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a:solidFill>
                            <a:srgbClr val="73777E"/>
                          </a:solidFill>
                          <a:latin typeface="Exo 2"/>
                          <a:ea typeface="Exo 2"/>
                          <a:cs typeface="Exo 2"/>
                          <a:sym typeface="Exo 2"/>
                        </a:rPr>
                        <a:t>CT Pilar,CT Arcor, CT San Francisco.</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100">
                          <a:solidFill>
                            <a:srgbClr val="73777E"/>
                          </a:solidFill>
                          <a:latin typeface="Exo 2"/>
                          <a:ea typeface="Exo 2"/>
                          <a:cs typeface="Exo 2"/>
                          <a:sym typeface="Exo 2"/>
                        </a:rPr>
                        <a:t>Reserva rápida</a:t>
                      </a:r>
                      <a:endParaRPr sz="1100">
                        <a:solidFill>
                          <a:srgbClr val="73777E"/>
                        </a:solidFill>
                        <a:latin typeface="Exo 2"/>
                        <a:ea typeface="Exo 2"/>
                        <a:cs typeface="Exo 2"/>
                        <a:sym typeface="Exo 2"/>
                      </a:endParaRPr>
                    </a:p>
                    <a:p>
                      <a:pPr marL="0" marR="0" lvl="0" indent="0" algn="ctr" rtl="0">
                        <a:lnSpc>
                          <a:spcPct val="115000"/>
                        </a:lnSpc>
                        <a:spcBef>
                          <a:spcPts val="0"/>
                        </a:spcBef>
                        <a:spcAft>
                          <a:spcPts val="0"/>
                        </a:spcAft>
                        <a:buNone/>
                      </a:pPr>
                      <a:r>
                        <a:rPr lang="en-US" sz="1100">
                          <a:solidFill>
                            <a:srgbClr val="73777E"/>
                          </a:solidFill>
                          <a:latin typeface="Exo 2"/>
                          <a:ea typeface="Exo 2"/>
                          <a:cs typeface="Exo 2"/>
                          <a:sym typeface="Exo 2"/>
                        </a:rPr>
                        <a:t>T4MA de 300 MVA</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r h="241725">
                <a:tc rowSpan="2">
                  <a:txBody>
                    <a:bodyPr/>
                    <a:lstStyle/>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ALMAFUERTE</a:t>
                      </a:r>
                      <a:endParaRPr sz="11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dirty="0">
                          <a:solidFill>
                            <a:srgbClr val="73777E"/>
                          </a:solidFill>
                          <a:latin typeface="Exo 2"/>
                          <a:ea typeface="Exo 2"/>
                          <a:cs typeface="Exo 2"/>
                          <a:sym typeface="Exo 2"/>
                        </a:rPr>
                        <a:t>T1AM o T2AM</a:t>
                      </a:r>
                      <a:endParaRPr sz="1100" b="1" dirty="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dirty="0">
                          <a:solidFill>
                            <a:srgbClr val="73777E"/>
                          </a:solidFill>
                          <a:latin typeface="Exo 2"/>
                          <a:ea typeface="Exo 2"/>
                          <a:cs typeface="Exo 2"/>
                          <a:sym typeface="Exo 2"/>
                        </a:rPr>
                        <a:t>500/13 2kV 150 MVA</a:t>
                      </a:r>
                      <a:endParaRPr sz="1100" dirty="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Sin restricciones</a:t>
                      </a:r>
                      <a:endParaRPr sz="11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rowSpan="2">
                  <a:txBody>
                    <a:bodyPr/>
                    <a:lstStyle/>
                    <a:p>
                      <a:pPr marL="0" lvl="0" indent="0" algn="l" rtl="0">
                        <a:lnSpc>
                          <a:spcPct val="115000"/>
                        </a:lnSpc>
                        <a:spcBef>
                          <a:spcPts val="0"/>
                        </a:spcBef>
                        <a:spcAft>
                          <a:spcPts val="0"/>
                        </a:spcAft>
                        <a:buNone/>
                      </a:pPr>
                      <a:r>
                        <a:rPr lang="en-US" sz="1100">
                          <a:solidFill>
                            <a:srgbClr val="73777E"/>
                          </a:solidFill>
                          <a:latin typeface="Exo 2"/>
                          <a:ea typeface="Exo 2"/>
                          <a:cs typeface="Exo 2"/>
                          <a:sym typeface="Exo 2"/>
                        </a:rPr>
                        <a:t>CT Pilar,CT 13 de Julio,CT Río Tercero, CTMaranzanaII,Villa María II, CTProdeman,etc.</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TxSTde 300 MVA</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r h="355500">
                <a:tc vMerge="1">
                  <a:txBody>
                    <a:bodyPr/>
                    <a:lstStyle/>
                    <a:p>
                      <a:endParaRPr lang="es-AR"/>
                    </a:p>
                  </a:txBody>
                  <a:tcPr/>
                </a:tc>
                <a:tc>
                  <a:txBody>
                    <a:bodyPr/>
                    <a:lstStyle/>
                    <a:p>
                      <a:pPr marL="0" lvl="0" indent="0" algn="ctr" rtl="0">
                        <a:lnSpc>
                          <a:spcPct val="115000"/>
                        </a:lnSpc>
                        <a:spcBef>
                          <a:spcPts val="0"/>
                        </a:spcBef>
                        <a:spcAft>
                          <a:spcPts val="0"/>
                        </a:spcAft>
                        <a:buNone/>
                      </a:pPr>
                      <a:r>
                        <a:rPr lang="en-US" sz="1100" b="1" dirty="0">
                          <a:solidFill>
                            <a:srgbClr val="73777E"/>
                          </a:solidFill>
                          <a:latin typeface="Exo 2"/>
                          <a:ea typeface="Exo 2"/>
                          <a:cs typeface="Exo 2"/>
                          <a:sym typeface="Exo 2"/>
                        </a:rPr>
                        <a:t>T3AM</a:t>
                      </a:r>
                      <a:endParaRPr sz="1100" b="1" dirty="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dirty="0">
                          <a:solidFill>
                            <a:srgbClr val="73777E"/>
                          </a:solidFill>
                          <a:latin typeface="Exo 2"/>
                          <a:ea typeface="Exo 2"/>
                          <a:cs typeface="Exo 2"/>
                          <a:sym typeface="Exo 2"/>
                        </a:rPr>
                        <a:t>500/132kV300 MVA</a:t>
                      </a:r>
                      <a:endParaRPr sz="1100" dirty="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vMerge="1">
                  <a:txBody>
                    <a:bodyPr/>
                    <a:lstStyle/>
                    <a:p>
                      <a:endParaRPr lang="es-AR"/>
                    </a:p>
                  </a:txBody>
                  <a:tcPr/>
                </a:tc>
                <a:tc vMerge="1">
                  <a:txBody>
                    <a:bodyPr/>
                    <a:lstStyle/>
                    <a:p>
                      <a:endParaRPr lang="es-AR"/>
                    </a:p>
                  </a:txBody>
                  <a:tcPr/>
                </a:tc>
                <a:tc vMerge="1">
                  <a:txBody>
                    <a:bodyPr/>
                    <a:lstStyle/>
                    <a:p>
                      <a:endParaRPr lang="es-AR"/>
                    </a:p>
                  </a:txBody>
                  <a:tcPr/>
                </a:tc>
              </a:tr>
              <a:tr h="575900">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PLANICIE</a:t>
                      </a:r>
                      <a:endParaRPr sz="800" b="1">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BANDERITA</a:t>
                      </a:r>
                      <a:endParaRPr sz="8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dirty="0">
                          <a:solidFill>
                            <a:srgbClr val="73777E"/>
                          </a:solidFill>
                          <a:latin typeface="Exo 2"/>
                          <a:ea typeface="Exo 2"/>
                          <a:cs typeface="Exo 2"/>
                          <a:sym typeface="Exo 2"/>
                        </a:rPr>
                        <a:t>T2PB</a:t>
                      </a:r>
                      <a:endParaRPr sz="1100" b="1" dirty="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dirty="0">
                          <a:solidFill>
                            <a:srgbClr val="73777E"/>
                          </a:solidFill>
                          <a:latin typeface="Exo 2"/>
                          <a:ea typeface="Exo 2"/>
                          <a:cs typeface="Exo 2"/>
                          <a:sym typeface="Exo 2"/>
                        </a:rPr>
                        <a:t>500/132kV300 MVA</a:t>
                      </a:r>
                      <a:endParaRPr sz="800" dirty="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Sin restricciones</a:t>
                      </a:r>
                      <a:endParaRPr sz="8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CT Alto Valle, CH Casa de Piedra,CTR.Sauces, Cipolleti,Termoroca, CT Loma Campana.</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800">
                          <a:solidFill>
                            <a:srgbClr val="73777E"/>
                          </a:solidFill>
                          <a:latin typeface="Exo 2"/>
                          <a:ea typeface="Exo 2"/>
                          <a:cs typeface="Exo 2"/>
                          <a:sym typeface="Exo 2"/>
                        </a:rPr>
                        <a:t>Fase de rápida conexión</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r h="469250">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AGUA DEL CAJON</a:t>
                      </a:r>
                      <a:endParaRPr sz="800" b="1">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(CAPEX)</a:t>
                      </a:r>
                      <a:endParaRPr sz="8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dirty="0">
                          <a:solidFill>
                            <a:srgbClr val="73777E"/>
                          </a:solidFill>
                          <a:latin typeface="Exo 2"/>
                          <a:ea typeface="Exo 2"/>
                          <a:cs typeface="Exo 2"/>
                          <a:sym typeface="Exo 2"/>
                        </a:rPr>
                        <a:t>T1AGoT2AG</a:t>
                      </a:r>
                      <a:endParaRPr sz="1100" b="1" dirty="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dirty="0">
                          <a:solidFill>
                            <a:srgbClr val="73777E"/>
                          </a:solidFill>
                          <a:latin typeface="Exo 2"/>
                          <a:ea typeface="Exo 2"/>
                          <a:cs typeface="Exo 2"/>
                          <a:sym typeface="Exo 2"/>
                        </a:rPr>
                        <a:t>500/132kV350 MVA</a:t>
                      </a:r>
                      <a:endParaRPr sz="800" dirty="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Sin restricciones</a:t>
                      </a:r>
                      <a:endParaRPr sz="800" b="1">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Son TRs de generación</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Agua del Cajón.</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800">
                          <a:solidFill>
                            <a:srgbClr val="73777E"/>
                          </a:solidFill>
                          <a:latin typeface="Exo 2"/>
                          <a:ea typeface="Exo 2"/>
                          <a:cs typeface="Exo 2"/>
                          <a:sym typeface="Exo 2"/>
                        </a:rPr>
                        <a:t>TxBBde 300 MVA</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0"/>
        <p:cNvGrpSpPr/>
        <p:nvPr/>
      </p:nvGrpSpPr>
      <p:grpSpPr>
        <a:xfrm>
          <a:off x="0" y="0"/>
          <a:ext cx="0" cy="0"/>
          <a:chOff x="0" y="0"/>
          <a:chExt cx="0" cy="0"/>
        </a:xfrm>
      </p:grpSpPr>
      <p:pic>
        <p:nvPicPr>
          <p:cNvPr id="331" name="Google Shape;331;p40"/>
          <p:cNvPicPr preferRelativeResize="0"/>
          <p:nvPr/>
        </p:nvPicPr>
        <p:blipFill rotWithShape="1">
          <a:blip r:embed="rId4">
            <a:alphaModFix/>
          </a:blip>
          <a:srcRect/>
          <a:stretch/>
        </p:blipFill>
        <p:spPr>
          <a:xfrm>
            <a:off x="7437975" y="392372"/>
            <a:ext cx="2865411" cy="352008"/>
          </a:xfrm>
          <a:prstGeom prst="rect">
            <a:avLst/>
          </a:prstGeom>
          <a:noFill/>
          <a:ln>
            <a:noFill/>
          </a:ln>
        </p:spPr>
      </p:pic>
      <p:sp>
        <p:nvSpPr>
          <p:cNvPr id="332" name="Google Shape;332;p40"/>
          <p:cNvSpPr txBox="1"/>
          <p:nvPr/>
        </p:nvSpPr>
        <p:spPr>
          <a:xfrm>
            <a:off x="454300" y="893450"/>
            <a:ext cx="8627700" cy="72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6" b="1">
                <a:solidFill>
                  <a:srgbClr val="6CA99C"/>
                </a:solidFill>
                <a:latin typeface="Exo 2 SemiBold"/>
                <a:ea typeface="Exo 2 SemiBold"/>
                <a:cs typeface="Exo 2 SemiBold"/>
                <a:sym typeface="Exo 2 SemiBold"/>
              </a:rPr>
              <a:t>Transformación en Condición n-1 </a:t>
            </a:r>
            <a:endParaRPr sz="2806" b="1">
              <a:solidFill>
                <a:srgbClr val="6CA99C"/>
              </a:solidFill>
              <a:latin typeface="Exo 2 SemiBold"/>
              <a:ea typeface="Exo 2 SemiBold"/>
              <a:cs typeface="Exo 2 SemiBold"/>
              <a:sym typeface="Exo 2 SemiBold"/>
            </a:endParaRPr>
          </a:p>
          <a:p>
            <a:pPr marL="0" marR="0" lvl="0" indent="0" algn="l" rtl="0">
              <a:lnSpc>
                <a:spcPct val="100000"/>
              </a:lnSpc>
              <a:spcBef>
                <a:spcPts val="0"/>
              </a:spcBef>
              <a:spcAft>
                <a:spcPts val="0"/>
              </a:spcAft>
              <a:buClr>
                <a:schemeClr val="dk1"/>
              </a:buClr>
              <a:buSzPts val="1100"/>
              <a:buFont typeface="Arial"/>
              <a:buNone/>
            </a:pPr>
            <a:r>
              <a:rPr lang="en-US" sz="1511">
                <a:solidFill>
                  <a:srgbClr val="73777E"/>
                </a:solidFill>
                <a:latin typeface="Exo 2"/>
                <a:ea typeface="Exo 2"/>
                <a:cs typeface="Exo 2"/>
                <a:sym typeface="Exo 2"/>
              </a:rPr>
              <a:t>Restricciones (incluye máquina única) (6 de 11)</a:t>
            </a:r>
            <a:endParaRPr sz="1511">
              <a:solidFill>
                <a:srgbClr val="73777E"/>
              </a:solidFill>
              <a:latin typeface="Exo 2"/>
              <a:ea typeface="Exo 2"/>
              <a:cs typeface="Exo 2"/>
              <a:sym typeface="Exo 2"/>
            </a:endParaRPr>
          </a:p>
        </p:txBody>
      </p:sp>
      <p:sp>
        <p:nvSpPr>
          <p:cNvPr id="333" name="Google Shape;333;p40"/>
          <p:cNvSpPr txBox="1"/>
          <p:nvPr/>
        </p:nvSpPr>
        <p:spPr>
          <a:xfrm>
            <a:off x="7584399" y="6799400"/>
            <a:ext cx="2865300" cy="25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79"/>
              <a:buFont typeface="Arial"/>
              <a:buNone/>
            </a:pPr>
            <a:r>
              <a:rPr lang="en-US" sz="1079" b="1">
                <a:solidFill>
                  <a:srgbClr val="73777E"/>
                </a:solidFill>
                <a:latin typeface="Exo 2 SemiBold"/>
                <a:ea typeface="Exo 2 SemiBold"/>
                <a:cs typeface="Exo 2 SemiBold"/>
                <a:sym typeface="Exo 2 SemiBold"/>
              </a:rPr>
              <a:t>Red de Transporte de Extra Alta Tensión</a:t>
            </a:r>
            <a:endParaRPr sz="1400" b="0" i="0" u="none" strike="noStrike" cap="none">
              <a:solidFill>
                <a:srgbClr val="000000"/>
              </a:solidFill>
              <a:latin typeface="Arial"/>
              <a:ea typeface="Arial"/>
              <a:cs typeface="Arial"/>
              <a:sym typeface="Arial"/>
            </a:endParaRPr>
          </a:p>
        </p:txBody>
      </p:sp>
      <p:graphicFrame>
        <p:nvGraphicFramePr>
          <p:cNvPr id="334" name="Google Shape;334;p40"/>
          <p:cNvGraphicFramePr/>
          <p:nvPr>
            <p:extLst>
              <p:ext uri="{D42A27DB-BD31-4B8C-83A1-F6EECF244321}">
                <p14:modId xmlns:p14="http://schemas.microsoft.com/office/powerpoint/2010/main" val="2314636922"/>
              </p:ext>
            </p:extLst>
          </p:nvPr>
        </p:nvGraphicFramePr>
        <p:xfrm>
          <a:off x="565275" y="1741600"/>
          <a:ext cx="9738125" cy="4771897"/>
        </p:xfrm>
        <a:graphic>
          <a:graphicData uri="http://schemas.openxmlformats.org/drawingml/2006/table">
            <a:tbl>
              <a:tblPr>
                <a:noFill/>
                <a:tableStyleId>{D7212E16-A39C-477D-A84A-14C5A9FEEC18}</a:tableStyleId>
              </a:tblPr>
              <a:tblGrid>
                <a:gridCol w="1947625"/>
                <a:gridCol w="1947625"/>
                <a:gridCol w="1947625"/>
                <a:gridCol w="1947625"/>
                <a:gridCol w="1947625"/>
              </a:tblGrid>
              <a:tr h="616625">
                <a:tc>
                  <a:txBody>
                    <a:bodyPr/>
                    <a:lstStyle/>
                    <a:p>
                      <a:pPr marL="0" lvl="0" indent="0" algn="ctr" rtl="0">
                        <a:lnSpc>
                          <a:spcPct val="115000"/>
                        </a:lnSpc>
                        <a:spcBef>
                          <a:spcPts val="0"/>
                        </a:spcBef>
                        <a:spcAft>
                          <a:spcPts val="0"/>
                        </a:spcAft>
                        <a:buNone/>
                      </a:pPr>
                      <a:r>
                        <a:rPr lang="en-US" sz="1000" dirty="0">
                          <a:solidFill>
                            <a:srgbClr val="F3F3F3"/>
                          </a:solidFill>
                          <a:latin typeface="Exo 2"/>
                          <a:ea typeface="Exo 2"/>
                          <a:cs typeface="Exo 2"/>
                          <a:sym typeface="Exo 2"/>
                        </a:rPr>
                        <a:t>ET</a:t>
                      </a:r>
                      <a:endParaRPr sz="1000" dirty="0">
                        <a:solidFill>
                          <a:srgbClr val="F3F3F3"/>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TRANSFORMADOR</a:t>
                      </a:r>
                      <a:endParaRPr sz="1000">
                        <a:solidFill>
                          <a:srgbClr val="F3F3F3"/>
                        </a:solidFill>
                        <a:latin typeface="Exo 2"/>
                        <a:ea typeface="Exo 2"/>
                        <a:cs typeface="Exo 2"/>
                        <a:sym typeface="Exo 2"/>
                      </a:endParaRPr>
                    </a:p>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F/S</a:t>
                      </a:r>
                      <a:endParaRPr sz="1000">
                        <a:solidFill>
                          <a:srgbClr val="F3F3F3"/>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RESTRICCIÓN ESTIMADA</a:t>
                      </a:r>
                      <a:endParaRPr sz="1000">
                        <a:solidFill>
                          <a:srgbClr val="F3F3F3"/>
                        </a:solidFill>
                        <a:latin typeface="Exo 2"/>
                        <a:ea typeface="Exo 2"/>
                        <a:cs typeface="Exo 2"/>
                        <a:sym typeface="Exo 2"/>
                      </a:endParaRPr>
                    </a:p>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EN PICO (MW de corte)</a:t>
                      </a:r>
                      <a:endParaRPr sz="1000">
                        <a:solidFill>
                          <a:srgbClr val="F3F3F3"/>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GENERACIÓN CONSIDERADA</a:t>
                      </a:r>
                      <a:endParaRPr sz="1000">
                        <a:solidFill>
                          <a:srgbClr val="F3F3F3"/>
                        </a:solidFill>
                        <a:latin typeface="Exo 2"/>
                        <a:ea typeface="Exo 2"/>
                        <a:cs typeface="Exo 2"/>
                        <a:sym typeface="Exo 2"/>
                      </a:endParaRPr>
                    </a:p>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(Asociada al Transformador)</a:t>
                      </a:r>
                      <a:endParaRPr sz="1000">
                        <a:solidFill>
                          <a:srgbClr val="F3F3F3"/>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marR="0" lvl="0" indent="0" algn="ctr" rtl="0">
                        <a:lnSpc>
                          <a:spcPct val="115000"/>
                        </a:lnSpc>
                        <a:spcBef>
                          <a:spcPts val="0"/>
                        </a:spcBef>
                        <a:spcAft>
                          <a:spcPts val="0"/>
                        </a:spcAft>
                        <a:buNone/>
                      </a:pPr>
                      <a:r>
                        <a:rPr lang="en-US" sz="1000">
                          <a:solidFill>
                            <a:srgbClr val="F3F3F3"/>
                          </a:solidFill>
                          <a:latin typeface="Exo 2"/>
                          <a:ea typeface="Exo 2"/>
                          <a:cs typeface="Exo 2"/>
                          <a:sym typeface="Exo 2"/>
                        </a:rPr>
                        <a:t>REPUESTO o RESERVA</a:t>
                      </a:r>
                      <a:endParaRPr sz="1000">
                        <a:solidFill>
                          <a:srgbClr val="F3F3F3"/>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r>
              <a:tr h="574100">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PUELCHES</a:t>
                      </a:r>
                      <a:endParaRPr sz="8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dirty="0">
                          <a:solidFill>
                            <a:srgbClr val="73777E"/>
                          </a:solidFill>
                          <a:latin typeface="Exo 2"/>
                          <a:ea typeface="Exo 2"/>
                          <a:cs typeface="Exo 2"/>
                          <a:sym typeface="Exo 2"/>
                        </a:rPr>
                        <a:t>T1PU</a:t>
                      </a:r>
                      <a:endParaRPr sz="1100" b="1" dirty="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dirty="0">
                          <a:solidFill>
                            <a:srgbClr val="73777E"/>
                          </a:solidFill>
                          <a:latin typeface="Exo 2"/>
                          <a:ea typeface="Exo 2"/>
                          <a:cs typeface="Exo 2"/>
                          <a:sym typeface="Exo 2"/>
                        </a:rPr>
                        <a:t>500/132 kV 100 MVA</a:t>
                      </a:r>
                      <a:endParaRPr sz="800" dirty="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18 MW</a:t>
                      </a:r>
                      <a:endParaRPr sz="8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&gt; 4 hs de corte</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CH Salto Andersen, CTRealicó, 250 kVA en Chacharramendi, PE La Bandera</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TxBB de 300 MVA</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r h="467775">
                <a:tc>
                  <a:txBody>
                    <a:bodyPr/>
                    <a:lstStyle/>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MACACHIN</a:t>
                      </a:r>
                      <a:endParaRPr sz="11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dirty="0">
                          <a:solidFill>
                            <a:srgbClr val="73777E"/>
                          </a:solidFill>
                          <a:latin typeface="Exo 2"/>
                          <a:ea typeface="Exo 2"/>
                          <a:cs typeface="Exo 2"/>
                          <a:sym typeface="Exo 2"/>
                        </a:rPr>
                        <a:t>T1MC</a:t>
                      </a:r>
                      <a:endParaRPr sz="1100" b="1" dirty="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dirty="0">
                          <a:solidFill>
                            <a:srgbClr val="73777E"/>
                          </a:solidFill>
                          <a:latin typeface="Exo 2"/>
                          <a:ea typeface="Exo 2"/>
                          <a:cs typeface="Exo 2"/>
                          <a:sym typeface="Exo 2"/>
                        </a:rPr>
                        <a:t>500/132 kV 150 MVA</a:t>
                      </a:r>
                      <a:endParaRPr sz="1100" dirty="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90 MW(U&lt;)</a:t>
                      </a:r>
                      <a:endParaRPr sz="11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&lt; 4hs de corte</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a:solidFill>
                            <a:srgbClr val="73777E"/>
                          </a:solidFill>
                          <a:latin typeface="Exo 2"/>
                          <a:ea typeface="Exo 2"/>
                          <a:cs typeface="Exo 2"/>
                          <a:sym typeface="Exo 2"/>
                        </a:rPr>
                        <a:t>CTRealicó, CH Salto Andersen</a:t>
                      </a:r>
                      <a:endParaRPr sz="1100">
                        <a:solidFill>
                          <a:srgbClr val="73777E"/>
                        </a:solidFill>
                        <a:latin typeface="Exo 2"/>
                        <a:ea typeface="Exo 2"/>
                        <a:cs typeface="Exo 2"/>
                        <a:sym typeface="Exo 2"/>
                      </a:endParaRPr>
                    </a:p>
                    <a:p>
                      <a:pPr marL="0" lvl="0" indent="0" algn="l" rtl="0">
                        <a:lnSpc>
                          <a:spcPct val="115000"/>
                        </a:lnSpc>
                        <a:spcBef>
                          <a:spcPts val="0"/>
                        </a:spcBef>
                        <a:spcAft>
                          <a:spcPts val="0"/>
                        </a:spcAft>
                        <a:buNone/>
                      </a:pPr>
                      <a:r>
                        <a:rPr lang="en-US" sz="1100">
                          <a:solidFill>
                            <a:srgbClr val="73777E"/>
                          </a:solidFill>
                          <a:latin typeface="Exo 2"/>
                          <a:ea typeface="Exo 2"/>
                          <a:cs typeface="Exo 2"/>
                          <a:sym typeface="Exo 2"/>
                        </a:rPr>
                        <a:t>PE La Banderita</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100">
                          <a:solidFill>
                            <a:srgbClr val="73777E"/>
                          </a:solidFill>
                          <a:latin typeface="Exo 2"/>
                          <a:ea typeface="Exo 2"/>
                          <a:cs typeface="Exo 2"/>
                          <a:sym typeface="Exo 2"/>
                        </a:rPr>
                        <a:t>45 – 50 días /</a:t>
                      </a:r>
                      <a:endParaRPr sz="1100">
                        <a:solidFill>
                          <a:srgbClr val="73777E"/>
                        </a:solidFill>
                        <a:latin typeface="Exo 2"/>
                        <a:ea typeface="Exo 2"/>
                        <a:cs typeface="Exo 2"/>
                        <a:sym typeface="Exo 2"/>
                      </a:endParaRPr>
                    </a:p>
                    <a:p>
                      <a:pPr marL="0" marR="0" lvl="0" indent="0" algn="ctr" rtl="0">
                        <a:lnSpc>
                          <a:spcPct val="115000"/>
                        </a:lnSpc>
                        <a:spcBef>
                          <a:spcPts val="0"/>
                        </a:spcBef>
                        <a:spcAft>
                          <a:spcPts val="0"/>
                        </a:spcAft>
                        <a:buNone/>
                      </a:pPr>
                      <a:r>
                        <a:rPr lang="en-US" sz="1100">
                          <a:solidFill>
                            <a:srgbClr val="73777E"/>
                          </a:solidFill>
                          <a:latin typeface="Exo 2"/>
                          <a:ea typeface="Exo 2"/>
                          <a:cs typeface="Exo 2"/>
                          <a:sym typeface="Exo 2"/>
                        </a:rPr>
                        <a:t>Fase de repuesto</a:t>
                      </a:r>
                      <a:endParaRPr sz="1100">
                        <a:solidFill>
                          <a:srgbClr val="73777E"/>
                        </a:solidFill>
                        <a:latin typeface="Exo 2"/>
                        <a:ea typeface="Exo 2"/>
                        <a:cs typeface="Exo 2"/>
                        <a:sym typeface="Exo 2"/>
                      </a:endParaRPr>
                    </a:p>
                    <a:p>
                      <a:pPr marL="0" marR="0" lvl="0" indent="0" algn="ctr" rtl="0">
                        <a:lnSpc>
                          <a:spcPct val="115000"/>
                        </a:lnSpc>
                        <a:spcBef>
                          <a:spcPts val="0"/>
                        </a:spcBef>
                        <a:spcAft>
                          <a:spcPts val="0"/>
                        </a:spcAft>
                        <a:buNone/>
                      </a:pPr>
                      <a:r>
                        <a:rPr lang="en-US" sz="1100">
                          <a:solidFill>
                            <a:srgbClr val="73777E"/>
                          </a:solidFill>
                          <a:latin typeface="Exo 2"/>
                          <a:ea typeface="Exo 2"/>
                          <a:cs typeface="Exo 2"/>
                          <a:sym typeface="Exo 2"/>
                        </a:rPr>
                        <a:t>50 MVA 500/138 kV</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r h="354375">
                <a:tc rowSpan="2">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GRAN MENDOZA</a:t>
                      </a:r>
                      <a:endParaRPr sz="8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dirty="0">
                          <a:solidFill>
                            <a:srgbClr val="73777E"/>
                          </a:solidFill>
                          <a:latin typeface="Exo 2"/>
                          <a:ea typeface="Exo 2"/>
                          <a:cs typeface="Exo 2"/>
                          <a:sym typeface="Exo 2"/>
                        </a:rPr>
                        <a:t>T1GM</a:t>
                      </a:r>
                      <a:endParaRPr sz="1100" b="1" dirty="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dirty="0">
                          <a:solidFill>
                            <a:srgbClr val="73777E"/>
                          </a:solidFill>
                          <a:latin typeface="Exo 2"/>
                          <a:ea typeface="Exo 2"/>
                          <a:cs typeface="Exo 2"/>
                          <a:sym typeface="Exo 2"/>
                        </a:rPr>
                        <a:t>500/220 kV– 300 MVA</a:t>
                      </a:r>
                      <a:endParaRPr sz="800" dirty="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Sin restricciones</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rowSpan="2">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CT Luján de Cuyo,</a:t>
                      </a:r>
                      <a:endParaRPr sz="800">
                        <a:solidFill>
                          <a:srgbClr val="73777E"/>
                        </a:solidFill>
                        <a:latin typeface="Exo 2"/>
                        <a:ea typeface="Exo 2"/>
                        <a:cs typeface="Exo 2"/>
                        <a:sym typeface="Exo 2"/>
                      </a:endParaRPr>
                    </a:p>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CHCacheuta, CTAnchoris,</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800">
                          <a:solidFill>
                            <a:srgbClr val="73777E"/>
                          </a:solidFill>
                          <a:latin typeface="Exo 2"/>
                          <a:ea typeface="Exo 2"/>
                          <a:cs typeface="Exo 2"/>
                          <a:sym typeface="Exo 2"/>
                        </a:rPr>
                        <a:t>TxRDI 300 MVA 500/220 kV</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r h="354375">
                <a:tc vMerge="1">
                  <a:txBody>
                    <a:bodyPr/>
                    <a:lstStyle/>
                    <a:p>
                      <a:endParaRPr lang="es-AR"/>
                    </a:p>
                  </a:txBody>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T2GM o T3GM</a:t>
                      </a:r>
                      <a:endParaRPr sz="8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500/132 kV– 300 MVA</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vMerge="1">
                  <a:txBody>
                    <a:bodyPr/>
                    <a:lstStyle/>
                    <a:p>
                      <a:endParaRPr lang="es-AR"/>
                    </a:p>
                  </a:txBody>
                  <a:tcPr/>
                </a:tc>
                <a:tc vMerge="1">
                  <a:txBody>
                    <a:bodyPr/>
                    <a:lstStyle/>
                    <a:p>
                      <a:endParaRPr lang="es-AR"/>
                    </a:p>
                  </a:txBody>
                  <a:tcPr/>
                </a:tc>
                <a:tc>
                  <a:txBody>
                    <a:bodyPr/>
                    <a:lstStyle/>
                    <a:p>
                      <a:pPr marL="0" marR="0" lvl="0" indent="0" algn="ctr" rtl="0">
                        <a:lnSpc>
                          <a:spcPct val="115000"/>
                        </a:lnSpc>
                        <a:spcBef>
                          <a:spcPts val="0"/>
                        </a:spcBef>
                        <a:spcAft>
                          <a:spcPts val="0"/>
                        </a:spcAft>
                        <a:buNone/>
                      </a:pPr>
                      <a:r>
                        <a:rPr lang="en-US" sz="800">
                          <a:solidFill>
                            <a:srgbClr val="73777E"/>
                          </a:solidFill>
                          <a:latin typeface="Exo 2"/>
                          <a:ea typeface="Exo 2"/>
                          <a:cs typeface="Exo 2"/>
                          <a:sym typeface="Exo 2"/>
                        </a:rPr>
                        <a:t>TxRO</a:t>
                      </a:r>
                      <a:endParaRPr sz="800">
                        <a:solidFill>
                          <a:srgbClr val="73777E"/>
                        </a:solidFill>
                        <a:latin typeface="Exo 2"/>
                        <a:ea typeface="Exo 2"/>
                        <a:cs typeface="Exo 2"/>
                        <a:sym typeface="Exo 2"/>
                      </a:endParaRPr>
                    </a:p>
                    <a:p>
                      <a:pPr marL="0" marR="0" lvl="0" indent="0" algn="ctr" rtl="0">
                        <a:lnSpc>
                          <a:spcPct val="115000"/>
                        </a:lnSpc>
                        <a:spcBef>
                          <a:spcPts val="0"/>
                        </a:spcBef>
                        <a:spcAft>
                          <a:spcPts val="0"/>
                        </a:spcAft>
                        <a:buNone/>
                      </a:pPr>
                      <a:r>
                        <a:rPr lang="en-US" sz="800">
                          <a:solidFill>
                            <a:srgbClr val="73777E"/>
                          </a:solidFill>
                          <a:latin typeface="Exo 2"/>
                          <a:ea typeface="Exo 2"/>
                          <a:cs typeface="Exo 2"/>
                          <a:sym typeface="Exo 2"/>
                        </a:rPr>
                        <a:t>300 MVA 500/132kV</a:t>
                      </a:r>
                      <a:endParaRPr sz="800">
                        <a:solidFill>
                          <a:srgbClr val="73777E"/>
                        </a:solidFill>
                        <a:latin typeface="Exo 2"/>
                        <a:ea typeface="Exo 2"/>
                        <a:cs typeface="Exo 2"/>
                        <a:sym typeface="Exo 2"/>
                      </a:endParaRPr>
                    </a:p>
                  </a:txBody>
                  <a:tcPr marL="91425" marR="9142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r h="1126925">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NUEVA SAN JUAN</a:t>
                      </a:r>
                      <a:endParaRPr sz="8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dirty="0">
                          <a:solidFill>
                            <a:srgbClr val="73777E"/>
                          </a:solidFill>
                          <a:latin typeface="Exo 2"/>
                          <a:ea typeface="Exo 2"/>
                          <a:cs typeface="Exo 2"/>
                          <a:sym typeface="Exo 2"/>
                        </a:rPr>
                        <a:t>T1NSJ</a:t>
                      </a:r>
                      <a:endParaRPr sz="1100" b="1" dirty="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dirty="0">
                          <a:solidFill>
                            <a:srgbClr val="73777E"/>
                          </a:solidFill>
                          <a:latin typeface="Exo 2"/>
                          <a:ea typeface="Exo 2"/>
                          <a:cs typeface="Exo 2"/>
                          <a:sym typeface="Exo 2"/>
                        </a:rPr>
                        <a:t>500/132 kV– 450 MVA</a:t>
                      </a:r>
                      <a:endParaRPr sz="800" dirty="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Sin restricciones</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Quebrada de Ullum, CH Ullum, CH Caracoles, CH Cuesta del Viento, CH Punta Negra, PSUllumI y II, PS Iglesia Guañizuil.</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800">
                          <a:solidFill>
                            <a:srgbClr val="73777E"/>
                          </a:solidFill>
                          <a:latin typeface="Exo 2"/>
                          <a:ea typeface="Exo 2"/>
                          <a:cs typeface="Exo 2"/>
                          <a:sym typeface="Exo 2"/>
                        </a:rPr>
                        <a:t>Fase de rápida conexión</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r h="1126925">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EL BRACHO</a:t>
                      </a:r>
                      <a:endParaRPr sz="8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dirty="0">
                          <a:solidFill>
                            <a:srgbClr val="73777E"/>
                          </a:solidFill>
                          <a:latin typeface="Exo 2"/>
                          <a:ea typeface="Exo 2"/>
                          <a:cs typeface="Exo 2"/>
                          <a:sym typeface="Exo 2"/>
                        </a:rPr>
                        <a:t>T1BR o T2BR</a:t>
                      </a:r>
                      <a:endParaRPr sz="1100" b="1" dirty="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dirty="0">
                          <a:solidFill>
                            <a:srgbClr val="73777E"/>
                          </a:solidFill>
                          <a:latin typeface="Exo 2"/>
                          <a:ea typeface="Exo 2"/>
                          <a:cs typeface="Exo 2"/>
                          <a:sym typeface="Exo 2"/>
                        </a:rPr>
                        <a:t>500/132 kV– 300 MVA</a:t>
                      </a:r>
                      <a:endParaRPr sz="800" dirty="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Sin restricciones</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CTP. P.Norte, CT Tucumán y TG 1 de CT San MigueldeTucumán.CT Independencia, CT El Bracho, PS TinogastaI y II, PS Saujil,PS Cafayate.</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800" dirty="0" err="1">
                          <a:solidFill>
                            <a:srgbClr val="73777E"/>
                          </a:solidFill>
                          <a:latin typeface="Exo 2"/>
                          <a:ea typeface="Exo 2"/>
                          <a:cs typeface="Exo 2"/>
                          <a:sym typeface="Exo 2"/>
                        </a:rPr>
                        <a:t>TxBR</a:t>
                      </a:r>
                      <a:r>
                        <a:rPr lang="en-US" sz="800" dirty="0">
                          <a:solidFill>
                            <a:srgbClr val="73777E"/>
                          </a:solidFill>
                          <a:latin typeface="Exo 2"/>
                          <a:ea typeface="Exo 2"/>
                          <a:cs typeface="Exo 2"/>
                          <a:sym typeface="Exo 2"/>
                        </a:rPr>
                        <a:t> de 300 MVA</a:t>
                      </a:r>
                      <a:endParaRPr sz="800" dirty="0">
                        <a:solidFill>
                          <a:srgbClr val="73777E"/>
                        </a:solidFill>
                        <a:latin typeface="Exo 2"/>
                        <a:ea typeface="Exo 2"/>
                        <a:cs typeface="Exo 2"/>
                        <a:sym typeface="Exo 2"/>
                      </a:endParaRPr>
                    </a:p>
                  </a:txBody>
                  <a:tcPr marL="91425" marR="9142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8"/>
        <p:cNvGrpSpPr/>
        <p:nvPr/>
      </p:nvGrpSpPr>
      <p:grpSpPr>
        <a:xfrm>
          <a:off x="0" y="0"/>
          <a:ext cx="0" cy="0"/>
          <a:chOff x="0" y="0"/>
          <a:chExt cx="0" cy="0"/>
        </a:xfrm>
      </p:grpSpPr>
      <p:pic>
        <p:nvPicPr>
          <p:cNvPr id="339" name="Google Shape;339;p41"/>
          <p:cNvPicPr preferRelativeResize="0"/>
          <p:nvPr/>
        </p:nvPicPr>
        <p:blipFill rotWithShape="1">
          <a:blip r:embed="rId4">
            <a:alphaModFix/>
          </a:blip>
          <a:srcRect/>
          <a:stretch/>
        </p:blipFill>
        <p:spPr>
          <a:xfrm>
            <a:off x="7437975" y="392372"/>
            <a:ext cx="2865411" cy="352008"/>
          </a:xfrm>
          <a:prstGeom prst="rect">
            <a:avLst/>
          </a:prstGeom>
          <a:noFill/>
          <a:ln>
            <a:noFill/>
          </a:ln>
        </p:spPr>
      </p:pic>
      <p:sp>
        <p:nvSpPr>
          <p:cNvPr id="340" name="Google Shape;340;p41"/>
          <p:cNvSpPr txBox="1"/>
          <p:nvPr/>
        </p:nvSpPr>
        <p:spPr>
          <a:xfrm>
            <a:off x="454300" y="893450"/>
            <a:ext cx="8627700" cy="72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6" b="1">
                <a:solidFill>
                  <a:srgbClr val="6CA99C"/>
                </a:solidFill>
                <a:latin typeface="Exo 2 SemiBold"/>
                <a:ea typeface="Exo 2 SemiBold"/>
                <a:cs typeface="Exo 2 SemiBold"/>
                <a:sym typeface="Exo 2 SemiBold"/>
              </a:rPr>
              <a:t>Transformación en Condición n-1 </a:t>
            </a:r>
            <a:endParaRPr sz="2806" b="1">
              <a:solidFill>
                <a:srgbClr val="6CA99C"/>
              </a:solidFill>
              <a:latin typeface="Exo 2 SemiBold"/>
              <a:ea typeface="Exo 2 SemiBold"/>
              <a:cs typeface="Exo 2 SemiBold"/>
              <a:sym typeface="Exo 2 SemiBold"/>
            </a:endParaRPr>
          </a:p>
          <a:p>
            <a:pPr marL="0" marR="0" lvl="0" indent="0" algn="l" rtl="0">
              <a:lnSpc>
                <a:spcPct val="100000"/>
              </a:lnSpc>
              <a:spcBef>
                <a:spcPts val="0"/>
              </a:spcBef>
              <a:spcAft>
                <a:spcPts val="0"/>
              </a:spcAft>
              <a:buClr>
                <a:schemeClr val="dk1"/>
              </a:buClr>
              <a:buSzPts val="1100"/>
              <a:buFont typeface="Arial"/>
              <a:buNone/>
            </a:pPr>
            <a:r>
              <a:rPr lang="en-US" sz="1511">
                <a:solidFill>
                  <a:srgbClr val="73777E"/>
                </a:solidFill>
                <a:latin typeface="Exo 2"/>
                <a:ea typeface="Exo 2"/>
                <a:cs typeface="Exo 2"/>
                <a:sym typeface="Exo 2"/>
              </a:rPr>
              <a:t>Restricciones (incluye máquina única) (7 de 11)</a:t>
            </a:r>
            <a:endParaRPr sz="1511">
              <a:solidFill>
                <a:srgbClr val="73777E"/>
              </a:solidFill>
              <a:latin typeface="Exo 2"/>
              <a:ea typeface="Exo 2"/>
              <a:cs typeface="Exo 2"/>
              <a:sym typeface="Exo 2"/>
            </a:endParaRPr>
          </a:p>
        </p:txBody>
      </p:sp>
      <p:sp>
        <p:nvSpPr>
          <p:cNvPr id="341" name="Google Shape;341;p41"/>
          <p:cNvSpPr txBox="1"/>
          <p:nvPr/>
        </p:nvSpPr>
        <p:spPr>
          <a:xfrm>
            <a:off x="7584399" y="6799400"/>
            <a:ext cx="2865300" cy="25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79"/>
              <a:buFont typeface="Arial"/>
              <a:buNone/>
            </a:pPr>
            <a:r>
              <a:rPr lang="en-US" sz="1079" b="1">
                <a:solidFill>
                  <a:srgbClr val="73777E"/>
                </a:solidFill>
                <a:latin typeface="Exo 2 SemiBold"/>
                <a:ea typeface="Exo 2 SemiBold"/>
                <a:cs typeface="Exo 2 SemiBold"/>
                <a:sym typeface="Exo 2 SemiBold"/>
              </a:rPr>
              <a:t>Red de Transporte de Extra Alta Tensión</a:t>
            </a:r>
            <a:endParaRPr sz="1400" b="0" i="0" u="none" strike="noStrike" cap="none">
              <a:solidFill>
                <a:srgbClr val="000000"/>
              </a:solidFill>
              <a:latin typeface="Arial"/>
              <a:ea typeface="Arial"/>
              <a:cs typeface="Arial"/>
              <a:sym typeface="Arial"/>
            </a:endParaRPr>
          </a:p>
        </p:txBody>
      </p:sp>
      <p:graphicFrame>
        <p:nvGraphicFramePr>
          <p:cNvPr id="342" name="Google Shape;342;p41"/>
          <p:cNvGraphicFramePr/>
          <p:nvPr>
            <p:extLst>
              <p:ext uri="{D42A27DB-BD31-4B8C-83A1-F6EECF244321}">
                <p14:modId xmlns:p14="http://schemas.microsoft.com/office/powerpoint/2010/main" val="4283705364"/>
              </p:ext>
            </p:extLst>
          </p:nvPr>
        </p:nvGraphicFramePr>
        <p:xfrm>
          <a:off x="565275" y="1741625"/>
          <a:ext cx="9738125" cy="1915871"/>
        </p:xfrm>
        <a:graphic>
          <a:graphicData uri="http://schemas.openxmlformats.org/drawingml/2006/table">
            <a:tbl>
              <a:tblPr>
                <a:noFill/>
                <a:tableStyleId>{D7212E16-A39C-477D-A84A-14C5A9FEEC18}</a:tableStyleId>
              </a:tblPr>
              <a:tblGrid>
                <a:gridCol w="1947625"/>
                <a:gridCol w="1947625"/>
                <a:gridCol w="1947625"/>
                <a:gridCol w="1947625"/>
                <a:gridCol w="1947625"/>
              </a:tblGrid>
              <a:tr h="484200">
                <a:tc>
                  <a:txBody>
                    <a:bodyPr/>
                    <a:lstStyle/>
                    <a:p>
                      <a:pPr marL="0" lvl="0" indent="0" algn="ctr" rtl="0">
                        <a:lnSpc>
                          <a:spcPct val="115000"/>
                        </a:lnSpc>
                        <a:spcBef>
                          <a:spcPts val="0"/>
                        </a:spcBef>
                        <a:spcAft>
                          <a:spcPts val="0"/>
                        </a:spcAft>
                        <a:buNone/>
                      </a:pPr>
                      <a:r>
                        <a:rPr lang="en-US" sz="1000" dirty="0">
                          <a:solidFill>
                            <a:srgbClr val="F3F3F3"/>
                          </a:solidFill>
                          <a:latin typeface="Exo 2"/>
                          <a:ea typeface="Exo 2"/>
                          <a:cs typeface="Exo 2"/>
                          <a:sym typeface="Exo 2"/>
                        </a:rPr>
                        <a:t>ET</a:t>
                      </a:r>
                      <a:endParaRPr sz="1000" dirty="0">
                        <a:solidFill>
                          <a:srgbClr val="F3F3F3"/>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TRANSFORMADOR</a:t>
                      </a:r>
                      <a:endParaRPr sz="1000">
                        <a:solidFill>
                          <a:srgbClr val="F3F3F3"/>
                        </a:solidFill>
                        <a:latin typeface="Exo 2"/>
                        <a:ea typeface="Exo 2"/>
                        <a:cs typeface="Exo 2"/>
                        <a:sym typeface="Exo 2"/>
                      </a:endParaRPr>
                    </a:p>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F/S</a:t>
                      </a:r>
                      <a:endParaRPr sz="1000">
                        <a:solidFill>
                          <a:srgbClr val="F3F3F3"/>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RESTRICCIÓN ESTIMADA</a:t>
                      </a:r>
                      <a:endParaRPr sz="1000">
                        <a:solidFill>
                          <a:srgbClr val="F3F3F3"/>
                        </a:solidFill>
                        <a:latin typeface="Exo 2"/>
                        <a:ea typeface="Exo 2"/>
                        <a:cs typeface="Exo 2"/>
                        <a:sym typeface="Exo 2"/>
                      </a:endParaRPr>
                    </a:p>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EN PICO (MW de corte)</a:t>
                      </a:r>
                      <a:endParaRPr sz="1000">
                        <a:solidFill>
                          <a:srgbClr val="F3F3F3"/>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GENERACIÓN CONSIDERADA</a:t>
                      </a:r>
                      <a:endParaRPr sz="1000">
                        <a:solidFill>
                          <a:srgbClr val="F3F3F3"/>
                        </a:solidFill>
                        <a:latin typeface="Exo 2"/>
                        <a:ea typeface="Exo 2"/>
                        <a:cs typeface="Exo 2"/>
                        <a:sym typeface="Exo 2"/>
                      </a:endParaRPr>
                    </a:p>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(Asociada al Transformador)</a:t>
                      </a:r>
                      <a:endParaRPr sz="1000">
                        <a:solidFill>
                          <a:srgbClr val="F3F3F3"/>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marR="0" lvl="0" indent="0" algn="ctr" rtl="0">
                        <a:lnSpc>
                          <a:spcPct val="115000"/>
                        </a:lnSpc>
                        <a:spcBef>
                          <a:spcPts val="0"/>
                        </a:spcBef>
                        <a:spcAft>
                          <a:spcPts val="0"/>
                        </a:spcAft>
                        <a:buNone/>
                      </a:pPr>
                      <a:r>
                        <a:rPr lang="en-US" sz="1000">
                          <a:solidFill>
                            <a:srgbClr val="F3F3F3"/>
                          </a:solidFill>
                          <a:latin typeface="Exo 2"/>
                          <a:ea typeface="Exo 2"/>
                          <a:cs typeface="Exo 2"/>
                          <a:sym typeface="Exo 2"/>
                        </a:rPr>
                        <a:t>REPUESTO o RESERVA</a:t>
                      </a:r>
                      <a:endParaRPr sz="1000">
                        <a:solidFill>
                          <a:srgbClr val="F3F3F3"/>
                        </a:solidFill>
                        <a:latin typeface="Exo 2"/>
                        <a:ea typeface="Exo 2"/>
                        <a:cs typeface="Exo 2"/>
                        <a:sym typeface="Exo 2"/>
                      </a:endParaRPr>
                    </a:p>
                  </a:txBody>
                  <a:tcPr marL="91425" marR="9142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r>
              <a:tr h="279025">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SANTIAGO DEL ESTERO</a:t>
                      </a:r>
                      <a:endParaRPr sz="8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dirty="0">
                          <a:solidFill>
                            <a:srgbClr val="73777E"/>
                          </a:solidFill>
                          <a:latin typeface="Exo 2"/>
                          <a:ea typeface="Exo 2"/>
                          <a:cs typeface="Exo 2"/>
                          <a:sym typeface="Exo 2"/>
                        </a:rPr>
                        <a:t>T1SES</a:t>
                      </a:r>
                      <a:endParaRPr sz="1100" b="1" dirty="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dirty="0">
                          <a:solidFill>
                            <a:srgbClr val="73777E"/>
                          </a:solidFill>
                          <a:latin typeface="Exo 2"/>
                          <a:ea typeface="Exo 2"/>
                          <a:cs typeface="Exo 2"/>
                          <a:sym typeface="Exo 2"/>
                        </a:rPr>
                        <a:t>500/132 kV– 450 MVA</a:t>
                      </a:r>
                      <a:endParaRPr sz="800" dirty="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Se considera que la reserva rápida evita restricciones</a:t>
                      </a:r>
                      <a:endParaRPr sz="8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CT Bandera, Añatuya</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800">
                          <a:solidFill>
                            <a:srgbClr val="73777E"/>
                          </a:solidFill>
                          <a:latin typeface="Exo 2"/>
                          <a:ea typeface="Exo 2"/>
                          <a:cs typeface="Exo 2"/>
                          <a:sym typeface="Exo 2"/>
                        </a:rPr>
                        <a:t>Fase de rápida conexión</a:t>
                      </a:r>
                      <a:endParaRPr sz="800">
                        <a:solidFill>
                          <a:srgbClr val="73777E"/>
                        </a:solidFill>
                        <a:latin typeface="Exo 2"/>
                        <a:ea typeface="Exo 2"/>
                        <a:cs typeface="Exo 2"/>
                        <a:sym typeface="Exo 2"/>
                      </a:endParaRPr>
                    </a:p>
                  </a:txBody>
                  <a:tcPr marL="91425" marR="9142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r h="211375">
                <a:tc>
                  <a:txBody>
                    <a:bodyPr/>
                    <a:lstStyle/>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PASO DE LA</a:t>
                      </a:r>
                      <a:endParaRPr sz="1100" b="1">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PATRIA</a:t>
                      </a:r>
                      <a:endParaRPr sz="11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dirty="0">
                          <a:solidFill>
                            <a:srgbClr val="73777E"/>
                          </a:solidFill>
                          <a:latin typeface="Exo 2"/>
                          <a:ea typeface="Exo 2"/>
                          <a:cs typeface="Exo 2"/>
                          <a:sym typeface="Exo 2"/>
                        </a:rPr>
                        <a:t>T1PT</a:t>
                      </a:r>
                      <a:endParaRPr sz="1100" b="1" dirty="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dirty="0">
                          <a:solidFill>
                            <a:srgbClr val="73777E"/>
                          </a:solidFill>
                          <a:latin typeface="Exo 2"/>
                          <a:ea typeface="Exo 2"/>
                          <a:cs typeface="Exo 2"/>
                          <a:sym typeface="Exo 2"/>
                        </a:rPr>
                        <a:t>500/132 kV 300 MVA</a:t>
                      </a:r>
                      <a:endParaRPr sz="1100" dirty="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170 MW</a:t>
                      </a:r>
                      <a:endParaRPr sz="1100" b="1">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b="1">
                          <a:solidFill>
                            <a:srgbClr val="73777E"/>
                          </a:solidFill>
                          <a:latin typeface="Exo 2"/>
                          <a:ea typeface="Exo 2"/>
                          <a:cs typeface="Exo 2"/>
                          <a:sym typeface="Exo 2"/>
                        </a:rPr>
                        <a:t>24 hs de corte</a:t>
                      </a:r>
                      <a:endParaRPr sz="11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CT Itati, P.de la Patria, Santa Rosa</a:t>
                      </a:r>
                      <a:endParaRPr sz="11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T2PT (*)</a:t>
                      </a:r>
                      <a:endParaRPr sz="11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Reserva rápida</a:t>
                      </a:r>
                      <a:endParaRPr sz="11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1100">
                          <a:solidFill>
                            <a:srgbClr val="73777E"/>
                          </a:solidFill>
                          <a:latin typeface="Exo 2"/>
                          <a:ea typeface="Exo 2"/>
                          <a:cs typeface="Exo 2"/>
                          <a:sym typeface="Exo 2"/>
                        </a:rPr>
                        <a:t>de </a:t>
                      </a:r>
                      <a:r>
                        <a:rPr lang="en-US" sz="1100" b="1">
                          <a:solidFill>
                            <a:srgbClr val="73777E"/>
                          </a:solidFill>
                          <a:latin typeface="Exo 2"/>
                          <a:ea typeface="Exo 2"/>
                          <a:cs typeface="Exo 2"/>
                          <a:sym typeface="Exo 2"/>
                        </a:rPr>
                        <a:t>300 MVA.</a:t>
                      </a:r>
                      <a:endParaRPr sz="1100" b="1">
                        <a:solidFill>
                          <a:srgbClr val="73777E"/>
                        </a:solidFill>
                        <a:latin typeface="Exo 2"/>
                        <a:ea typeface="Exo 2"/>
                        <a:cs typeface="Exo 2"/>
                        <a:sym typeface="Exo 2"/>
                      </a:endParaRPr>
                    </a:p>
                  </a:txBody>
                  <a:tcPr marL="91425" marR="9142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r h="410075">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LA RIOJA SUR</a:t>
                      </a:r>
                      <a:endParaRPr sz="8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dirty="0">
                          <a:solidFill>
                            <a:srgbClr val="73777E"/>
                          </a:solidFill>
                          <a:latin typeface="Exo 2"/>
                          <a:ea typeface="Exo 2"/>
                          <a:cs typeface="Exo 2"/>
                          <a:sym typeface="Exo 2"/>
                        </a:rPr>
                        <a:t>T1LAo T2LA</a:t>
                      </a:r>
                      <a:endParaRPr sz="1100" b="1" dirty="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dirty="0">
                          <a:solidFill>
                            <a:srgbClr val="73777E"/>
                          </a:solidFill>
                          <a:latin typeface="Exo 2"/>
                          <a:ea typeface="Exo 2"/>
                          <a:cs typeface="Exo 2"/>
                          <a:sym typeface="Exo 2"/>
                        </a:rPr>
                        <a:t>500/132 kV 300 MVA</a:t>
                      </a:r>
                      <a:endParaRPr sz="800" dirty="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Sin restricciones</a:t>
                      </a:r>
                      <a:endParaRPr sz="8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Generación de La Rioja y Chilecito, PE Arauco, Catamarca, Terevintos, Frias, PS Nonogasta.</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TxBR </a:t>
                      </a:r>
                      <a:r>
                        <a:rPr lang="en-US" sz="800" b="1">
                          <a:solidFill>
                            <a:srgbClr val="73777E"/>
                          </a:solidFill>
                          <a:latin typeface="Exo 2"/>
                          <a:ea typeface="Exo 2"/>
                          <a:cs typeface="Exo 2"/>
                          <a:sym typeface="Exo 2"/>
                        </a:rPr>
                        <a:t>300 MVA</a:t>
                      </a:r>
                      <a:endParaRPr sz="800" b="1">
                        <a:solidFill>
                          <a:srgbClr val="73777E"/>
                        </a:solidFill>
                        <a:latin typeface="Exo 2"/>
                        <a:ea typeface="Exo 2"/>
                        <a:cs typeface="Exo 2"/>
                        <a:sym typeface="Exo 2"/>
                      </a:endParaRPr>
                    </a:p>
                  </a:txBody>
                  <a:tcPr marL="91425" marR="9142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bl>
          </a:graphicData>
        </a:graphic>
      </p:graphicFrame>
      <p:sp>
        <p:nvSpPr>
          <p:cNvPr id="343" name="Google Shape;343;p41"/>
          <p:cNvSpPr txBox="1"/>
          <p:nvPr/>
        </p:nvSpPr>
        <p:spPr>
          <a:xfrm>
            <a:off x="559200" y="6121800"/>
            <a:ext cx="9744300" cy="42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a:solidFill>
                  <a:srgbClr val="73777E"/>
                </a:solidFill>
                <a:latin typeface="Exo 2"/>
                <a:ea typeface="Exo 2"/>
                <a:cs typeface="Exo 2"/>
                <a:sym typeface="Exo 2"/>
              </a:rPr>
              <a:t>(*) T2PT Dejó de ser reserva de rápida conexión para ser el segundo transformador. No se prevé que ingrese antes de fin de año. No podemos asumir que esté en servicio para el pico de verano.</a:t>
            </a:r>
            <a:endParaRPr sz="1100">
              <a:solidFill>
                <a:srgbClr val="73777E"/>
              </a:solidFill>
              <a:latin typeface="Exo 2"/>
              <a:ea typeface="Exo 2"/>
              <a:cs typeface="Exo 2"/>
              <a:sym typeface="Exo 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pic>
        <p:nvPicPr>
          <p:cNvPr id="100" name="Google Shape;100;p15"/>
          <p:cNvPicPr preferRelativeResize="0"/>
          <p:nvPr/>
        </p:nvPicPr>
        <p:blipFill rotWithShape="1">
          <a:blip r:embed="rId4">
            <a:alphaModFix/>
          </a:blip>
          <a:srcRect/>
          <a:stretch/>
        </p:blipFill>
        <p:spPr>
          <a:xfrm>
            <a:off x="7437975" y="392372"/>
            <a:ext cx="2865411" cy="352008"/>
          </a:xfrm>
          <a:prstGeom prst="rect">
            <a:avLst/>
          </a:prstGeom>
          <a:noFill/>
          <a:ln>
            <a:noFill/>
          </a:ln>
        </p:spPr>
      </p:pic>
      <p:sp>
        <p:nvSpPr>
          <p:cNvPr id="101" name="Google Shape;101;p15"/>
          <p:cNvSpPr txBox="1"/>
          <p:nvPr/>
        </p:nvSpPr>
        <p:spPr>
          <a:xfrm>
            <a:off x="454300" y="893450"/>
            <a:ext cx="5299500" cy="72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6"/>
              <a:buFont typeface="Arial"/>
              <a:buNone/>
            </a:pPr>
            <a:r>
              <a:rPr lang="en-US" sz="2806" b="1">
                <a:solidFill>
                  <a:srgbClr val="6CA99C"/>
                </a:solidFill>
                <a:latin typeface="Exo 2 SemiBold"/>
                <a:ea typeface="Exo 2 SemiBold"/>
                <a:cs typeface="Exo 2 SemiBold"/>
                <a:sym typeface="Exo 2 SemiBold"/>
              </a:rPr>
              <a:t>Potencia Pico SADI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511">
                <a:solidFill>
                  <a:srgbClr val="73777E"/>
                </a:solidFill>
                <a:latin typeface="Exo 2"/>
                <a:ea typeface="Exo 2"/>
                <a:cs typeface="Exo 2"/>
                <a:sym typeface="Exo 2"/>
              </a:rPr>
              <a:t>Evolución hasta Octubre 2019</a:t>
            </a:r>
            <a:endParaRPr sz="1511" b="0" i="0" u="none" strike="noStrike" cap="none">
              <a:solidFill>
                <a:srgbClr val="73777E"/>
              </a:solidFill>
              <a:latin typeface="Exo 2"/>
              <a:ea typeface="Exo 2"/>
              <a:cs typeface="Exo 2"/>
              <a:sym typeface="Exo 2"/>
            </a:endParaRPr>
          </a:p>
          <a:p>
            <a:pPr marL="0" marR="0" lvl="0" indent="0" algn="l" rtl="0">
              <a:lnSpc>
                <a:spcPct val="100000"/>
              </a:lnSpc>
              <a:spcBef>
                <a:spcPts val="0"/>
              </a:spcBef>
              <a:spcAft>
                <a:spcPts val="0"/>
              </a:spcAft>
              <a:buClr>
                <a:schemeClr val="dk1"/>
              </a:buClr>
              <a:buSzPts val="1100"/>
              <a:buFont typeface="Arial"/>
              <a:buNone/>
            </a:pPr>
            <a:endParaRPr sz="1511" b="0" i="0" u="none" strike="noStrike" cap="none">
              <a:solidFill>
                <a:srgbClr val="73777E"/>
              </a:solidFill>
              <a:latin typeface="Exo 2"/>
              <a:ea typeface="Exo 2"/>
              <a:cs typeface="Exo 2"/>
              <a:sym typeface="Exo 2"/>
            </a:endParaRPr>
          </a:p>
          <a:p>
            <a:pPr marL="0" marR="0" lvl="0" indent="0" algn="l" rtl="0">
              <a:lnSpc>
                <a:spcPct val="100000"/>
              </a:lnSpc>
              <a:spcBef>
                <a:spcPts val="0"/>
              </a:spcBef>
              <a:spcAft>
                <a:spcPts val="0"/>
              </a:spcAft>
              <a:buClr>
                <a:srgbClr val="000000"/>
              </a:buClr>
              <a:buSzPts val="1511"/>
              <a:buFont typeface="Arial"/>
              <a:buNone/>
            </a:pPr>
            <a:endParaRPr sz="1511" b="0" i="0" u="none" strike="noStrike" cap="none">
              <a:solidFill>
                <a:srgbClr val="73777E"/>
              </a:solidFill>
              <a:latin typeface="Exo 2"/>
              <a:ea typeface="Exo 2"/>
              <a:cs typeface="Exo 2"/>
              <a:sym typeface="Exo 2"/>
            </a:endParaRPr>
          </a:p>
        </p:txBody>
      </p:sp>
      <p:sp>
        <p:nvSpPr>
          <p:cNvPr id="102" name="Google Shape;102;p15"/>
          <p:cNvSpPr txBox="1"/>
          <p:nvPr/>
        </p:nvSpPr>
        <p:spPr>
          <a:xfrm>
            <a:off x="7584399" y="6799400"/>
            <a:ext cx="2865300" cy="25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79"/>
              <a:buFont typeface="Arial"/>
              <a:buNone/>
            </a:pPr>
            <a:r>
              <a:rPr lang="en-US" sz="1079" b="1">
                <a:solidFill>
                  <a:srgbClr val="73777E"/>
                </a:solidFill>
                <a:latin typeface="Exo 2 SemiBold"/>
                <a:ea typeface="Exo 2 SemiBold"/>
                <a:cs typeface="Exo 2 SemiBold"/>
                <a:sym typeface="Exo 2 SemiBold"/>
              </a:rPr>
              <a:t>Red de Transporte de Extra Alta Tensión</a:t>
            </a:r>
            <a:endParaRPr sz="1400" b="0" i="0" u="none" strike="noStrike" cap="none">
              <a:solidFill>
                <a:srgbClr val="000000"/>
              </a:solidFill>
              <a:latin typeface="Arial"/>
              <a:ea typeface="Arial"/>
              <a:cs typeface="Arial"/>
              <a:sym typeface="Arial"/>
            </a:endParaRPr>
          </a:p>
        </p:txBody>
      </p:sp>
      <p:sp>
        <p:nvSpPr>
          <p:cNvPr id="103" name="Google Shape;103;p15"/>
          <p:cNvSpPr txBox="1"/>
          <p:nvPr/>
        </p:nvSpPr>
        <p:spPr>
          <a:xfrm>
            <a:off x="559200" y="6248900"/>
            <a:ext cx="6324600" cy="5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800">
                <a:solidFill>
                  <a:schemeClr val="dk1"/>
                </a:solidFill>
                <a:latin typeface="Asap"/>
                <a:ea typeface="Asap"/>
                <a:cs typeface="Asap"/>
                <a:sym typeface="Asap"/>
              </a:rPr>
              <a:t>Fuente: CAMMESA al  25/11/19</a:t>
            </a:r>
            <a:endParaRPr sz="800">
              <a:solidFill>
                <a:schemeClr val="dk1"/>
              </a:solidFill>
              <a:latin typeface="Asap"/>
              <a:ea typeface="Asap"/>
              <a:cs typeface="Asap"/>
              <a:sym typeface="Asap"/>
            </a:endParaRPr>
          </a:p>
          <a:p>
            <a:pPr marL="0" lvl="0" indent="0" algn="l" rtl="0">
              <a:spcBef>
                <a:spcPts val="0"/>
              </a:spcBef>
              <a:spcAft>
                <a:spcPts val="0"/>
              </a:spcAft>
              <a:buNone/>
            </a:pPr>
            <a:r>
              <a:rPr lang="en-US" sz="800">
                <a:solidFill>
                  <a:schemeClr val="dk1"/>
                </a:solidFill>
                <a:latin typeface="Asap"/>
                <a:ea typeface="Asap"/>
                <a:cs typeface="Asap"/>
                <a:sym typeface="Asap"/>
              </a:rPr>
              <a:t>Record histórico 26.320 MW , jueves 8 de febrero de 2018 – 15.35 hs</a:t>
            </a:r>
            <a:endParaRPr sz="800">
              <a:solidFill>
                <a:schemeClr val="dk1"/>
              </a:solidFill>
              <a:latin typeface="Asap"/>
              <a:ea typeface="Asap"/>
              <a:cs typeface="Asap"/>
              <a:sym typeface="Asap"/>
            </a:endParaRPr>
          </a:p>
        </p:txBody>
      </p:sp>
      <p:pic>
        <p:nvPicPr>
          <p:cNvPr id="104" name="Google Shape;104;p15"/>
          <p:cNvPicPr preferRelativeResize="0"/>
          <p:nvPr/>
        </p:nvPicPr>
        <p:blipFill>
          <a:blip r:embed="rId5">
            <a:alphaModFix/>
          </a:blip>
          <a:stretch>
            <a:fillRect/>
          </a:stretch>
        </p:blipFill>
        <p:spPr>
          <a:xfrm>
            <a:off x="613075" y="1703225"/>
            <a:ext cx="6635028" cy="4545673"/>
          </a:xfrm>
          <a:prstGeom prst="rect">
            <a:avLst/>
          </a:prstGeom>
          <a:noFill/>
          <a:ln w="9525"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7"/>
        <p:cNvGrpSpPr/>
        <p:nvPr/>
      </p:nvGrpSpPr>
      <p:grpSpPr>
        <a:xfrm>
          <a:off x="0" y="0"/>
          <a:ext cx="0" cy="0"/>
          <a:chOff x="0" y="0"/>
          <a:chExt cx="0" cy="0"/>
        </a:xfrm>
      </p:grpSpPr>
      <p:pic>
        <p:nvPicPr>
          <p:cNvPr id="348" name="Google Shape;348;p42"/>
          <p:cNvPicPr preferRelativeResize="0"/>
          <p:nvPr/>
        </p:nvPicPr>
        <p:blipFill rotWithShape="1">
          <a:blip r:embed="rId4">
            <a:alphaModFix/>
          </a:blip>
          <a:srcRect/>
          <a:stretch/>
        </p:blipFill>
        <p:spPr>
          <a:xfrm>
            <a:off x="7437975" y="392372"/>
            <a:ext cx="2865411" cy="352008"/>
          </a:xfrm>
          <a:prstGeom prst="rect">
            <a:avLst/>
          </a:prstGeom>
          <a:noFill/>
          <a:ln>
            <a:noFill/>
          </a:ln>
        </p:spPr>
      </p:pic>
      <p:sp>
        <p:nvSpPr>
          <p:cNvPr id="349" name="Google Shape;349;p42"/>
          <p:cNvSpPr txBox="1"/>
          <p:nvPr/>
        </p:nvSpPr>
        <p:spPr>
          <a:xfrm>
            <a:off x="454300" y="893450"/>
            <a:ext cx="8627700" cy="72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6" b="1">
                <a:solidFill>
                  <a:srgbClr val="6CA99C"/>
                </a:solidFill>
                <a:latin typeface="Exo 2 SemiBold"/>
                <a:ea typeface="Exo 2 SemiBold"/>
                <a:cs typeface="Exo 2 SemiBold"/>
                <a:sym typeface="Exo 2 SemiBold"/>
              </a:rPr>
              <a:t>Transformación en Condición n-1 </a:t>
            </a:r>
            <a:endParaRPr sz="2806" b="1">
              <a:solidFill>
                <a:srgbClr val="6CA99C"/>
              </a:solidFill>
              <a:latin typeface="Exo 2 SemiBold"/>
              <a:ea typeface="Exo 2 SemiBold"/>
              <a:cs typeface="Exo 2 SemiBold"/>
              <a:sym typeface="Exo 2 SemiBold"/>
            </a:endParaRPr>
          </a:p>
          <a:p>
            <a:pPr marL="0" marR="0" lvl="0" indent="0" algn="l" rtl="0">
              <a:lnSpc>
                <a:spcPct val="100000"/>
              </a:lnSpc>
              <a:spcBef>
                <a:spcPts val="0"/>
              </a:spcBef>
              <a:spcAft>
                <a:spcPts val="0"/>
              </a:spcAft>
              <a:buClr>
                <a:schemeClr val="dk1"/>
              </a:buClr>
              <a:buSzPts val="1100"/>
              <a:buFont typeface="Arial"/>
              <a:buNone/>
            </a:pPr>
            <a:r>
              <a:rPr lang="en-US" sz="1511">
                <a:solidFill>
                  <a:srgbClr val="73777E"/>
                </a:solidFill>
                <a:latin typeface="Exo 2"/>
                <a:ea typeface="Exo 2"/>
                <a:cs typeface="Exo 2"/>
                <a:sym typeface="Exo 2"/>
              </a:rPr>
              <a:t>Restricciones (incluye máquina única) (8 de 11)</a:t>
            </a:r>
            <a:endParaRPr sz="1511">
              <a:solidFill>
                <a:srgbClr val="73777E"/>
              </a:solidFill>
              <a:latin typeface="Exo 2"/>
              <a:ea typeface="Exo 2"/>
              <a:cs typeface="Exo 2"/>
              <a:sym typeface="Exo 2"/>
            </a:endParaRPr>
          </a:p>
        </p:txBody>
      </p:sp>
      <p:sp>
        <p:nvSpPr>
          <p:cNvPr id="350" name="Google Shape;350;p42"/>
          <p:cNvSpPr txBox="1"/>
          <p:nvPr/>
        </p:nvSpPr>
        <p:spPr>
          <a:xfrm>
            <a:off x="7584399" y="6799400"/>
            <a:ext cx="2865300" cy="25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79"/>
              <a:buFont typeface="Arial"/>
              <a:buNone/>
            </a:pPr>
            <a:r>
              <a:rPr lang="en-US" sz="1079" b="1">
                <a:solidFill>
                  <a:srgbClr val="73777E"/>
                </a:solidFill>
                <a:latin typeface="Exo 2 SemiBold"/>
                <a:ea typeface="Exo 2 SemiBold"/>
                <a:cs typeface="Exo 2 SemiBold"/>
                <a:sym typeface="Exo 2 SemiBold"/>
              </a:rPr>
              <a:t>Red de Transporte de Extra Alta Tensión</a:t>
            </a:r>
            <a:endParaRPr sz="1400" b="0" i="0" u="none" strike="noStrike" cap="none">
              <a:solidFill>
                <a:srgbClr val="000000"/>
              </a:solidFill>
              <a:latin typeface="Arial"/>
              <a:ea typeface="Arial"/>
              <a:cs typeface="Arial"/>
              <a:sym typeface="Arial"/>
            </a:endParaRPr>
          </a:p>
        </p:txBody>
      </p:sp>
      <p:sp>
        <p:nvSpPr>
          <p:cNvPr id="351" name="Google Shape;351;p42"/>
          <p:cNvSpPr txBox="1"/>
          <p:nvPr/>
        </p:nvSpPr>
        <p:spPr>
          <a:xfrm>
            <a:off x="559200" y="6121800"/>
            <a:ext cx="9744300" cy="5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700">
                <a:solidFill>
                  <a:srgbClr val="73777E"/>
                </a:solidFill>
                <a:latin typeface="Exo 2"/>
                <a:ea typeface="Exo 2"/>
                <a:cs typeface="Exo 2"/>
                <a:sym typeface="Exo 2"/>
              </a:rPr>
              <a:t>(*) 300 MW Octubre 2019</a:t>
            </a:r>
            <a:endParaRPr sz="700">
              <a:solidFill>
                <a:srgbClr val="73777E"/>
              </a:solidFill>
              <a:latin typeface="Exo 2"/>
              <a:ea typeface="Exo 2"/>
              <a:cs typeface="Exo 2"/>
              <a:sym typeface="Exo 2"/>
            </a:endParaRPr>
          </a:p>
          <a:p>
            <a:pPr marL="0" lvl="0" indent="0" algn="l" rtl="0">
              <a:spcBef>
                <a:spcPts val="0"/>
              </a:spcBef>
              <a:spcAft>
                <a:spcPts val="0"/>
              </a:spcAft>
              <a:buNone/>
            </a:pPr>
            <a:r>
              <a:rPr lang="en-US" sz="700">
                <a:solidFill>
                  <a:srgbClr val="73777E"/>
                </a:solidFill>
                <a:latin typeface="Exo 2"/>
                <a:ea typeface="Exo 2"/>
                <a:cs typeface="Exo 2"/>
                <a:sym typeface="Exo 2"/>
              </a:rPr>
              <a:t>(**) Obras de rápida conexión en avance. Diciembre 19</a:t>
            </a:r>
            <a:endParaRPr sz="700">
              <a:solidFill>
                <a:srgbClr val="73777E"/>
              </a:solidFill>
              <a:latin typeface="Exo 2"/>
              <a:ea typeface="Exo 2"/>
              <a:cs typeface="Exo 2"/>
              <a:sym typeface="Exo 2"/>
            </a:endParaRPr>
          </a:p>
        </p:txBody>
      </p:sp>
      <p:graphicFrame>
        <p:nvGraphicFramePr>
          <p:cNvPr id="352" name="Google Shape;352;p42"/>
          <p:cNvGraphicFramePr/>
          <p:nvPr>
            <p:extLst>
              <p:ext uri="{D42A27DB-BD31-4B8C-83A1-F6EECF244321}">
                <p14:modId xmlns:p14="http://schemas.microsoft.com/office/powerpoint/2010/main" val="3599937956"/>
              </p:ext>
            </p:extLst>
          </p:nvPr>
        </p:nvGraphicFramePr>
        <p:xfrm>
          <a:off x="565275" y="1741650"/>
          <a:ext cx="9744250" cy="2968017"/>
        </p:xfrm>
        <a:graphic>
          <a:graphicData uri="http://schemas.openxmlformats.org/drawingml/2006/table">
            <a:tbl>
              <a:tblPr>
                <a:noFill/>
                <a:tableStyleId>{D7212E16-A39C-477D-A84A-14C5A9FEEC18}</a:tableStyleId>
              </a:tblPr>
              <a:tblGrid>
                <a:gridCol w="1948850"/>
                <a:gridCol w="1948850"/>
                <a:gridCol w="1948850"/>
                <a:gridCol w="1948850"/>
                <a:gridCol w="1948850"/>
              </a:tblGrid>
              <a:tr h="529400">
                <a:tc>
                  <a:txBody>
                    <a:bodyPr/>
                    <a:lstStyle/>
                    <a:p>
                      <a:pPr marL="0" lvl="0" indent="0" algn="ctr" rtl="0">
                        <a:lnSpc>
                          <a:spcPct val="115000"/>
                        </a:lnSpc>
                        <a:spcBef>
                          <a:spcPts val="0"/>
                        </a:spcBef>
                        <a:spcAft>
                          <a:spcPts val="0"/>
                        </a:spcAft>
                        <a:buNone/>
                      </a:pPr>
                      <a:r>
                        <a:rPr lang="en-US" sz="1000" dirty="0">
                          <a:solidFill>
                            <a:srgbClr val="F3F3F3"/>
                          </a:solidFill>
                          <a:latin typeface="Exo 2"/>
                          <a:ea typeface="Exo 2"/>
                          <a:cs typeface="Exo 2"/>
                          <a:sym typeface="Exo 2"/>
                        </a:rPr>
                        <a:t>ET</a:t>
                      </a:r>
                      <a:endParaRPr sz="1000" dirty="0">
                        <a:solidFill>
                          <a:srgbClr val="F3F3F3"/>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TRANSFORMADOR</a:t>
                      </a:r>
                      <a:endParaRPr sz="1000">
                        <a:solidFill>
                          <a:srgbClr val="F3F3F3"/>
                        </a:solidFill>
                        <a:latin typeface="Exo 2"/>
                        <a:ea typeface="Exo 2"/>
                        <a:cs typeface="Exo 2"/>
                        <a:sym typeface="Exo 2"/>
                      </a:endParaRPr>
                    </a:p>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F/S</a:t>
                      </a:r>
                      <a:endParaRPr sz="1000">
                        <a:solidFill>
                          <a:srgbClr val="F3F3F3"/>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RESTRICCIÓN ESTIMADA</a:t>
                      </a:r>
                      <a:endParaRPr sz="1000">
                        <a:solidFill>
                          <a:srgbClr val="F3F3F3"/>
                        </a:solidFill>
                        <a:latin typeface="Exo 2"/>
                        <a:ea typeface="Exo 2"/>
                        <a:cs typeface="Exo 2"/>
                        <a:sym typeface="Exo 2"/>
                      </a:endParaRPr>
                    </a:p>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EN PICO (MW de corte)</a:t>
                      </a:r>
                      <a:endParaRPr sz="1000">
                        <a:solidFill>
                          <a:srgbClr val="F3F3F3"/>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GENERACIÓN CONSIDERADA</a:t>
                      </a:r>
                      <a:endParaRPr sz="1000">
                        <a:solidFill>
                          <a:srgbClr val="F3F3F3"/>
                        </a:solidFill>
                        <a:latin typeface="Exo 2"/>
                        <a:ea typeface="Exo 2"/>
                        <a:cs typeface="Exo 2"/>
                        <a:sym typeface="Exo 2"/>
                      </a:endParaRPr>
                    </a:p>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(Asociada al Transformador)</a:t>
                      </a:r>
                      <a:endParaRPr sz="1000">
                        <a:solidFill>
                          <a:srgbClr val="F3F3F3"/>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marR="0" lvl="0" indent="0" algn="ctr" rtl="0">
                        <a:lnSpc>
                          <a:spcPct val="115000"/>
                        </a:lnSpc>
                        <a:spcBef>
                          <a:spcPts val="0"/>
                        </a:spcBef>
                        <a:spcAft>
                          <a:spcPts val="0"/>
                        </a:spcAft>
                        <a:buNone/>
                      </a:pPr>
                      <a:r>
                        <a:rPr lang="en-US" sz="1000">
                          <a:solidFill>
                            <a:srgbClr val="F3F3F3"/>
                          </a:solidFill>
                          <a:latin typeface="Exo 2"/>
                          <a:ea typeface="Exo 2"/>
                          <a:cs typeface="Exo 2"/>
                          <a:sym typeface="Exo 2"/>
                        </a:rPr>
                        <a:t>REPUESTO o RESERVA</a:t>
                      </a:r>
                      <a:endParaRPr sz="1000">
                        <a:solidFill>
                          <a:srgbClr val="F3F3F3"/>
                        </a:solidFill>
                        <a:latin typeface="Exo 2"/>
                        <a:ea typeface="Exo 2"/>
                        <a:cs typeface="Exo 2"/>
                        <a:sym typeface="Exo 2"/>
                      </a:endParaRPr>
                    </a:p>
                  </a:txBody>
                  <a:tcPr marL="91425" marR="9142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r>
              <a:tr h="304250">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COBOS</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dirty="0">
                          <a:solidFill>
                            <a:srgbClr val="73777E"/>
                          </a:solidFill>
                          <a:latin typeface="Exo 2"/>
                          <a:ea typeface="Exo 2"/>
                          <a:cs typeface="Exo 2"/>
                          <a:sym typeface="Exo 2"/>
                        </a:rPr>
                        <a:t>T1CB o T2CB</a:t>
                      </a:r>
                      <a:endParaRPr sz="1100" b="1" dirty="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dirty="0">
                          <a:solidFill>
                            <a:srgbClr val="73777E"/>
                          </a:solidFill>
                          <a:latin typeface="Exo 2"/>
                          <a:ea typeface="Exo 2"/>
                          <a:cs typeface="Exo 2"/>
                          <a:sym typeface="Exo 2"/>
                        </a:rPr>
                        <a:t>500/345/34.5450 MVA</a:t>
                      </a:r>
                      <a:endParaRPr sz="800" dirty="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Sin restricciones</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Termoandes, Güemes, PSCaucharí(*)</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800">
                          <a:solidFill>
                            <a:srgbClr val="73777E"/>
                          </a:solidFill>
                          <a:latin typeface="Exo 2"/>
                          <a:ea typeface="Exo 2"/>
                          <a:cs typeface="Exo 2"/>
                          <a:sym typeface="Exo 2"/>
                        </a:rPr>
                        <a:t>Fase de rápida conexión</a:t>
                      </a:r>
                      <a:endParaRPr sz="800">
                        <a:solidFill>
                          <a:srgbClr val="73777E"/>
                        </a:solidFill>
                        <a:latin typeface="Exo 2"/>
                        <a:ea typeface="Exo 2"/>
                        <a:cs typeface="Exo 2"/>
                        <a:sym typeface="Exo 2"/>
                      </a:endParaRPr>
                    </a:p>
                  </a:txBody>
                  <a:tcPr marL="91425" marR="9142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r h="304250">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SAN JUANCITO</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dirty="0">
                          <a:solidFill>
                            <a:srgbClr val="73777E"/>
                          </a:solidFill>
                          <a:latin typeface="Exo 2"/>
                          <a:ea typeface="Exo 2"/>
                          <a:cs typeface="Exo 2"/>
                          <a:sym typeface="Exo 2"/>
                        </a:rPr>
                        <a:t>T1SO</a:t>
                      </a:r>
                      <a:endParaRPr sz="1100" b="1" dirty="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dirty="0">
                          <a:solidFill>
                            <a:srgbClr val="73777E"/>
                          </a:solidFill>
                          <a:latin typeface="Exo 2"/>
                          <a:ea typeface="Exo 2"/>
                          <a:cs typeface="Exo 2"/>
                          <a:sym typeface="Exo 2"/>
                        </a:rPr>
                        <a:t>500/132 kV 300 MVA</a:t>
                      </a:r>
                      <a:endParaRPr sz="800" dirty="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Sin restricciones</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Piquirenda,Orán, Caimancito.</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TxBR 300 MVA</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r h="778900">
                <a:tc rowSpan="2">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PTO.MADRYN</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dirty="0">
                          <a:solidFill>
                            <a:srgbClr val="73777E"/>
                          </a:solidFill>
                          <a:latin typeface="Exo 2"/>
                          <a:ea typeface="Exo 2"/>
                          <a:cs typeface="Exo 2"/>
                          <a:sym typeface="Exo 2"/>
                        </a:rPr>
                        <a:t>T1PY</a:t>
                      </a:r>
                      <a:endParaRPr sz="1100" b="1" dirty="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dirty="0">
                          <a:solidFill>
                            <a:srgbClr val="73777E"/>
                          </a:solidFill>
                          <a:latin typeface="Exo 2"/>
                          <a:ea typeface="Exo 2"/>
                          <a:cs typeface="Exo 2"/>
                          <a:sym typeface="Exo 2"/>
                        </a:rPr>
                        <a:t>500/330 kV 450 MVA</a:t>
                      </a:r>
                      <a:endParaRPr sz="800" dirty="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Sin restricciones siempre que haya generación disponible</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CHF.Ameghino, CT Patagonia, PE Rawson, CT Cdro Rivadavia y Generación de Aluar, CH Futaleufú, PE Aluar.</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800">
                          <a:solidFill>
                            <a:srgbClr val="73777E"/>
                          </a:solidFill>
                          <a:latin typeface="Exo 2"/>
                          <a:ea typeface="Exo 2"/>
                          <a:cs typeface="Exo 2"/>
                          <a:sym typeface="Exo 2"/>
                        </a:rPr>
                        <a:t>45 – 50 días</a:t>
                      </a:r>
                      <a:endParaRPr sz="800">
                        <a:solidFill>
                          <a:srgbClr val="73777E"/>
                        </a:solidFill>
                        <a:latin typeface="Exo 2"/>
                        <a:ea typeface="Exo 2"/>
                        <a:cs typeface="Exo 2"/>
                        <a:sym typeface="Exo 2"/>
                      </a:endParaRPr>
                    </a:p>
                    <a:p>
                      <a:pPr marL="0" marR="0" lvl="0" indent="0" algn="ctr" rtl="0">
                        <a:lnSpc>
                          <a:spcPct val="115000"/>
                        </a:lnSpc>
                        <a:spcBef>
                          <a:spcPts val="0"/>
                        </a:spcBef>
                        <a:spcAft>
                          <a:spcPts val="0"/>
                        </a:spcAft>
                        <a:buNone/>
                      </a:pPr>
                      <a:r>
                        <a:rPr lang="en-US" sz="800">
                          <a:solidFill>
                            <a:srgbClr val="73777E"/>
                          </a:solidFill>
                          <a:latin typeface="Exo 2"/>
                          <a:ea typeface="Exo 2"/>
                          <a:cs typeface="Exo 2"/>
                          <a:sym typeface="Exo 2"/>
                        </a:rPr>
                        <a:t>Fase de repuesto</a:t>
                      </a:r>
                      <a:endParaRPr sz="800">
                        <a:solidFill>
                          <a:srgbClr val="73777E"/>
                        </a:solidFill>
                        <a:latin typeface="Exo 2"/>
                        <a:ea typeface="Exo 2"/>
                        <a:cs typeface="Exo 2"/>
                        <a:sym typeface="Exo 2"/>
                      </a:endParaRPr>
                    </a:p>
                    <a:p>
                      <a:pPr marL="0" marR="0" lvl="0" indent="0" algn="ctr" rtl="0">
                        <a:lnSpc>
                          <a:spcPct val="115000"/>
                        </a:lnSpc>
                        <a:spcBef>
                          <a:spcPts val="0"/>
                        </a:spcBef>
                        <a:spcAft>
                          <a:spcPts val="0"/>
                        </a:spcAft>
                        <a:buNone/>
                      </a:pPr>
                      <a:r>
                        <a:rPr lang="en-US" sz="800">
                          <a:solidFill>
                            <a:srgbClr val="73777E"/>
                          </a:solidFill>
                          <a:latin typeface="Exo 2"/>
                          <a:ea typeface="Exo 2"/>
                          <a:cs typeface="Exo 2"/>
                          <a:sym typeface="Exo 2"/>
                        </a:rPr>
                        <a:t>150 MVA</a:t>
                      </a:r>
                      <a:endParaRPr sz="800">
                        <a:solidFill>
                          <a:srgbClr val="73777E"/>
                        </a:solidFill>
                        <a:latin typeface="Exo 2"/>
                        <a:ea typeface="Exo 2"/>
                        <a:cs typeface="Exo 2"/>
                        <a:sym typeface="Exo 2"/>
                      </a:endParaRPr>
                    </a:p>
                    <a:p>
                      <a:pPr marL="0" marR="0" lvl="0" indent="0" algn="ctr" rtl="0">
                        <a:lnSpc>
                          <a:spcPct val="115000"/>
                        </a:lnSpc>
                        <a:spcBef>
                          <a:spcPts val="0"/>
                        </a:spcBef>
                        <a:spcAft>
                          <a:spcPts val="0"/>
                        </a:spcAft>
                        <a:buNone/>
                      </a:pPr>
                      <a:r>
                        <a:rPr lang="en-US" sz="800">
                          <a:solidFill>
                            <a:srgbClr val="73777E"/>
                          </a:solidFill>
                          <a:latin typeface="Exo 2"/>
                          <a:ea typeface="Exo 2"/>
                          <a:cs typeface="Exo 2"/>
                          <a:sym typeface="Exo 2"/>
                        </a:rPr>
                        <a:t>500/330 kV(**)</a:t>
                      </a:r>
                      <a:endParaRPr sz="800">
                        <a:solidFill>
                          <a:srgbClr val="73777E"/>
                        </a:solidFill>
                        <a:latin typeface="Exo 2"/>
                        <a:ea typeface="Exo 2"/>
                        <a:cs typeface="Exo 2"/>
                        <a:sym typeface="Exo 2"/>
                      </a:endParaRPr>
                    </a:p>
                  </a:txBody>
                  <a:tcPr marL="91425" marR="9142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r h="304250">
                <a:tc vMerge="1">
                  <a:txBody>
                    <a:bodyPr/>
                    <a:lstStyle/>
                    <a:p>
                      <a:endParaRPr lang="es-AR"/>
                    </a:p>
                  </a:txBody>
                  <a:tcPr/>
                </a:tc>
                <a:tc>
                  <a:txBody>
                    <a:bodyPr/>
                    <a:lstStyle/>
                    <a:p>
                      <a:pPr marL="0" lvl="0" indent="0" algn="ctr" rtl="0">
                        <a:lnSpc>
                          <a:spcPct val="115000"/>
                        </a:lnSpc>
                        <a:spcBef>
                          <a:spcPts val="0"/>
                        </a:spcBef>
                        <a:spcAft>
                          <a:spcPts val="0"/>
                        </a:spcAft>
                        <a:buNone/>
                      </a:pPr>
                      <a:r>
                        <a:rPr lang="en-US" sz="1100" b="1" dirty="0">
                          <a:solidFill>
                            <a:srgbClr val="73777E"/>
                          </a:solidFill>
                          <a:latin typeface="Exo 2"/>
                          <a:ea typeface="Exo 2"/>
                          <a:cs typeface="Exo 2"/>
                          <a:sym typeface="Exo 2"/>
                        </a:rPr>
                        <a:t>T2PY</a:t>
                      </a:r>
                      <a:endParaRPr sz="1100" b="1" dirty="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dirty="0">
                          <a:solidFill>
                            <a:srgbClr val="73777E"/>
                          </a:solidFill>
                          <a:latin typeface="Exo 2"/>
                          <a:ea typeface="Exo 2"/>
                          <a:cs typeface="Exo 2"/>
                          <a:sym typeface="Exo 2"/>
                        </a:rPr>
                        <a:t>500/330 kV 600 MVA</a:t>
                      </a:r>
                      <a:endParaRPr sz="800" dirty="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Sin restricciones</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PE Puerto Madryn I</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800">
                          <a:solidFill>
                            <a:srgbClr val="73777E"/>
                          </a:solidFill>
                          <a:latin typeface="Exo 2"/>
                          <a:ea typeface="Exo 2"/>
                          <a:cs typeface="Exo 2"/>
                          <a:sym typeface="Exo 2"/>
                        </a:rPr>
                        <a:t>Fase de rápida conexión</a:t>
                      </a:r>
                      <a:endParaRPr sz="800">
                        <a:solidFill>
                          <a:srgbClr val="73777E"/>
                        </a:solidFill>
                        <a:latin typeface="Exo 2"/>
                        <a:ea typeface="Exo 2"/>
                        <a:cs typeface="Exo 2"/>
                        <a:sym typeface="Exo 2"/>
                      </a:endParaRPr>
                    </a:p>
                  </a:txBody>
                  <a:tcPr marL="91425" marR="9142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r h="590250">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SANTA CRUZ</a:t>
                      </a:r>
                      <a:endParaRPr sz="8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NORTE</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dirty="0">
                          <a:solidFill>
                            <a:srgbClr val="73777E"/>
                          </a:solidFill>
                          <a:latin typeface="Exo 2"/>
                          <a:ea typeface="Exo 2"/>
                          <a:cs typeface="Exo 2"/>
                          <a:sym typeface="Exo 2"/>
                        </a:rPr>
                        <a:t>T1ZN o T2ZN</a:t>
                      </a:r>
                      <a:endParaRPr sz="1100" b="1" dirty="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dirty="0">
                          <a:solidFill>
                            <a:srgbClr val="73777E"/>
                          </a:solidFill>
                          <a:latin typeface="Exo 2"/>
                          <a:ea typeface="Exo 2"/>
                          <a:cs typeface="Exo 2"/>
                          <a:sym typeface="Exo 2"/>
                        </a:rPr>
                        <a:t>500/132 kV 150 MVA</a:t>
                      </a:r>
                      <a:endParaRPr sz="800" dirty="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Sin restricciones</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CT Patagonia,CT Cdro.Rivadavia, Pico Truncado, Los Perales, PEManatialesBehr,PE del Bicentenario.</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800">
                          <a:solidFill>
                            <a:srgbClr val="73777E"/>
                          </a:solidFill>
                          <a:latin typeface="Exo 2"/>
                          <a:ea typeface="Exo 2"/>
                          <a:cs typeface="Exo 2"/>
                          <a:sym typeface="Exo 2"/>
                        </a:rPr>
                        <a:t>45 – 50 días</a:t>
                      </a:r>
                      <a:endParaRPr sz="800">
                        <a:solidFill>
                          <a:srgbClr val="73777E"/>
                        </a:solidFill>
                        <a:latin typeface="Exo 2"/>
                        <a:ea typeface="Exo 2"/>
                        <a:cs typeface="Exo 2"/>
                        <a:sym typeface="Exo 2"/>
                      </a:endParaRPr>
                    </a:p>
                    <a:p>
                      <a:pPr marL="0" marR="0" lvl="0" indent="0" algn="ctr" rtl="0">
                        <a:lnSpc>
                          <a:spcPct val="115000"/>
                        </a:lnSpc>
                        <a:spcBef>
                          <a:spcPts val="0"/>
                        </a:spcBef>
                        <a:spcAft>
                          <a:spcPts val="0"/>
                        </a:spcAft>
                        <a:buNone/>
                      </a:pPr>
                      <a:r>
                        <a:rPr lang="en-US" sz="800">
                          <a:solidFill>
                            <a:srgbClr val="73777E"/>
                          </a:solidFill>
                          <a:latin typeface="Exo 2"/>
                          <a:ea typeface="Exo 2"/>
                          <a:cs typeface="Exo 2"/>
                          <a:sym typeface="Exo 2"/>
                        </a:rPr>
                        <a:t>Fase de repuesto</a:t>
                      </a:r>
                      <a:endParaRPr sz="800">
                        <a:solidFill>
                          <a:srgbClr val="73777E"/>
                        </a:solidFill>
                        <a:latin typeface="Exo 2"/>
                        <a:ea typeface="Exo 2"/>
                        <a:cs typeface="Exo 2"/>
                        <a:sym typeface="Exo 2"/>
                      </a:endParaRPr>
                    </a:p>
                    <a:p>
                      <a:pPr marL="0" marR="0" lvl="0" indent="0" algn="ctr" rtl="0">
                        <a:lnSpc>
                          <a:spcPct val="115000"/>
                        </a:lnSpc>
                        <a:spcBef>
                          <a:spcPts val="0"/>
                        </a:spcBef>
                        <a:spcAft>
                          <a:spcPts val="0"/>
                        </a:spcAft>
                        <a:buNone/>
                      </a:pPr>
                      <a:r>
                        <a:rPr lang="en-US" sz="800">
                          <a:solidFill>
                            <a:srgbClr val="73777E"/>
                          </a:solidFill>
                          <a:latin typeface="Exo 2"/>
                          <a:ea typeface="Exo 2"/>
                          <a:cs typeface="Exo 2"/>
                          <a:sym typeface="Exo 2"/>
                        </a:rPr>
                        <a:t>50 MVA 500/138 kV(**)</a:t>
                      </a:r>
                      <a:endParaRPr sz="800">
                        <a:solidFill>
                          <a:srgbClr val="73777E"/>
                        </a:solidFill>
                        <a:latin typeface="Exo 2"/>
                        <a:ea typeface="Exo 2"/>
                        <a:cs typeface="Exo 2"/>
                        <a:sym typeface="Exo 2"/>
                      </a:endParaRPr>
                    </a:p>
                  </a:txBody>
                  <a:tcPr marL="91425" marR="9142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6"/>
        <p:cNvGrpSpPr/>
        <p:nvPr/>
      </p:nvGrpSpPr>
      <p:grpSpPr>
        <a:xfrm>
          <a:off x="0" y="0"/>
          <a:ext cx="0" cy="0"/>
          <a:chOff x="0" y="0"/>
          <a:chExt cx="0" cy="0"/>
        </a:xfrm>
      </p:grpSpPr>
      <p:pic>
        <p:nvPicPr>
          <p:cNvPr id="357" name="Google Shape;357;p43"/>
          <p:cNvPicPr preferRelativeResize="0"/>
          <p:nvPr/>
        </p:nvPicPr>
        <p:blipFill rotWithShape="1">
          <a:blip r:embed="rId4">
            <a:alphaModFix/>
          </a:blip>
          <a:srcRect/>
          <a:stretch/>
        </p:blipFill>
        <p:spPr>
          <a:xfrm>
            <a:off x="7437975" y="392372"/>
            <a:ext cx="2865411" cy="352008"/>
          </a:xfrm>
          <a:prstGeom prst="rect">
            <a:avLst/>
          </a:prstGeom>
          <a:noFill/>
          <a:ln>
            <a:noFill/>
          </a:ln>
        </p:spPr>
      </p:pic>
      <p:sp>
        <p:nvSpPr>
          <p:cNvPr id="358" name="Google Shape;358;p43"/>
          <p:cNvSpPr txBox="1"/>
          <p:nvPr/>
        </p:nvSpPr>
        <p:spPr>
          <a:xfrm>
            <a:off x="454300" y="893450"/>
            <a:ext cx="8627700" cy="72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6" b="1">
                <a:solidFill>
                  <a:srgbClr val="6CA99C"/>
                </a:solidFill>
                <a:latin typeface="Exo 2 SemiBold"/>
                <a:ea typeface="Exo 2 SemiBold"/>
                <a:cs typeface="Exo 2 SemiBold"/>
                <a:sym typeface="Exo 2 SemiBold"/>
              </a:rPr>
              <a:t>Transformación en Condición n-1 </a:t>
            </a:r>
            <a:endParaRPr sz="2806" b="1">
              <a:solidFill>
                <a:srgbClr val="6CA99C"/>
              </a:solidFill>
              <a:latin typeface="Exo 2 SemiBold"/>
              <a:ea typeface="Exo 2 SemiBold"/>
              <a:cs typeface="Exo 2 SemiBold"/>
              <a:sym typeface="Exo 2 SemiBold"/>
            </a:endParaRPr>
          </a:p>
          <a:p>
            <a:pPr marL="0" marR="0" lvl="0" indent="0" algn="l" rtl="0">
              <a:lnSpc>
                <a:spcPct val="100000"/>
              </a:lnSpc>
              <a:spcBef>
                <a:spcPts val="0"/>
              </a:spcBef>
              <a:spcAft>
                <a:spcPts val="0"/>
              </a:spcAft>
              <a:buClr>
                <a:schemeClr val="dk1"/>
              </a:buClr>
              <a:buSzPts val="1100"/>
              <a:buFont typeface="Arial"/>
              <a:buNone/>
            </a:pPr>
            <a:r>
              <a:rPr lang="en-US" sz="1511">
                <a:solidFill>
                  <a:srgbClr val="73777E"/>
                </a:solidFill>
                <a:latin typeface="Exo 2"/>
                <a:ea typeface="Exo 2"/>
                <a:cs typeface="Exo 2"/>
                <a:sym typeface="Exo 2"/>
              </a:rPr>
              <a:t>Restricciones (incluye máquina única) (9 de 11)</a:t>
            </a:r>
            <a:endParaRPr sz="1511">
              <a:solidFill>
                <a:srgbClr val="73777E"/>
              </a:solidFill>
              <a:latin typeface="Exo 2"/>
              <a:ea typeface="Exo 2"/>
              <a:cs typeface="Exo 2"/>
              <a:sym typeface="Exo 2"/>
            </a:endParaRPr>
          </a:p>
        </p:txBody>
      </p:sp>
      <p:sp>
        <p:nvSpPr>
          <p:cNvPr id="359" name="Google Shape;359;p43"/>
          <p:cNvSpPr txBox="1"/>
          <p:nvPr/>
        </p:nvSpPr>
        <p:spPr>
          <a:xfrm>
            <a:off x="7584399" y="6799400"/>
            <a:ext cx="2865300" cy="25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79"/>
              <a:buFont typeface="Arial"/>
              <a:buNone/>
            </a:pPr>
            <a:r>
              <a:rPr lang="en-US" sz="1079" b="1">
                <a:solidFill>
                  <a:srgbClr val="73777E"/>
                </a:solidFill>
                <a:latin typeface="Exo 2 SemiBold"/>
                <a:ea typeface="Exo 2 SemiBold"/>
                <a:cs typeface="Exo 2 SemiBold"/>
                <a:sym typeface="Exo 2 SemiBold"/>
              </a:rPr>
              <a:t>Red de Transporte de Extra Alta Tensión</a:t>
            </a:r>
            <a:endParaRPr sz="1400" b="0" i="0" u="none" strike="noStrike" cap="none">
              <a:solidFill>
                <a:srgbClr val="000000"/>
              </a:solidFill>
              <a:latin typeface="Arial"/>
              <a:ea typeface="Arial"/>
              <a:cs typeface="Arial"/>
              <a:sym typeface="Arial"/>
            </a:endParaRPr>
          </a:p>
        </p:txBody>
      </p:sp>
      <p:graphicFrame>
        <p:nvGraphicFramePr>
          <p:cNvPr id="360" name="Google Shape;360;p43"/>
          <p:cNvGraphicFramePr/>
          <p:nvPr>
            <p:extLst>
              <p:ext uri="{D42A27DB-BD31-4B8C-83A1-F6EECF244321}">
                <p14:modId xmlns:p14="http://schemas.microsoft.com/office/powerpoint/2010/main" val="1818679543"/>
              </p:ext>
            </p:extLst>
          </p:nvPr>
        </p:nvGraphicFramePr>
        <p:xfrm>
          <a:off x="559150" y="1741600"/>
          <a:ext cx="9744250" cy="4556654"/>
        </p:xfrm>
        <a:graphic>
          <a:graphicData uri="http://schemas.openxmlformats.org/drawingml/2006/table">
            <a:tbl>
              <a:tblPr>
                <a:noFill/>
                <a:tableStyleId>{D7212E16-A39C-477D-A84A-14C5A9FEEC18}</a:tableStyleId>
              </a:tblPr>
              <a:tblGrid>
                <a:gridCol w="1948850"/>
                <a:gridCol w="1948850"/>
                <a:gridCol w="2138050"/>
                <a:gridCol w="1759650"/>
                <a:gridCol w="1948850"/>
              </a:tblGrid>
              <a:tr h="606025">
                <a:tc>
                  <a:txBody>
                    <a:bodyPr/>
                    <a:lstStyle/>
                    <a:p>
                      <a:pPr marL="0" lvl="0" indent="0" algn="ctr" rtl="0">
                        <a:lnSpc>
                          <a:spcPct val="115000"/>
                        </a:lnSpc>
                        <a:spcBef>
                          <a:spcPts val="0"/>
                        </a:spcBef>
                        <a:spcAft>
                          <a:spcPts val="0"/>
                        </a:spcAft>
                        <a:buNone/>
                      </a:pPr>
                      <a:r>
                        <a:rPr lang="en-US" sz="1000" b="1" dirty="0">
                          <a:solidFill>
                            <a:srgbClr val="FFFFFF"/>
                          </a:solidFill>
                        </a:rPr>
                        <a:t>ET</a:t>
                      </a:r>
                      <a:endParaRPr sz="1000" b="1" dirty="0">
                        <a:solidFill>
                          <a:srgbClr val="FFFFFF"/>
                        </a:solidFill>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b="1">
                          <a:solidFill>
                            <a:srgbClr val="FFFFFF"/>
                          </a:solidFill>
                        </a:rPr>
                        <a:t>TRANSFORMADOR</a:t>
                      </a:r>
                      <a:endParaRPr sz="1000" b="1">
                        <a:solidFill>
                          <a:srgbClr val="FFFFFF"/>
                        </a:solidFill>
                      </a:endParaRPr>
                    </a:p>
                    <a:p>
                      <a:pPr marL="0" lvl="0" indent="0" algn="ctr" rtl="0">
                        <a:lnSpc>
                          <a:spcPct val="115000"/>
                        </a:lnSpc>
                        <a:spcBef>
                          <a:spcPts val="0"/>
                        </a:spcBef>
                        <a:spcAft>
                          <a:spcPts val="0"/>
                        </a:spcAft>
                        <a:buNone/>
                      </a:pPr>
                      <a:r>
                        <a:rPr lang="en-US" sz="1000" b="1">
                          <a:solidFill>
                            <a:srgbClr val="FFFFFF"/>
                          </a:solidFill>
                        </a:rPr>
                        <a:t>F/S</a:t>
                      </a:r>
                      <a:endParaRPr sz="1000" b="1">
                        <a:solidFill>
                          <a:srgbClr val="FFFFFF"/>
                        </a:solidFill>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b="1">
                          <a:solidFill>
                            <a:srgbClr val="FFFFFF"/>
                          </a:solidFill>
                        </a:rPr>
                        <a:t>RESTRICCIÓN ESTIMADA</a:t>
                      </a:r>
                      <a:endParaRPr sz="1000" b="1">
                        <a:solidFill>
                          <a:srgbClr val="FFFFFF"/>
                        </a:solidFill>
                      </a:endParaRPr>
                    </a:p>
                    <a:p>
                      <a:pPr marL="0" lvl="0" indent="0" algn="ctr" rtl="0">
                        <a:lnSpc>
                          <a:spcPct val="115000"/>
                        </a:lnSpc>
                        <a:spcBef>
                          <a:spcPts val="0"/>
                        </a:spcBef>
                        <a:spcAft>
                          <a:spcPts val="0"/>
                        </a:spcAft>
                        <a:buNone/>
                      </a:pPr>
                      <a:r>
                        <a:rPr lang="en-US" sz="1000" b="1">
                          <a:solidFill>
                            <a:srgbClr val="FFFFFF"/>
                          </a:solidFill>
                        </a:rPr>
                        <a:t>EN PICO (MW de corte)</a:t>
                      </a:r>
                      <a:endParaRPr sz="1000" b="1">
                        <a:solidFill>
                          <a:srgbClr val="FFFFFF"/>
                        </a:solidFill>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b="1">
                          <a:solidFill>
                            <a:srgbClr val="FFFFFF"/>
                          </a:solidFill>
                        </a:rPr>
                        <a:t>GENERACIÓN CONSIDERADA</a:t>
                      </a:r>
                      <a:endParaRPr sz="1000" b="1">
                        <a:solidFill>
                          <a:srgbClr val="FFFFFF"/>
                        </a:solidFill>
                      </a:endParaRPr>
                    </a:p>
                    <a:p>
                      <a:pPr marL="0" lvl="0" indent="0" algn="ctr" rtl="0">
                        <a:lnSpc>
                          <a:spcPct val="115000"/>
                        </a:lnSpc>
                        <a:spcBef>
                          <a:spcPts val="0"/>
                        </a:spcBef>
                        <a:spcAft>
                          <a:spcPts val="0"/>
                        </a:spcAft>
                        <a:buNone/>
                      </a:pPr>
                      <a:r>
                        <a:rPr lang="en-US" sz="1000" b="1">
                          <a:solidFill>
                            <a:srgbClr val="FFFFFF"/>
                          </a:solidFill>
                        </a:rPr>
                        <a:t>(Asociada al Transformador)</a:t>
                      </a:r>
                      <a:endParaRPr sz="1000" b="1">
                        <a:solidFill>
                          <a:srgbClr val="FFFFFF"/>
                        </a:solidFill>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b="1">
                          <a:solidFill>
                            <a:srgbClr val="FFFFFF"/>
                          </a:solidFill>
                        </a:rPr>
                        <a:t>REPUESTO o</a:t>
                      </a:r>
                      <a:endParaRPr sz="1000" b="1">
                        <a:solidFill>
                          <a:srgbClr val="FFFFFF"/>
                        </a:solidFill>
                      </a:endParaRPr>
                    </a:p>
                    <a:p>
                      <a:pPr marL="0" lvl="0" indent="0" algn="ctr" rtl="0">
                        <a:lnSpc>
                          <a:spcPct val="115000"/>
                        </a:lnSpc>
                        <a:spcBef>
                          <a:spcPts val="0"/>
                        </a:spcBef>
                        <a:spcAft>
                          <a:spcPts val="0"/>
                        </a:spcAft>
                        <a:buNone/>
                      </a:pPr>
                      <a:r>
                        <a:rPr lang="en-US" sz="1000" b="1">
                          <a:solidFill>
                            <a:srgbClr val="FFFFFF"/>
                          </a:solidFill>
                        </a:rPr>
                        <a:t>RESERVA</a:t>
                      </a:r>
                      <a:endParaRPr sz="1000" b="1">
                        <a:solidFill>
                          <a:srgbClr val="FFFFFF"/>
                        </a:solidFill>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r>
              <a:tr h="780175">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RIO SANTA CRUZ</a:t>
                      </a:r>
                      <a:endParaRPr sz="8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dirty="0">
                          <a:solidFill>
                            <a:srgbClr val="73777E"/>
                          </a:solidFill>
                          <a:latin typeface="Exo 2"/>
                          <a:ea typeface="Exo 2"/>
                          <a:cs typeface="Exo 2"/>
                          <a:sym typeface="Exo 2"/>
                        </a:rPr>
                        <a:t>T1RSC</a:t>
                      </a:r>
                      <a:endParaRPr sz="1100" b="1" dirty="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dirty="0">
                          <a:solidFill>
                            <a:srgbClr val="73777E"/>
                          </a:solidFill>
                          <a:latin typeface="Exo 2"/>
                          <a:ea typeface="Exo 2"/>
                          <a:cs typeface="Exo 2"/>
                          <a:sym typeface="Exo 2"/>
                        </a:rPr>
                        <a:t>500/132 kV 150 MVA</a:t>
                      </a:r>
                      <a:endParaRPr sz="800" dirty="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Sin restricciones</a:t>
                      </a:r>
                      <a:endParaRPr sz="8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con despacho de</a:t>
                      </a:r>
                      <a:endParaRPr sz="8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generación</a:t>
                      </a:r>
                      <a:endParaRPr sz="8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vinculada en Isla</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Generación Diesel vinculada a</a:t>
                      </a:r>
                      <a:endParaRPr sz="8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SPSE</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800">
                          <a:solidFill>
                            <a:srgbClr val="73777E"/>
                          </a:solidFill>
                          <a:latin typeface="Exo 2"/>
                          <a:ea typeface="Exo 2"/>
                          <a:cs typeface="Exo 2"/>
                          <a:sym typeface="Exo 2"/>
                        </a:rPr>
                        <a:t>TxCL de 150 MVA</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r h="996125">
                <a:tc rowSpan="2">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ESPERANZA</a:t>
                      </a:r>
                      <a:endParaRPr sz="8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dirty="0">
                          <a:solidFill>
                            <a:srgbClr val="73777E"/>
                          </a:solidFill>
                          <a:latin typeface="Exo 2"/>
                          <a:ea typeface="Exo 2"/>
                          <a:cs typeface="Exo 2"/>
                          <a:sym typeface="Exo 2"/>
                        </a:rPr>
                        <a:t>T1ESP</a:t>
                      </a:r>
                      <a:endParaRPr sz="1100" b="1" dirty="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dirty="0">
                          <a:solidFill>
                            <a:srgbClr val="73777E"/>
                          </a:solidFill>
                          <a:latin typeface="Exo 2"/>
                          <a:ea typeface="Exo 2"/>
                          <a:cs typeface="Exo 2"/>
                          <a:sym typeface="Exo 2"/>
                        </a:rPr>
                        <a:t>500/220 kV 300 MVA</a:t>
                      </a:r>
                      <a:endParaRPr sz="800" dirty="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Sin restricciones en Río Gallegos siempre que haya generación disponible.</a:t>
                      </a:r>
                      <a:endParaRPr sz="8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Restricción total de la demanda de El Calafate.</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CT Río Chico</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800">
                          <a:solidFill>
                            <a:srgbClr val="73777E"/>
                          </a:solidFill>
                          <a:latin typeface="Exo 2"/>
                          <a:ea typeface="Exo 2"/>
                          <a:cs typeface="Exo 2"/>
                          <a:sym typeface="Exo 2"/>
                        </a:rPr>
                        <a:t>Fase de Repuesto en</a:t>
                      </a:r>
                      <a:endParaRPr sz="800">
                        <a:solidFill>
                          <a:srgbClr val="73777E"/>
                        </a:solidFill>
                        <a:latin typeface="Exo 2"/>
                        <a:ea typeface="Exo 2"/>
                        <a:cs typeface="Exo 2"/>
                        <a:sym typeface="Exo 2"/>
                      </a:endParaRPr>
                    </a:p>
                    <a:p>
                      <a:pPr marL="0" marR="0" lvl="0" indent="0" algn="ctr" rtl="0">
                        <a:lnSpc>
                          <a:spcPct val="115000"/>
                        </a:lnSpc>
                        <a:spcBef>
                          <a:spcPts val="0"/>
                        </a:spcBef>
                        <a:spcAft>
                          <a:spcPts val="0"/>
                        </a:spcAft>
                        <a:buNone/>
                      </a:pPr>
                      <a:r>
                        <a:rPr lang="en-US" sz="800">
                          <a:solidFill>
                            <a:srgbClr val="73777E"/>
                          </a:solidFill>
                          <a:latin typeface="Exo 2"/>
                          <a:ea typeface="Exo 2"/>
                          <a:cs typeface="Exo 2"/>
                          <a:sym typeface="Exo 2"/>
                        </a:rPr>
                        <a:t>ET Esperanza.</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r h="675700">
                <a:tc vMerge="1">
                  <a:txBody>
                    <a:bodyPr/>
                    <a:lstStyle/>
                    <a:p>
                      <a:endParaRPr lang="es-AR"/>
                    </a:p>
                  </a:txBody>
                  <a:tcPr/>
                </a:tc>
                <a:tc>
                  <a:txBody>
                    <a:bodyPr/>
                    <a:lstStyle/>
                    <a:p>
                      <a:pPr marL="0" lvl="0" indent="0" algn="ctr" rtl="0">
                        <a:lnSpc>
                          <a:spcPct val="115000"/>
                        </a:lnSpc>
                        <a:spcBef>
                          <a:spcPts val="0"/>
                        </a:spcBef>
                        <a:spcAft>
                          <a:spcPts val="0"/>
                        </a:spcAft>
                        <a:buNone/>
                      </a:pPr>
                      <a:r>
                        <a:rPr lang="en-US" sz="1100" b="1" dirty="0">
                          <a:solidFill>
                            <a:srgbClr val="73777E"/>
                          </a:solidFill>
                          <a:latin typeface="Exo 2"/>
                          <a:ea typeface="Exo 2"/>
                          <a:cs typeface="Exo 2"/>
                          <a:sym typeface="Exo 2"/>
                        </a:rPr>
                        <a:t>T2ESP</a:t>
                      </a:r>
                      <a:endParaRPr sz="1100" b="1" dirty="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dirty="0">
                          <a:solidFill>
                            <a:srgbClr val="73777E"/>
                          </a:solidFill>
                          <a:latin typeface="Exo 2"/>
                          <a:ea typeface="Exo 2"/>
                          <a:cs typeface="Exo 2"/>
                          <a:sym typeface="Exo 2"/>
                        </a:rPr>
                        <a:t>220/132 kV 100 MVA</a:t>
                      </a:r>
                      <a:endParaRPr sz="800" dirty="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Restricciones del total de la demanda en Calafate</a:t>
                      </a:r>
                      <a:endParaRPr sz="8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(Conexión radial)</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El área no cuenta con generación</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800">
                          <a:solidFill>
                            <a:srgbClr val="73777E"/>
                          </a:solidFill>
                          <a:latin typeface="Exo 2"/>
                          <a:ea typeface="Exo 2"/>
                          <a:cs typeface="Exo 2"/>
                          <a:sym typeface="Exo 2"/>
                        </a:rPr>
                        <a:t>TxES P220/132 kV</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r h="459750">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RIO DIAMANTE</a:t>
                      </a:r>
                      <a:endParaRPr sz="8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dirty="0">
                          <a:solidFill>
                            <a:srgbClr val="73777E"/>
                          </a:solidFill>
                          <a:latin typeface="Exo 2"/>
                          <a:ea typeface="Exo 2"/>
                          <a:cs typeface="Exo 2"/>
                          <a:sym typeface="Exo 2"/>
                        </a:rPr>
                        <a:t>T1RDI</a:t>
                      </a:r>
                      <a:endParaRPr sz="1100" b="1" dirty="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dirty="0">
                          <a:solidFill>
                            <a:srgbClr val="73777E"/>
                          </a:solidFill>
                          <a:latin typeface="Exo 2"/>
                          <a:ea typeface="Exo 2"/>
                          <a:cs typeface="Exo 2"/>
                          <a:sym typeface="Exo 2"/>
                        </a:rPr>
                        <a:t>500/220 kV 300 MVA</a:t>
                      </a:r>
                      <a:endParaRPr sz="800" dirty="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Sin restricciones</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CH Los Reyunos, CH Agua del Toro,</a:t>
                      </a:r>
                      <a:endParaRPr sz="8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CH Nihuil.</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TxRDI 500/220 kV</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r h="348300">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CHOCON</a:t>
                      </a:r>
                      <a:endParaRPr sz="8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dirty="0">
                          <a:solidFill>
                            <a:srgbClr val="73777E"/>
                          </a:solidFill>
                          <a:latin typeface="Exo 2"/>
                          <a:ea typeface="Exo 2"/>
                          <a:cs typeface="Exo 2"/>
                          <a:sym typeface="Exo 2"/>
                        </a:rPr>
                        <a:t>T1CO</a:t>
                      </a:r>
                      <a:endParaRPr sz="1100" b="1" dirty="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dirty="0">
                          <a:solidFill>
                            <a:srgbClr val="73777E"/>
                          </a:solidFill>
                          <a:latin typeface="Exo 2"/>
                          <a:ea typeface="Exo 2"/>
                          <a:cs typeface="Exo 2"/>
                          <a:sym typeface="Exo 2"/>
                        </a:rPr>
                        <a:t>500/132 kV 150 MVA</a:t>
                      </a:r>
                      <a:endParaRPr sz="800" dirty="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Sin restricciones</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Agua del Cajón</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800">
                          <a:solidFill>
                            <a:srgbClr val="73777E"/>
                          </a:solidFill>
                          <a:latin typeface="Exo 2"/>
                          <a:ea typeface="Exo 2"/>
                          <a:cs typeface="Exo 2"/>
                          <a:sym typeface="Exo 2"/>
                        </a:rPr>
                        <a:t>TxBB de 300 MVA</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r h="459750">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CHOCON OESTE</a:t>
                      </a:r>
                      <a:endParaRPr sz="8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dirty="0">
                          <a:solidFill>
                            <a:srgbClr val="73777E"/>
                          </a:solidFill>
                          <a:latin typeface="Exo 2"/>
                          <a:ea typeface="Exo 2"/>
                          <a:cs typeface="Exo 2"/>
                          <a:sym typeface="Exo 2"/>
                        </a:rPr>
                        <a:t>T2CH100 MVA o T4CH150 MVA</a:t>
                      </a:r>
                      <a:endParaRPr sz="1100" b="1" dirty="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dirty="0">
                          <a:solidFill>
                            <a:srgbClr val="73777E"/>
                          </a:solidFill>
                          <a:latin typeface="Exo 2"/>
                          <a:ea typeface="Exo 2"/>
                          <a:cs typeface="Exo 2"/>
                          <a:sym typeface="Exo 2"/>
                        </a:rPr>
                        <a:t>500/132 kV</a:t>
                      </a:r>
                      <a:endParaRPr sz="800" dirty="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Sin restricciones</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Agua del Cajón</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800">
                          <a:solidFill>
                            <a:srgbClr val="73777E"/>
                          </a:solidFill>
                          <a:latin typeface="Exo 2"/>
                          <a:ea typeface="Exo 2"/>
                          <a:cs typeface="Exo 2"/>
                          <a:sym typeface="Exo 2"/>
                        </a:rPr>
                        <a:t>TxBB de 300 MVA</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4"/>
        <p:cNvGrpSpPr/>
        <p:nvPr/>
      </p:nvGrpSpPr>
      <p:grpSpPr>
        <a:xfrm>
          <a:off x="0" y="0"/>
          <a:ext cx="0" cy="0"/>
          <a:chOff x="0" y="0"/>
          <a:chExt cx="0" cy="0"/>
        </a:xfrm>
      </p:grpSpPr>
      <p:pic>
        <p:nvPicPr>
          <p:cNvPr id="365" name="Google Shape;365;p44"/>
          <p:cNvPicPr preferRelativeResize="0"/>
          <p:nvPr/>
        </p:nvPicPr>
        <p:blipFill rotWithShape="1">
          <a:blip r:embed="rId4">
            <a:alphaModFix/>
          </a:blip>
          <a:srcRect/>
          <a:stretch/>
        </p:blipFill>
        <p:spPr>
          <a:xfrm>
            <a:off x="7437975" y="392372"/>
            <a:ext cx="2865411" cy="352008"/>
          </a:xfrm>
          <a:prstGeom prst="rect">
            <a:avLst/>
          </a:prstGeom>
          <a:noFill/>
          <a:ln>
            <a:noFill/>
          </a:ln>
        </p:spPr>
      </p:pic>
      <p:sp>
        <p:nvSpPr>
          <p:cNvPr id="366" name="Google Shape;366;p44"/>
          <p:cNvSpPr txBox="1"/>
          <p:nvPr/>
        </p:nvSpPr>
        <p:spPr>
          <a:xfrm>
            <a:off x="454300" y="893450"/>
            <a:ext cx="8627700" cy="72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6" b="1">
                <a:solidFill>
                  <a:srgbClr val="6CA99C"/>
                </a:solidFill>
                <a:latin typeface="Exo 2 SemiBold"/>
                <a:ea typeface="Exo 2 SemiBold"/>
                <a:cs typeface="Exo 2 SemiBold"/>
                <a:sym typeface="Exo 2 SemiBold"/>
              </a:rPr>
              <a:t>Transformación en Condición n-1 </a:t>
            </a:r>
            <a:endParaRPr sz="2806" b="1">
              <a:solidFill>
                <a:srgbClr val="6CA99C"/>
              </a:solidFill>
              <a:latin typeface="Exo 2 SemiBold"/>
              <a:ea typeface="Exo 2 SemiBold"/>
              <a:cs typeface="Exo 2 SemiBold"/>
              <a:sym typeface="Exo 2 SemiBold"/>
            </a:endParaRPr>
          </a:p>
          <a:p>
            <a:pPr marL="0" marR="0" lvl="0" indent="0" algn="l" rtl="0">
              <a:lnSpc>
                <a:spcPct val="100000"/>
              </a:lnSpc>
              <a:spcBef>
                <a:spcPts val="0"/>
              </a:spcBef>
              <a:spcAft>
                <a:spcPts val="0"/>
              </a:spcAft>
              <a:buClr>
                <a:schemeClr val="dk1"/>
              </a:buClr>
              <a:buSzPts val="1100"/>
              <a:buFont typeface="Arial"/>
              <a:buNone/>
            </a:pPr>
            <a:r>
              <a:rPr lang="en-US" sz="1511">
                <a:solidFill>
                  <a:srgbClr val="73777E"/>
                </a:solidFill>
                <a:latin typeface="Exo 2"/>
                <a:ea typeface="Exo 2"/>
                <a:cs typeface="Exo 2"/>
                <a:sym typeface="Exo 2"/>
              </a:rPr>
              <a:t>Restricciones (incluye máquina única) (10 de 11)</a:t>
            </a:r>
            <a:endParaRPr sz="1511">
              <a:solidFill>
                <a:srgbClr val="73777E"/>
              </a:solidFill>
              <a:latin typeface="Exo 2"/>
              <a:ea typeface="Exo 2"/>
              <a:cs typeface="Exo 2"/>
              <a:sym typeface="Exo 2"/>
            </a:endParaRPr>
          </a:p>
        </p:txBody>
      </p:sp>
      <p:sp>
        <p:nvSpPr>
          <p:cNvPr id="367" name="Google Shape;367;p44"/>
          <p:cNvSpPr txBox="1"/>
          <p:nvPr/>
        </p:nvSpPr>
        <p:spPr>
          <a:xfrm>
            <a:off x="7584399" y="6799400"/>
            <a:ext cx="2865300" cy="25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79"/>
              <a:buFont typeface="Arial"/>
              <a:buNone/>
            </a:pPr>
            <a:r>
              <a:rPr lang="en-US" sz="1079" b="1">
                <a:solidFill>
                  <a:srgbClr val="73777E"/>
                </a:solidFill>
                <a:latin typeface="Exo 2 SemiBold"/>
                <a:ea typeface="Exo 2 SemiBold"/>
                <a:cs typeface="Exo 2 SemiBold"/>
                <a:sym typeface="Exo 2 SemiBold"/>
              </a:rPr>
              <a:t>Red de Transporte de Extra Alta Tensión</a:t>
            </a:r>
            <a:endParaRPr sz="1400" b="0" i="0" u="none" strike="noStrike" cap="none">
              <a:solidFill>
                <a:srgbClr val="000000"/>
              </a:solidFill>
              <a:latin typeface="Arial"/>
              <a:ea typeface="Arial"/>
              <a:cs typeface="Arial"/>
              <a:sym typeface="Arial"/>
            </a:endParaRPr>
          </a:p>
        </p:txBody>
      </p:sp>
      <p:graphicFrame>
        <p:nvGraphicFramePr>
          <p:cNvPr id="368" name="Google Shape;368;p44"/>
          <p:cNvGraphicFramePr/>
          <p:nvPr>
            <p:extLst>
              <p:ext uri="{D42A27DB-BD31-4B8C-83A1-F6EECF244321}">
                <p14:modId xmlns:p14="http://schemas.microsoft.com/office/powerpoint/2010/main" val="2818975038"/>
              </p:ext>
            </p:extLst>
          </p:nvPr>
        </p:nvGraphicFramePr>
        <p:xfrm>
          <a:off x="565275" y="1741600"/>
          <a:ext cx="9738125" cy="3468575"/>
        </p:xfrm>
        <a:graphic>
          <a:graphicData uri="http://schemas.openxmlformats.org/drawingml/2006/table">
            <a:tbl>
              <a:tblPr>
                <a:noFill/>
                <a:tableStyleId>{D7212E16-A39C-477D-A84A-14C5A9FEEC18}</a:tableStyleId>
              </a:tblPr>
              <a:tblGrid>
                <a:gridCol w="1947625"/>
                <a:gridCol w="1947625"/>
                <a:gridCol w="1947625"/>
                <a:gridCol w="1947625"/>
                <a:gridCol w="1947625"/>
              </a:tblGrid>
              <a:tr h="457250">
                <a:tc>
                  <a:txBody>
                    <a:bodyPr/>
                    <a:lstStyle/>
                    <a:p>
                      <a:pPr marL="0" lvl="0" indent="0" algn="ctr" rtl="0">
                        <a:lnSpc>
                          <a:spcPct val="115000"/>
                        </a:lnSpc>
                        <a:spcBef>
                          <a:spcPts val="0"/>
                        </a:spcBef>
                        <a:spcAft>
                          <a:spcPts val="0"/>
                        </a:spcAft>
                        <a:buNone/>
                      </a:pPr>
                      <a:r>
                        <a:rPr lang="en-US" sz="1000" dirty="0">
                          <a:solidFill>
                            <a:srgbClr val="F3F3F3"/>
                          </a:solidFill>
                          <a:latin typeface="Exo 2"/>
                          <a:ea typeface="Exo 2"/>
                          <a:cs typeface="Exo 2"/>
                          <a:sym typeface="Exo 2"/>
                        </a:rPr>
                        <a:t>ET</a:t>
                      </a:r>
                      <a:endParaRPr sz="1000" dirty="0">
                        <a:solidFill>
                          <a:srgbClr val="F3F3F3"/>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lvl="0" indent="0" algn="l" rtl="0">
                        <a:lnSpc>
                          <a:spcPct val="115000"/>
                        </a:lnSpc>
                        <a:spcBef>
                          <a:spcPts val="0"/>
                        </a:spcBef>
                        <a:spcAft>
                          <a:spcPts val="0"/>
                        </a:spcAft>
                        <a:buNone/>
                      </a:pPr>
                      <a:r>
                        <a:rPr lang="en-US" sz="1000">
                          <a:solidFill>
                            <a:srgbClr val="F3F3F3"/>
                          </a:solidFill>
                          <a:latin typeface="Exo 2"/>
                          <a:ea typeface="Exo 2"/>
                          <a:cs typeface="Exo 2"/>
                          <a:sym typeface="Exo 2"/>
                        </a:rPr>
                        <a:t>TRANSFORMADOR</a:t>
                      </a:r>
                      <a:endParaRPr sz="1000">
                        <a:solidFill>
                          <a:srgbClr val="F3F3F3"/>
                        </a:solidFill>
                        <a:latin typeface="Exo 2"/>
                        <a:ea typeface="Exo 2"/>
                        <a:cs typeface="Exo 2"/>
                        <a:sym typeface="Exo 2"/>
                      </a:endParaRPr>
                    </a:p>
                    <a:p>
                      <a:pPr marL="0" lvl="0" indent="0" algn="l" rtl="0">
                        <a:lnSpc>
                          <a:spcPct val="115000"/>
                        </a:lnSpc>
                        <a:spcBef>
                          <a:spcPts val="0"/>
                        </a:spcBef>
                        <a:spcAft>
                          <a:spcPts val="0"/>
                        </a:spcAft>
                        <a:buNone/>
                      </a:pPr>
                      <a:r>
                        <a:rPr lang="en-US" sz="1000">
                          <a:solidFill>
                            <a:srgbClr val="F3F3F3"/>
                          </a:solidFill>
                          <a:latin typeface="Exo 2"/>
                          <a:ea typeface="Exo 2"/>
                          <a:cs typeface="Exo 2"/>
                          <a:sym typeface="Exo 2"/>
                        </a:rPr>
                        <a:t>F/S</a:t>
                      </a:r>
                      <a:endParaRPr sz="1000">
                        <a:solidFill>
                          <a:srgbClr val="F3F3F3"/>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RESTRICCIÓN ESTIMADA</a:t>
                      </a:r>
                      <a:endParaRPr sz="1000">
                        <a:solidFill>
                          <a:srgbClr val="F3F3F3"/>
                        </a:solidFill>
                        <a:latin typeface="Exo 2"/>
                        <a:ea typeface="Exo 2"/>
                        <a:cs typeface="Exo 2"/>
                        <a:sym typeface="Exo 2"/>
                      </a:endParaRPr>
                    </a:p>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(MW de corte)</a:t>
                      </a:r>
                      <a:endParaRPr sz="1000">
                        <a:solidFill>
                          <a:srgbClr val="F3F3F3"/>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GENERACIÓN CONSIDERADA</a:t>
                      </a:r>
                      <a:endParaRPr sz="1000">
                        <a:solidFill>
                          <a:srgbClr val="F3F3F3"/>
                        </a:solidFill>
                        <a:latin typeface="Exo 2"/>
                        <a:ea typeface="Exo 2"/>
                        <a:cs typeface="Exo 2"/>
                        <a:sym typeface="Exo 2"/>
                      </a:endParaRPr>
                    </a:p>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(Asociada al Transformador)</a:t>
                      </a:r>
                      <a:endParaRPr sz="1000">
                        <a:solidFill>
                          <a:srgbClr val="F3F3F3"/>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marR="0" lvl="0" indent="0" algn="ctr" rtl="0">
                        <a:lnSpc>
                          <a:spcPct val="115000"/>
                        </a:lnSpc>
                        <a:spcBef>
                          <a:spcPts val="0"/>
                        </a:spcBef>
                        <a:spcAft>
                          <a:spcPts val="0"/>
                        </a:spcAft>
                        <a:buNone/>
                      </a:pPr>
                      <a:r>
                        <a:rPr lang="en-US" sz="1000">
                          <a:solidFill>
                            <a:srgbClr val="F3F3F3"/>
                          </a:solidFill>
                          <a:latin typeface="Exo 2"/>
                          <a:ea typeface="Exo 2"/>
                          <a:cs typeface="Exo 2"/>
                          <a:sym typeface="Exo 2"/>
                        </a:rPr>
                        <a:t>REPUESTO o RESERVA</a:t>
                      </a:r>
                      <a:endParaRPr sz="1000">
                        <a:solidFill>
                          <a:srgbClr val="F3F3F3"/>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r>
              <a:tr h="1345625">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BAHIA BLANCA</a:t>
                      </a:r>
                      <a:endParaRPr sz="8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dirty="0">
                          <a:solidFill>
                            <a:srgbClr val="73777E"/>
                          </a:solidFill>
                          <a:latin typeface="Exo 2"/>
                          <a:ea typeface="Exo 2"/>
                          <a:cs typeface="Exo 2"/>
                          <a:sym typeface="Exo 2"/>
                        </a:rPr>
                        <a:t>T1BB o T2BB</a:t>
                      </a:r>
                      <a:endParaRPr sz="1100" b="1" dirty="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dirty="0">
                          <a:solidFill>
                            <a:srgbClr val="73777E"/>
                          </a:solidFill>
                          <a:latin typeface="Exo 2"/>
                          <a:ea typeface="Exo 2"/>
                          <a:cs typeface="Exo 2"/>
                          <a:sym typeface="Exo 2"/>
                        </a:rPr>
                        <a:t>500/132 kV – 300 MVA</a:t>
                      </a:r>
                      <a:endParaRPr sz="800" dirty="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Sin restricciones,</a:t>
                      </a:r>
                      <a:endParaRPr sz="8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Sin disponibilidad eólica es necesario disponer generación térmica para evitar restricciones</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CT Solalbán, General Cerri, CT Ingeniero White, PE Pampa Energía II, PE La Castellana, PE Villalonga, PE de la Bahía, PE La Genoveva, PE Energética,LaCastellana II.</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800">
                          <a:solidFill>
                            <a:srgbClr val="73777E"/>
                          </a:solidFill>
                          <a:latin typeface="Exo 2"/>
                          <a:ea typeface="Exo 2"/>
                          <a:cs typeface="Exo 2"/>
                          <a:sym typeface="Exo 2"/>
                        </a:rPr>
                        <a:t>TxBB de 300 MVA</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r h="934100">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CAMPANA</a:t>
                      </a:r>
                      <a:endParaRPr sz="8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dirty="0">
                          <a:solidFill>
                            <a:srgbClr val="73777E"/>
                          </a:solidFill>
                          <a:latin typeface="Exo 2"/>
                          <a:ea typeface="Exo 2"/>
                          <a:cs typeface="Exo 2"/>
                          <a:sym typeface="Exo 2"/>
                        </a:rPr>
                        <a:t>T1CA o T2CA</a:t>
                      </a:r>
                      <a:endParaRPr sz="1100" b="1" dirty="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dirty="0">
                          <a:solidFill>
                            <a:srgbClr val="73777E"/>
                          </a:solidFill>
                          <a:latin typeface="Exo 2"/>
                          <a:ea typeface="Exo 2"/>
                          <a:cs typeface="Exo 2"/>
                          <a:sym typeface="Exo 2"/>
                        </a:rPr>
                        <a:t>500/132 kV 300 MVA</a:t>
                      </a:r>
                      <a:endParaRPr sz="800" dirty="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Sin restricciones.Condicionado a disponibilidad de generación o abastecimiento desde EDENOR</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Con CN Atucha y 210 MW hacia Siderca, CT Las Palmas, CT San Pedro,</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TxRO de300 MVA</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r h="731600">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OLAVARRÍA</a:t>
                      </a:r>
                      <a:endParaRPr sz="8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dirty="0">
                          <a:solidFill>
                            <a:srgbClr val="73777E"/>
                          </a:solidFill>
                          <a:latin typeface="Exo 2"/>
                          <a:ea typeface="Exo 2"/>
                          <a:cs typeface="Exo 2"/>
                          <a:sym typeface="Exo 2"/>
                        </a:rPr>
                        <a:t>T1OL o T2OL 500/132 kV 300 MVA</a:t>
                      </a:r>
                      <a:endParaRPr sz="1100" b="1" dirty="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Sin restricciones</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CT 9 de Julio, Barker, Necochea y generación de la Costa Atlántica Norte, CT Olavarría. TG04 Barker.</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800">
                          <a:solidFill>
                            <a:srgbClr val="73777E"/>
                          </a:solidFill>
                          <a:latin typeface="Exo 2"/>
                          <a:ea typeface="Exo 2"/>
                          <a:cs typeface="Exo 2"/>
                          <a:sym typeface="Exo 2"/>
                        </a:rPr>
                        <a:t>Reserva rápida</a:t>
                      </a:r>
                      <a:endParaRPr sz="800">
                        <a:solidFill>
                          <a:srgbClr val="73777E"/>
                        </a:solidFill>
                        <a:latin typeface="Exo 2"/>
                        <a:ea typeface="Exo 2"/>
                        <a:cs typeface="Exo 2"/>
                        <a:sym typeface="Exo 2"/>
                      </a:endParaRPr>
                    </a:p>
                    <a:p>
                      <a:pPr marL="0" marR="0" lvl="0" indent="0" algn="ctr" rtl="0">
                        <a:lnSpc>
                          <a:spcPct val="115000"/>
                        </a:lnSpc>
                        <a:spcBef>
                          <a:spcPts val="0"/>
                        </a:spcBef>
                        <a:spcAft>
                          <a:spcPts val="0"/>
                        </a:spcAft>
                        <a:buNone/>
                      </a:pPr>
                      <a:r>
                        <a:rPr lang="en-US" sz="800">
                          <a:solidFill>
                            <a:srgbClr val="73777E"/>
                          </a:solidFill>
                          <a:latin typeface="Exo 2"/>
                          <a:ea typeface="Exo 2"/>
                          <a:cs typeface="Exo 2"/>
                          <a:sym typeface="Exo 2"/>
                        </a:rPr>
                        <a:t>T3OL de 300 MVA</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2"/>
        <p:cNvGrpSpPr/>
        <p:nvPr/>
      </p:nvGrpSpPr>
      <p:grpSpPr>
        <a:xfrm>
          <a:off x="0" y="0"/>
          <a:ext cx="0" cy="0"/>
          <a:chOff x="0" y="0"/>
          <a:chExt cx="0" cy="0"/>
        </a:xfrm>
      </p:grpSpPr>
      <p:pic>
        <p:nvPicPr>
          <p:cNvPr id="373" name="Google Shape;373;p45"/>
          <p:cNvPicPr preferRelativeResize="0"/>
          <p:nvPr/>
        </p:nvPicPr>
        <p:blipFill rotWithShape="1">
          <a:blip r:embed="rId4">
            <a:alphaModFix/>
          </a:blip>
          <a:srcRect/>
          <a:stretch/>
        </p:blipFill>
        <p:spPr>
          <a:xfrm>
            <a:off x="7437975" y="392372"/>
            <a:ext cx="2865411" cy="352008"/>
          </a:xfrm>
          <a:prstGeom prst="rect">
            <a:avLst/>
          </a:prstGeom>
          <a:noFill/>
          <a:ln>
            <a:noFill/>
          </a:ln>
        </p:spPr>
      </p:pic>
      <p:sp>
        <p:nvSpPr>
          <p:cNvPr id="374" name="Google Shape;374;p45"/>
          <p:cNvSpPr txBox="1"/>
          <p:nvPr/>
        </p:nvSpPr>
        <p:spPr>
          <a:xfrm>
            <a:off x="454300" y="893450"/>
            <a:ext cx="8627700" cy="72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6" b="1">
                <a:solidFill>
                  <a:srgbClr val="6CA99C"/>
                </a:solidFill>
                <a:latin typeface="Exo 2 SemiBold"/>
                <a:ea typeface="Exo 2 SemiBold"/>
                <a:cs typeface="Exo 2 SemiBold"/>
                <a:sym typeface="Exo 2 SemiBold"/>
              </a:rPr>
              <a:t>Transformación en Condición n-1 </a:t>
            </a:r>
            <a:endParaRPr sz="2806" b="1">
              <a:solidFill>
                <a:srgbClr val="6CA99C"/>
              </a:solidFill>
              <a:latin typeface="Exo 2 SemiBold"/>
              <a:ea typeface="Exo 2 SemiBold"/>
              <a:cs typeface="Exo 2 SemiBold"/>
              <a:sym typeface="Exo 2 SemiBold"/>
            </a:endParaRPr>
          </a:p>
          <a:p>
            <a:pPr marL="0" marR="0" lvl="0" indent="0" algn="l" rtl="0">
              <a:lnSpc>
                <a:spcPct val="100000"/>
              </a:lnSpc>
              <a:spcBef>
                <a:spcPts val="0"/>
              </a:spcBef>
              <a:spcAft>
                <a:spcPts val="0"/>
              </a:spcAft>
              <a:buClr>
                <a:schemeClr val="dk1"/>
              </a:buClr>
              <a:buSzPts val="1100"/>
              <a:buFont typeface="Arial"/>
              <a:buNone/>
            </a:pPr>
            <a:r>
              <a:rPr lang="en-US" sz="1511">
                <a:solidFill>
                  <a:srgbClr val="73777E"/>
                </a:solidFill>
                <a:latin typeface="Exo 2"/>
                <a:ea typeface="Exo 2"/>
                <a:cs typeface="Exo 2"/>
                <a:sym typeface="Exo 2"/>
              </a:rPr>
              <a:t>Transportistas Independientes. Restricciones (incluye máquina única) (11 de 11)</a:t>
            </a:r>
            <a:endParaRPr sz="1511">
              <a:solidFill>
                <a:srgbClr val="73777E"/>
              </a:solidFill>
              <a:latin typeface="Exo 2"/>
              <a:ea typeface="Exo 2"/>
              <a:cs typeface="Exo 2"/>
              <a:sym typeface="Exo 2"/>
            </a:endParaRPr>
          </a:p>
        </p:txBody>
      </p:sp>
      <p:sp>
        <p:nvSpPr>
          <p:cNvPr id="375" name="Google Shape;375;p45"/>
          <p:cNvSpPr txBox="1"/>
          <p:nvPr/>
        </p:nvSpPr>
        <p:spPr>
          <a:xfrm>
            <a:off x="7584399" y="6799400"/>
            <a:ext cx="2865300" cy="25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79"/>
              <a:buFont typeface="Arial"/>
              <a:buNone/>
            </a:pPr>
            <a:r>
              <a:rPr lang="en-US" sz="1079" b="1">
                <a:solidFill>
                  <a:srgbClr val="73777E"/>
                </a:solidFill>
                <a:latin typeface="Exo 2 SemiBold"/>
                <a:ea typeface="Exo 2 SemiBold"/>
                <a:cs typeface="Exo 2 SemiBold"/>
                <a:sym typeface="Exo 2 SemiBold"/>
              </a:rPr>
              <a:t>Red de Transporte de Extra Alta Tensión</a:t>
            </a:r>
            <a:endParaRPr sz="1400" b="0" i="0" u="none" strike="noStrike" cap="none">
              <a:solidFill>
                <a:srgbClr val="000000"/>
              </a:solidFill>
              <a:latin typeface="Arial"/>
              <a:ea typeface="Arial"/>
              <a:cs typeface="Arial"/>
              <a:sym typeface="Arial"/>
            </a:endParaRPr>
          </a:p>
        </p:txBody>
      </p:sp>
      <p:graphicFrame>
        <p:nvGraphicFramePr>
          <p:cNvPr id="376" name="Google Shape;376;p45"/>
          <p:cNvGraphicFramePr/>
          <p:nvPr>
            <p:extLst>
              <p:ext uri="{D42A27DB-BD31-4B8C-83A1-F6EECF244321}">
                <p14:modId xmlns:p14="http://schemas.microsoft.com/office/powerpoint/2010/main" val="4250497894"/>
              </p:ext>
            </p:extLst>
          </p:nvPr>
        </p:nvGraphicFramePr>
        <p:xfrm>
          <a:off x="565275" y="1741625"/>
          <a:ext cx="9738125" cy="3798078"/>
        </p:xfrm>
        <a:graphic>
          <a:graphicData uri="http://schemas.openxmlformats.org/drawingml/2006/table">
            <a:tbl>
              <a:tblPr>
                <a:noFill/>
                <a:tableStyleId>{D7212E16-A39C-477D-A84A-14C5A9FEEC18}</a:tableStyleId>
              </a:tblPr>
              <a:tblGrid>
                <a:gridCol w="1947625"/>
                <a:gridCol w="1947625"/>
                <a:gridCol w="1947625"/>
                <a:gridCol w="1947625"/>
                <a:gridCol w="1947625"/>
              </a:tblGrid>
              <a:tr h="468450">
                <a:tc>
                  <a:txBody>
                    <a:bodyPr/>
                    <a:lstStyle/>
                    <a:p>
                      <a:pPr marL="0" lvl="0" indent="0" algn="ctr" rtl="0">
                        <a:lnSpc>
                          <a:spcPct val="115000"/>
                        </a:lnSpc>
                        <a:spcBef>
                          <a:spcPts val="0"/>
                        </a:spcBef>
                        <a:spcAft>
                          <a:spcPts val="0"/>
                        </a:spcAft>
                        <a:buNone/>
                      </a:pPr>
                      <a:r>
                        <a:rPr lang="en-US" sz="1000" dirty="0">
                          <a:solidFill>
                            <a:srgbClr val="FFFFFF"/>
                          </a:solidFill>
                          <a:latin typeface="Exo 2"/>
                          <a:ea typeface="Exo 2"/>
                          <a:cs typeface="Exo 2"/>
                          <a:sym typeface="Exo 2"/>
                        </a:rPr>
                        <a:t>ET|</a:t>
                      </a:r>
                      <a:endParaRPr sz="1000" dirty="0">
                        <a:solidFill>
                          <a:srgbClr val="FFFFFF"/>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a:solidFill>
                            <a:srgbClr val="FFFFFF"/>
                          </a:solidFill>
                          <a:latin typeface="Exo 2"/>
                          <a:ea typeface="Exo 2"/>
                          <a:cs typeface="Exo 2"/>
                          <a:sym typeface="Exo 2"/>
                        </a:rPr>
                        <a:t>TRANSFORMADOR</a:t>
                      </a:r>
                      <a:endParaRPr sz="1000">
                        <a:solidFill>
                          <a:srgbClr val="FFFFFF"/>
                        </a:solidFill>
                        <a:latin typeface="Exo 2"/>
                        <a:ea typeface="Exo 2"/>
                        <a:cs typeface="Exo 2"/>
                        <a:sym typeface="Exo 2"/>
                      </a:endParaRPr>
                    </a:p>
                    <a:p>
                      <a:pPr marL="0" lvl="0" indent="0" algn="ctr" rtl="0">
                        <a:lnSpc>
                          <a:spcPct val="115000"/>
                        </a:lnSpc>
                        <a:spcBef>
                          <a:spcPts val="0"/>
                        </a:spcBef>
                        <a:spcAft>
                          <a:spcPts val="0"/>
                        </a:spcAft>
                        <a:buNone/>
                      </a:pPr>
                      <a:r>
                        <a:rPr lang="en-US" sz="1000">
                          <a:solidFill>
                            <a:srgbClr val="FFFFFF"/>
                          </a:solidFill>
                          <a:latin typeface="Exo 2"/>
                          <a:ea typeface="Exo 2"/>
                          <a:cs typeface="Exo 2"/>
                          <a:sym typeface="Exo 2"/>
                        </a:rPr>
                        <a:t>F/S</a:t>
                      </a:r>
                      <a:endParaRPr sz="1000">
                        <a:solidFill>
                          <a:srgbClr val="FFFFFF"/>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a:solidFill>
                            <a:srgbClr val="FFFFFF"/>
                          </a:solidFill>
                          <a:latin typeface="Exo 2"/>
                          <a:ea typeface="Exo 2"/>
                          <a:cs typeface="Exo 2"/>
                          <a:sym typeface="Exo 2"/>
                        </a:rPr>
                        <a:t>RESTRICCIÓN ESTIMADA</a:t>
                      </a:r>
                      <a:endParaRPr sz="1000">
                        <a:solidFill>
                          <a:srgbClr val="FFFFFF"/>
                        </a:solidFill>
                        <a:latin typeface="Exo 2"/>
                        <a:ea typeface="Exo 2"/>
                        <a:cs typeface="Exo 2"/>
                        <a:sym typeface="Exo 2"/>
                      </a:endParaRPr>
                    </a:p>
                    <a:p>
                      <a:pPr marL="0" lvl="0" indent="0" algn="ctr" rtl="0">
                        <a:lnSpc>
                          <a:spcPct val="115000"/>
                        </a:lnSpc>
                        <a:spcBef>
                          <a:spcPts val="0"/>
                        </a:spcBef>
                        <a:spcAft>
                          <a:spcPts val="0"/>
                        </a:spcAft>
                        <a:buNone/>
                      </a:pPr>
                      <a:r>
                        <a:rPr lang="en-US" sz="1000">
                          <a:solidFill>
                            <a:srgbClr val="FFFFFF"/>
                          </a:solidFill>
                          <a:latin typeface="Exo 2"/>
                          <a:ea typeface="Exo 2"/>
                          <a:cs typeface="Exo 2"/>
                          <a:sym typeface="Exo 2"/>
                        </a:rPr>
                        <a:t>(MW de corte)</a:t>
                      </a:r>
                      <a:endParaRPr sz="1000">
                        <a:solidFill>
                          <a:srgbClr val="FFFFFF"/>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a:solidFill>
                            <a:srgbClr val="FFFFFF"/>
                          </a:solidFill>
                          <a:latin typeface="Exo 2"/>
                          <a:ea typeface="Exo 2"/>
                          <a:cs typeface="Exo 2"/>
                          <a:sym typeface="Exo 2"/>
                        </a:rPr>
                        <a:t>GENERACIÓN CONSIDERADA</a:t>
                      </a:r>
                      <a:endParaRPr sz="1000">
                        <a:solidFill>
                          <a:srgbClr val="FFFFFF"/>
                        </a:solidFill>
                        <a:latin typeface="Exo 2"/>
                        <a:ea typeface="Exo 2"/>
                        <a:cs typeface="Exo 2"/>
                        <a:sym typeface="Exo 2"/>
                      </a:endParaRPr>
                    </a:p>
                    <a:p>
                      <a:pPr marL="0" lvl="0" indent="0" algn="ctr" rtl="0">
                        <a:lnSpc>
                          <a:spcPct val="115000"/>
                        </a:lnSpc>
                        <a:spcBef>
                          <a:spcPts val="0"/>
                        </a:spcBef>
                        <a:spcAft>
                          <a:spcPts val="0"/>
                        </a:spcAft>
                        <a:buNone/>
                      </a:pPr>
                      <a:r>
                        <a:rPr lang="en-US" sz="1000">
                          <a:solidFill>
                            <a:srgbClr val="FFFFFF"/>
                          </a:solidFill>
                          <a:latin typeface="Exo 2"/>
                          <a:ea typeface="Exo 2"/>
                          <a:cs typeface="Exo 2"/>
                          <a:sym typeface="Exo 2"/>
                        </a:rPr>
                        <a:t>(Asociada al transformador)</a:t>
                      </a:r>
                      <a:endParaRPr sz="1000">
                        <a:solidFill>
                          <a:srgbClr val="FFFFFF"/>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marR="0" lvl="0" indent="0" algn="ctr" rtl="0">
                        <a:lnSpc>
                          <a:spcPct val="115000"/>
                        </a:lnSpc>
                        <a:spcBef>
                          <a:spcPts val="0"/>
                        </a:spcBef>
                        <a:spcAft>
                          <a:spcPts val="0"/>
                        </a:spcAft>
                        <a:buNone/>
                      </a:pPr>
                      <a:r>
                        <a:rPr lang="en-US" sz="1000">
                          <a:solidFill>
                            <a:srgbClr val="FFFFFF"/>
                          </a:solidFill>
                          <a:latin typeface="Exo 2"/>
                          <a:ea typeface="Exo 2"/>
                          <a:cs typeface="Exo 2"/>
                          <a:sym typeface="Exo 2"/>
                        </a:rPr>
                        <a:t>REPUESTO o</a:t>
                      </a:r>
                      <a:endParaRPr sz="1000">
                        <a:solidFill>
                          <a:srgbClr val="FFFFFF"/>
                        </a:solidFill>
                        <a:latin typeface="Exo 2"/>
                        <a:ea typeface="Exo 2"/>
                        <a:cs typeface="Exo 2"/>
                        <a:sym typeface="Exo 2"/>
                      </a:endParaRPr>
                    </a:p>
                    <a:p>
                      <a:pPr marL="0" marR="0" lvl="0" indent="0" algn="ctr" rtl="0">
                        <a:lnSpc>
                          <a:spcPct val="115000"/>
                        </a:lnSpc>
                        <a:spcBef>
                          <a:spcPts val="0"/>
                        </a:spcBef>
                        <a:spcAft>
                          <a:spcPts val="0"/>
                        </a:spcAft>
                        <a:buNone/>
                      </a:pPr>
                      <a:r>
                        <a:rPr lang="en-US" sz="1000">
                          <a:solidFill>
                            <a:srgbClr val="FFFFFF"/>
                          </a:solidFill>
                          <a:latin typeface="Exo 2"/>
                          <a:ea typeface="Exo 2"/>
                          <a:cs typeface="Exo 2"/>
                          <a:sym typeface="Exo 2"/>
                        </a:rPr>
                        <a:t>RESERVA</a:t>
                      </a:r>
                      <a:endParaRPr sz="1000">
                        <a:solidFill>
                          <a:srgbClr val="FFFFFF"/>
                        </a:solidFill>
                        <a:latin typeface="Exo 2"/>
                        <a:ea typeface="Exo 2"/>
                        <a:cs typeface="Exo 2"/>
                        <a:sym typeface="Exo 2"/>
                      </a:endParaRPr>
                    </a:p>
                  </a:txBody>
                  <a:tcPr marL="91425" marR="9142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r>
              <a:tr h="542075">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GRAN FORMOSA</a:t>
                      </a:r>
                      <a:endParaRPr sz="800" b="1">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LINSA</a:t>
                      </a:r>
                      <a:endParaRPr sz="8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dirty="0">
                          <a:solidFill>
                            <a:srgbClr val="73777E"/>
                          </a:solidFill>
                          <a:latin typeface="Exo 2"/>
                          <a:ea typeface="Exo 2"/>
                          <a:cs typeface="Exo 2"/>
                          <a:sym typeface="Exo 2"/>
                        </a:rPr>
                        <a:t>T1GFO o T2GFO (*)</a:t>
                      </a:r>
                      <a:endParaRPr sz="1100" b="1" dirty="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dirty="0">
                          <a:solidFill>
                            <a:srgbClr val="73777E"/>
                          </a:solidFill>
                          <a:latin typeface="Exo 2"/>
                          <a:ea typeface="Exo 2"/>
                          <a:cs typeface="Exo 2"/>
                          <a:sym typeface="Exo 2"/>
                        </a:rPr>
                        <a:t>500/132 kV 300 MVA</a:t>
                      </a:r>
                      <a:endParaRPr sz="800" dirty="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Sin restricciones</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Generación Diesel dePirané, Formosa, Roca y San Martín</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TxGFO</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r h="441675">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MERCEDES LIMSA</a:t>
                      </a:r>
                      <a:endParaRPr sz="8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dirty="0">
                          <a:solidFill>
                            <a:srgbClr val="73777E"/>
                          </a:solidFill>
                          <a:latin typeface="Exo 2"/>
                          <a:ea typeface="Exo 2"/>
                          <a:cs typeface="Exo 2"/>
                          <a:sym typeface="Exo 2"/>
                        </a:rPr>
                        <a:t>T1MD</a:t>
                      </a:r>
                      <a:endParaRPr sz="1100" b="1" dirty="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dirty="0">
                          <a:solidFill>
                            <a:srgbClr val="73777E"/>
                          </a:solidFill>
                          <a:latin typeface="Exo 2"/>
                          <a:ea typeface="Exo 2"/>
                          <a:cs typeface="Exo 2"/>
                          <a:sym typeface="Exo 2"/>
                        </a:rPr>
                        <a:t>500/132 kV 300 MVA</a:t>
                      </a:r>
                      <a:endParaRPr sz="800" dirty="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90 MW(U&lt;)</a:t>
                      </a:r>
                      <a:endParaRPr sz="8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24 hs de corte</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CT Diesel Goya, Santa Rosa,CT Esquina</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rowSpan="3">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TxBR</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r h="649150">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MONTE QUEMADO</a:t>
                      </a:r>
                      <a:endParaRPr sz="800" b="1">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LINSA</a:t>
                      </a:r>
                      <a:endParaRPr sz="8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dirty="0">
                          <a:solidFill>
                            <a:srgbClr val="73777E"/>
                          </a:solidFill>
                          <a:latin typeface="Exo 2"/>
                          <a:ea typeface="Exo 2"/>
                          <a:cs typeface="Exo 2"/>
                          <a:sym typeface="Exo 2"/>
                        </a:rPr>
                        <a:t>T1MQ</a:t>
                      </a:r>
                      <a:endParaRPr sz="1100" b="1" dirty="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dirty="0">
                          <a:solidFill>
                            <a:srgbClr val="73777E"/>
                          </a:solidFill>
                          <a:latin typeface="Exo 2"/>
                          <a:ea typeface="Exo 2"/>
                          <a:cs typeface="Exo 2"/>
                          <a:sym typeface="Exo 2"/>
                        </a:rPr>
                        <a:t>500/132 kV 150 MVA</a:t>
                      </a:r>
                      <a:endParaRPr sz="800" dirty="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Sin restricciones</a:t>
                      </a:r>
                      <a:endParaRPr sz="8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Condicionado a disponibilidad de generación</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CT Añatuya, Bandera.</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vMerge="1">
                  <a:txBody>
                    <a:bodyPr/>
                    <a:lstStyle/>
                    <a:p>
                      <a:endParaRPr lang="es-AR"/>
                    </a:p>
                  </a:txBody>
                  <a:tcPr/>
                </a:tc>
              </a:tr>
              <a:tr h="334600">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SAN ISIDRO</a:t>
                      </a:r>
                      <a:endParaRPr sz="800" b="1">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LITSA</a:t>
                      </a:r>
                      <a:endParaRPr sz="8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dirty="0">
                          <a:solidFill>
                            <a:srgbClr val="73777E"/>
                          </a:solidFill>
                          <a:latin typeface="Exo 2"/>
                          <a:ea typeface="Exo 2"/>
                          <a:cs typeface="Exo 2"/>
                          <a:sym typeface="Exo 2"/>
                        </a:rPr>
                        <a:t>T1SI y T2SI</a:t>
                      </a:r>
                      <a:endParaRPr sz="1100" b="1" dirty="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dirty="0">
                          <a:solidFill>
                            <a:srgbClr val="73777E"/>
                          </a:solidFill>
                          <a:latin typeface="Exo 2"/>
                          <a:ea typeface="Exo 2"/>
                          <a:cs typeface="Exo 2"/>
                          <a:sym typeface="Exo 2"/>
                        </a:rPr>
                        <a:t>500/132 kV 300 MVA</a:t>
                      </a:r>
                      <a:endParaRPr sz="800" dirty="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120MW</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Uruguai,Oberá, Posadas y Puerto Piray.</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vMerge="1">
                  <a:txBody>
                    <a:bodyPr/>
                    <a:lstStyle/>
                    <a:p>
                      <a:endParaRPr lang="es-AR"/>
                    </a:p>
                  </a:txBody>
                  <a:tcPr/>
                </a:tc>
              </a:tr>
              <a:tr h="441675">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CHACO</a:t>
                      </a:r>
                      <a:endParaRPr sz="800" b="1">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LINSA</a:t>
                      </a:r>
                      <a:endParaRPr sz="8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dirty="0">
                          <a:solidFill>
                            <a:srgbClr val="73777E"/>
                          </a:solidFill>
                          <a:latin typeface="Exo 2"/>
                          <a:ea typeface="Exo 2"/>
                          <a:cs typeface="Exo 2"/>
                          <a:sym typeface="Exo 2"/>
                        </a:rPr>
                        <a:t>T1CHA</a:t>
                      </a:r>
                      <a:endParaRPr sz="1100" b="1" dirty="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dirty="0">
                          <a:solidFill>
                            <a:srgbClr val="73777E"/>
                          </a:solidFill>
                          <a:latin typeface="Exo 2"/>
                          <a:ea typeface="Exo 2"/>
                          <a:cs typeface="Exo 2"/>
                          <a:sym typeface="Exo 2"/>
                        </a:rPr>
                        <a:t>500/132 kV 300 MVA</a:t>
                      </a:r>
                      <a:endParaRPr sz="800" dirty="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110 MW</a:t>
                      </a:r>
                      <a:endParaRPr sz="8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&gt;4 hs de corte</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Charata, Saenz Peña, Castelli, Villa Ángela, Roca y San Martín</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TxCHA</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r h="542075">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RINCON</a:t>
                      </a:r>
                      <a:endParaRPr sz="800" b="1">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LITSA</a:t>
                      </a:r>
                      <a:endParaRPr sz="8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dirty="0">
                          <a:solidFill>
                            <a:srgbClr val="73777E"/>
                          </a:solidFill>
                          <a:latin typeface="Exo 2"/>
                          <a:ea typeface="Exo 2"/>
                          <a:cs typeface="Exo 2"/>
                          <a:sym typeface="Exo 2"/>
                        </a:rPr>
                        <a:t>T1RI</a:t>
                      </a:r>
                      <a:endParaRPr sz="1100" b="1" dirty="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dirty="0">
                          <a:solidFill>
                            <a:srgbClr val="73777E"/>
                          </a:solidFill>
                          <a:latin typeface="Exo 2"/>
                          <a:ea typeface="Exo 2"/>
                          <a:cs typeface="Exo 2"/>
                          <a:sym typeface="Exo 2"/>
                        </a:rPr>
                        <a:t>500/132 kV 300 MVA</a:t>
                      </a:r>
                      <a:endParaRPr sz="800" dirty="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40 MW</a:t>
                      </a:r>
                      <a:endParaRPr sz="8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Siempre que haya generación disponible.</a:t>
                      </a:r>
                      <a:endParaRPr sz="8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24 hs de corte</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Biomasa Garruchos.</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800">
                          <a:solidFill>
                            <a:srgbClr val="73777E"/>
                          </a:solidFill>
                          <a:latin typeface="Exo 2"/>
                          <a:ea typeface="Exo 2"/>
                          <a:cs typeface="Exo 2"/>
                          <a:sym typeface="Exo 2"/>
                        </a:rPr>
                        <a:t>Fase de Repuesto en</a:t>
                      </a:r>
                      <a:endParaRPr sz="800">
                        <a:solidFill>
                          <a:srgbClr val="73777E"/>
                        </a:solidFill>
                        <a:latin typeface="Exo 2"/>
                        <a:ea typeface="Exo 2"/>
                        <a:cs typeface="Exo 2"/>
                        <a:sym typeface="Exo 2"/>
                      </a:endParaRPr>
                    </a:p>
                    <a:p>
                      <a:pPr marL="0" marR="0" lvl="0" indent="0" algn="ctr" rtl="0">
                        <a:lnSpc>
                          <a:spcPct val="115000"/>
                        </a:lnSpc>
                        <a:spcBef>
                          <a:spcPts val="0"/>
                        </a:spcBef>
                        <a:spcAft>
                          <a:spcPts val="0"/>
                        </a:spcAft>
                        <a:buNone/>
                      </a:pPr>
                      <a:r>
                        <a:rPr lang="en-US" sz="800">
                          <a:solidFill>
                            <a:srgbClr val="73777E"/>
                          </a:solidFill>
                          <a:latin typeface="Exo 2"/>
                          <a:ea typeface="Exo 2"/>
                          <a:cs typeface="Exo 2"/>
                          <a:sym typeface="Exo 2"/>
                        </a:rPr>
                        <a:t>ET Rincón</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r h="334600">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SALTO GRANDE LITSA</a:t>
                      </a:r>
                      <a:endParaRPr sz="8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b="1" dirty="0">
                          <a:solidFill>
                            <a:srgbClr val="73777E"/>
                          </a:solidFill>
                          <a:latin typeface="Exo 2"/>
                          <a:ea typeface="Exo 2"/>
                          <a:cs typeface="Exo 2"/>
                          <a:sym typeface="Exo 2"/>
                        </a:rPr>
                        <a:t>T2SG</a:t>
                      </a:r>
                      <a:endParaRPr sz="1100" b="1" dirty="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dirty="0">
                          <a:solidFill>
                            <a:srgbClr val="73777E"/>
                          </a:solidFill>
                          <a:latin typeface="Exo 2"/>
                          <a:ea typeface="Exo 2"/>
                          <a:cs typeface="Exo 2"/>
                          <a:sym typeface="Exo 2"/>
                        </a:rPr>
                        <a:t>500/132 kV 150 MVA</a:t>
                      </a:r>
                      <a:endParaRPr sz="800" dirty="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65 MW</a:t>
                      </a:r>
                      <a:endParaRPr sz="8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24 hs de corte</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Concepción del Uruguay,San Salvador.</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800">
                          <a:solidFill>
                            <a:srgbClr val="73777E"/>
                          </a:solidFill>
                          <a:latin typeface="Exo 2"/>
                          <a:ea typeface="Exo 2"/>
                          <a:cs typeface="Exo 2"/>
                          <a:sym typeface="Exo 2"/>
                        </a:rPr>
                        <a:t>Fase de Repuesto en</a:t>
                      </a:r>
                      <a:endParaRPr sz="800">
                        <a:solidFill>
                          <a:srgbClr val="73777E"/>
                        </a:solidFill>
                        <a:latin typeface="Exo 2"/>
                        <a:ea typeface="Exo 2"/>
                        <a:cs typeface="Exo 2"/>
                        <a:sym typeface="Exo 2"/>
                      </a:endParaRPr>
                    </a:p>
                    <a:p>
                      <a:pPr marL="0" marR="0" lvl="0" indent="0" algn="ctr" rtl="0">
                        <a:lnSpc>
                          <a:spcPct val="115000"/>
                        </a:lnSpc>
                        <a:spcBef>
                          <a:spcPts val="0"/>
                        </a:spcBef>
                        <a:spcAft>
                          <a:spcPts val="0"/>
                        </a:spcAft>
                        <a:buNone/>
                      </a:pPr>
                      <a:r>
                        <a:rPr lang="en-US" sz="800">
                          <a:solidFill>
                            <a:srgbClr val="73777E"/>
                          </a:solidFill>
                          <a:latin typeface="Exo 2"/>
                          <a:ea typeface="Exo 2"/>
                          <a:cs typeface="Exo 2"/>
                          <a:sym typeface="Exo 2"/>
                        </a:rPr>
                        <a:t>ET Salto Grande</a:t>
                      </a:r>
                      <a:endParaRPr sz="8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r>
            </a:tbl>
          </a:graphicData>
        </a:graphic>
      </p:graphicFrame>
      <p:sp>
        <p:nvSpPr>
          <p:cNvPr id="377" name="Google Shape;377;p45"/>
          <p:cNvSpPr txBox="1"/>
          <p:nvPr/>
        </p:nvSpPr>
        <p:spPr>
          <a:xfrm>
            <a:off x="559200" y="6121800"/>
            <a:ext cx="9744300" cy="5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700">
                <a:solidFill>
                  <a:srgbClr val="73777E"/>
                </a:solidFill>
                <a:latin typeface="Exo 2"/>
                <a:ea typeface="Exo 2"/>
                <a:cs typeface="Exo 2"/>
                <a:sym typeface="Exo 2"/>
              </a:rPr>
              <a:t>(*) T2GFO de 300 MVA. Octubre-Noviembre 2019</a:t>
            </a:r>
            <a:endParaRPr sz="700">
              <a:solidFill>
                <a:srgbClr val="73777E"/>
              </a:solidFill>
              <a:latin typeface="Exo 2"/>
              <a:ea typeface="Exo 2"/>
              <a:cs typeface="Exo 2"/>
              <a:sym typeface="Exo 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1"/>
        <p:cNvGrpSpPr/>
        <p:nvPr/>
      </p:nvGrpSpPr>
      <p:grpSpPr>
        <a:xfrm>
          <a:off x="0" y="0"/>
          <a:ext cx="0" cy="0"/>
          <a:chOff x="0" y="0"/>
          <a:chExt cx="0" cy="0"/>
        </a:xfrm>
      </p:grpSpPr>
      <p:pic>
        <p:nvPicPr>
          <p:cNvPr id="382" name="Google Shape;382;p46"/>
          <p:cNvPicPr preferRelativeResize="0"/>
          <p:nvPr/>
        </p:nvPicPr>
        <p:blipFill rotWithShape="1">
          <a:blip r:embed="rId4">
            <a:alphaModFix/>
          </a:blip>
          <a:srcRect/>
          <a:stretch/>
        </p:blipFill>
        <p:spPr>
          <a:xfrm>
            <a:off x="7437975" y="392372"/>
            <a:ext cx="2865411" cy="352008"/>
          </a:xfrm>
          <a:prstGeom prst="rect">
            <a:avLst/>
          </a:prstGeom>
          <a:noFill/>
          <a:ln>
            <a:noFill/>
          </a:ln>
        </p:spPr>
      </p:pic>
      <p:sp>
        <p:nvSpPr>
          <p:cNvPr id="383" name="Google Shape;383;p46"/>
          <p:cNvSpPr txBox="1"/>
          <p:nvPr/>
        </p:nvSpPr>
        <p:spPr>
          <a:xfrm>
            <a:off x="565225" y="1741625"/>
            <a:ext cx="9015900" cy="43911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079" b="1">
                <a:solidFill>
                  <a:schemeClr val="dk1"/>
                </a:solidFill>
                <a:latin typeface="Asap"/>
                <a:ea typeface="Asap"/>
                <a:cs typeface="Asap"/>
                <a:sym typeface="Asap"/>
              </a:rPr>
              <a:t>Líneas de transmisión cuya indisponibilidad en escenarios de demanda pico sería crítica para la operación del sistema y podría originar restricciones:</a:t>
            </a:r>
            <a:endParaRPr sz="1079" b="1">
              <a:solidFill>
                <a:schemeClr val="dk1"/>
              </a:solidFill>
              <a:latin typeface="Asap"/>
              <a:ea typeface="Asap"/>
              <a:cs typeface="Asap"/>
              <a:sym typeface="Asap"/>
            </a:endParaRPr>
          </a:p>
          <a:p>
            <a:pPr marL="0" marR="0" lvl="0" indent="0" algn="l" rtl="0">
              <a:lnSpc>
                <a:spcPct val="115000"/>
              </a:lnSpc>
              <a:spcBef>
                <a:spcPts val="0"/>
              </a:spcBef>
              <a:spcAft>
                <a:spcPts val="0"/>
              </a:spcAft>
              <a:buNone/>
            </a:pPr>
            <a:endParaRPr sz="1079" b="1">
              <a:solidFill>
                <a:schemeClr val="dk1"/>
              </a:solidFill>
              <a:latin typeface="Asap"/>
              <a:ea typeface="Asap"/>
              <a:cs typeface="Asap"/>
              <a:sym typeface="Asap"/>
            </a:endParaRPr>
          </a:p>
          <a:p>
            <a:pPr marL="457200" marR="0" lvl="0" indent="-297116" algn="l" rtl="0">
              <a:lnSpc>
                <a:spcPct val="115000"/>
              </a:lnSpc>
              <a:spcBef>
                <a:spcPts val="0"/>
              </a:spcBef>
              <a:spcAft>
                <a:spcPts val="0"/>
              </a:spcAft>
              <a:buClr>
                <a:schemeClr val="dk1"/>
              </a:buClr>
              <a:buSzPts val="1079"/>
              <a:buFont typeface="Asap"/>
              <a:buChar char="●"/>
            </a:pPr>
            <a:r>
              <a:rPr lang="en-US" sz="1079">
                <a:solidFill>
                  <a:schemeClr val="dk1"/>
                </a:solidFill>
                <a:latin typeface="Asap"/>
                <a:ea typeface="Asap"/>
                <a:cs typeface="Asap"/>
                <a:sym typeface="Asap"/>
              </a:rPr>
              <a:t>La falta de alguna de las dos interconexiones NEA-NOA y Comahue-Cuyo, retrotrae la situación a que la salida de una línea adicional de 500 KV deja a una o más áreas eléctricas en condición de isla con posibles restricciones a la demanda.</a:t>
            </a:r>
            <a:endParaRPr sz="1079">
              <a:solidFill>
                <a:schemeClr val="dk1"/>
              </a:solidFill>
              <a:latin typeface="Asap"/>
              <a:ea typeface="Asap"/>
              <a:cs typeface="Asap"/>
              <a:sym typeface="Asap"/>
            </a:endParaRPr>
          </a:p>
          <a:p>
            <a:pPr marL="457200" marR="0" lvl="0" indent="-297116" algn="l" rtl="0">
              <a:lnSpc>
                <a:spcPct val="115000"/>
              </a:lnSpc>
              <a:spcBef>
                <a:spcPts val="0"/>
              </a:spcBef>
              <a:spcAft>
                <a:spcPts val="0"/>
              </a:spcAft>
              <a:buClr>
                <a:schemeClr val="dk1"/>
              </a:buClr>
              <a:buSzPts val="1079"/>
              <a:buFont typeface="Asap"/>
              <a:buChar char="●"/>
            </a:pPr>
            <a:r>
              <a:rPr lang="en-US" sz="1079">
                <a:solidFill>
                  <a:schemeClr val="dk1"/>
                </a:solidFill>
                <a:latin typeface="Asap"/>
                <a:ea typeface="Asap"/>
                <a:cs typeface="Asap"/>
                <a:sym typeface="Asap"/>
              </a:rPr>
              <a:t>En cuanto a los corredores de 500 kV que poseen varios vínculos (corredores NEA – Litoral – GBA y Comahue – GBA), la indisponibilidad de una línea de 500 kV de éstos, pasará a ser crítica con altas demandas (limita la generación) y/o en  altas transmisiones. Esto último en casos de alta hidraulicidad en Yacyretá, en Salto Grande o en Comahue (sobre todo cuando existe riesgo de vertido), y frente al requerimiento de altas importaciones desde Brasil (en casos de déficit de generación en el SADI).</a:t>
            </a:r>
            <a:endParaRPr sz="1079">
              <a:solidFill>
                <a:schemeClr val="dk1"/>
              </a:solidFill>
              <a:latin typeface="Asap"/>
              <a:ea typeface="Asap"/>
              <a:cs typeface="Asap"/>
              <a:sym typeface="Asap"/>
            </a:endParaRPr>
          </a:p>
          <a:p>
            <a:pPr marL="457200" marR="0" lvl="0" indent="-297116" algn="l" rtl="0">
              <a:lnSpc>
                <a:spcPct val="115000"/>
              </a:lnSpc>
              <a:spcBef>
                <a:spcPts val="0"/>
              </a:spcBef>
              <a:spcAft>
                <a:spcPts val="0"/>
              </a:spcAft>
              <a:buClr>
                <a:schemeClr val="dk1"/>
              </a:buClr>
              <a:buSzPts val="1079"/>
              <a:buFont typeface="Asap"/>
              <a:buChar char="●"/>
            </a:pPr>
            <a:r>
              <a:rPr lang="en-US" sz="1079">
                <a:solidFill>
                  <a:schemeClr val="dk1"/>
                </a:solidFill>
                <a:latin typeface="Asap"/>
                <a:ea typeface="Asap"/>
                <a:cs typeface="Asap"/>
                <a:sym typeface="Asap"/>
              </a:rPr>
              <a:t>La vinculación de la CN Atucha 2 solamente con dos líneas en 500 kV implica un alto riesgo de pérdida de esta central ante falla simple en línea de 500 KV.</a:t>
            </a:r>
            <a:endParaRPr sz="1079">
              <a:solidFill>
                <a:schemeClr val="dk1"/>
              </a:solidFill>
              <a:latin typeface="Asap"/>
              <a:ea typeface="Asap"/>
              <a:cs typeface="Asap"/>
              <a:sym typeface="Asap"/>
            </a:endParaRPr>
          </a:p>
          <a:p>
            <a:pPr marL="457200" marR="0" lvl="0" indent="-297116" algn="l" rtl="0">
              <a:lnSpc>
                <a:spcPct val="115000"/>
              </a:lnSpc>
              <a:spcBef>
                <a:spcPts val="0"/>
              </a:spcBef>
              <a:spcAft>
                <a:spcPts val="0"/>
              </a:spcAft>
              <a:buClr>
                <a:schemeClr val="dk1"/>
              </a:buClr>
              <a:buSzPts val="1079"/>
              <a:buFont typeface="Asap"/>
              <a:buChar char="●"/>
            </a:pPr>
            <a:r>
              <a:rPr lang="en-US" sz="1079">
                <a:solidFill>
                  <a:schemeClr val="dk1"/>
                </a:solidFill>
                <a:latin typeface="Asap"/>
                <a:ea typeface="Asap"/>
                <a:cs typeface="Asap"/>
                <a:sym typeface="Asap"/>
              </a:rPr>
              <a:t>Límite transmisión máximo Comahue en N: 5300 MW</a:t>
            </a:r>
            <a:endParaRPr sz="1079">
              <a:solidFill>
                <a:schemeClr val="dk1"/>
              </a:solidFill>
              <a:latin typeface="Asap"/>
              <a:ea typeface="Asap"/>
              <a:cs typeface="Asap"/>
              <a:sym typeface="Asap"/>
            </a:endParaRPr>
          </a:p>
          <a:p>
            <a:pPr marL="457200" marR="0" lvl="0" indent="-297116" algn="l" rtl="0">
              <a:lnSpc>
                <a:spcPct val="115000"/>
              </a:lnSpc>
              <a:spcBef>
                <a:spcPts val="0"/>
              </a:spcBef>
              <a:spcAft>
                <a:spcPts val="0"/>
              </a:spcAft>
              <a:buClr>
                <a:schemeClr val="dk1"/>
              </a:buClr>
              <a:buSzPts val="1079"/>
              <a:buFont typeface="Asap"/>
              <a:buChar char="●"/>
            </a:pPr>
            <a:r>
              <a:rPr lang="en-US" sz="1079">
                <a:solidFill>
                  <a:schemeClr val="dk1"/>
                </a:solidFill>
                <a:latin typeface="Asap"/>
                <a:ea typeface="Asap"/>
                <a:cs typeface="Asap"/>
                <a:sym typeface="Asap"/>
              </a:rPr>
              <a:t>Límite transmisión máximo Comahue N-1 más restrictivo: 3525 MW (con un tramo Chocón –Puelches F/S)</a:t>
            </a:r>
            <a:endParaRPr sz="1079">
              <a:solidFill>
                <a:schemeClr val="dk1"/>
              </a:solidFill>
              <a:latin typeface="Asap"/>
              <a:ea typeface="Asap"/>
              <a:cs typeface="Asap"/>
              <a:sym typeface="Asap"/>
            </a:endParaRPr>
          </a:p>
          <a:p>
            <a:pPr marL="457200" marR="0" lvl="0" indent="-297116" algn="l" rtl="0">
              <a:lnSpc>
                <a:spcPct val="115000"/>
              </a:lnSpc>
              <a:spcBef>
                <a:spcPts val="0"/>
              </a:spcBef>
              <a:spcAft>
                <a:spcPts val="0"/>
              </a:spcAft>
              <a:buClr>
                <a:schemeClr val="dk1"/>
              </a:buClr>
              <a:buSzPts val="1079"/>
              <a:buFont typeface="Asap"/>
              <a:buChar char="●"/>
            </a:pPr>
            <a:r>
              <a:rPr lang="en-US" sz="1079">
                <a:solidFill>
                  <a:schemeClr val="dk1"/>
                </a:solidFill>
                <a:latin typeface="Asap"/>
                <a:ea typeface="Asap"/>
                <a:cs typeface="Asap"/>
                <a:sym typeface="Asap"/>
              </a:rPr>
              <a:t>Líneas radiales: </a:t>
            </a:r>
            <a:endParaRPr sz="1079">
              <a:solidFill>
                <a:schemeClr val="dk1"/>
              </a:solidFill>
              <a:latin typeface="Asap"/>
              <a:ea typeface="Asap"/>
              <a:cs typeface="Asap"/>
              <a:sym typeface="Asap"/>
            </a:endParaRPr>
          </a:p>
          <a:p>
            <a:pPr marL="914400" marR="0" lvl="1" indent="-297116" algn="l" rtl="0">
              <a:lnSpc>
                <a:spcPct val="115000"/>
              </a:lnSpc>
              <a:spcBef>
                <a:spcPts val="0"/>
              </a:spcBef>
              <a:spcAft>
                <a:spcPts val="0"/>
              </a:spcAft>
              <a:buClr>
                <a:schemeClr val="dk1"/>
              </a:buClr>
              <a:buSzPts val="1079"/>
              <a:buFont typeface="Asap"/>
              <a:buChar char="○"/>
            </a:pPr>
            <a:r>
              <a:rPr lang="en-US" sz="1079">
                <a:solidFill>
                  <a:schemeClr val="dk1"/>
                </a:solidFill>
                <a:latin typeface="Asap"/>
                <a:ea typeface="Asap"/>
                <a:cs typeface="Asap"/>
                <a:sym typeface="Asap"/>
              </a:rPr>
              <a:t>Con altas demandas, Recreo - La Rioja, Rincón – San Isidro y Resistencia – Gran Formosa sin generación suficiente para evitar restricciones.</a:t>
            </a:r>
            <a:endParaRPr sz="1079">
              <a:solidFill>
                <a:schemeClr val="dk1"/>
              </a:solidFill>
              <a:latin typeface="Asap"/>
              <a:ea typeface="Asap"/>
              <a:cs typeface="Asap"/>
              <a:sym typeface="Asap"/>
            </a:endParaRPr>
          </a:p>
          <a:p>
            <a:pPr marL="914400" marR="0" lvl="1" indent="-297116" algn="l" rtl="0">
              <a:lnSpc>
                <a:spcPct val="115000"/>
              </a:lnSpc>
              <a:spcBef>
                <a:spcPts val="0"/>
              </a:spcBef>
              <a:spcAft>
                <a:spcPts val="0"/>
              </a:spcAft>
              <a:buClr>
                <a:schemeClr val="dk1"/>
              </a:buClr>
              <a:buSzPts val="1079"/>
              <a:buFont typeface="Asap"/>
              <a:buChar char="○"/>
            </a:pPr>
            <a:r>
              <a:rPr lang="en-US" sz="1079">
                <a:solidFill>
                  <a:schemeClr val="dk1"/>
                </a:solidFill>
                <a:latin typeface="Asap"/>
                <a:ea typeface="Asap"/>
                <a:cs typeface="Asap"/>
                <a:sym typeface="Asap"/>
              </a:rPr>
              <a:t>Gran Mendoza – Nueva San Juan, con vínculos en 132 y 220 kV que pueden no ser suficientes ante una alta importación de San Juan.</a:t>
            </a:r>
            <a:endParaRPr sz="1079">
              <a:solidFill>
                <a:schemeClr val="dk1"/>
              </a:solidFill>
              <a:latin typeface="Asap"/>
              <a:ea typeface="Asap"/>
              <a:cs typeface="Asap"/>
              <a:sym typeface="Asap"/>
            </a:endParaRPr>
          </a:p>
          <a:p>
            <a:pPr marL="914400" marR="0" lvl="1" indent="-297116" algn="l" rtl="0">
              <a:lnSpc>
                <a:spcPct val="115000"/>
              </a:lnSpc>
              <a:spcBef>
                <a:spcPts val="0"/>
              </a:spcBef>
              <a:spcAft>
                <a:spcPts val="0"/>
              </a:spcAft>
              <a:buClr>
                <a:schemeClr val="dk1"/>
              </a:buClr>
              <a:buSzPts val="1079"/>
              <a:buFont typeface="Asap"/>
              <a:buChar char="○"/>
            </a:pPr>
            <a:r>
              <a:rPr lang="en-US" sz="1079">
                <a:solidFill>
                  <a:schemeClr val="dk1"/>
                </a:solidFill>
                <a:latin typeface="Asap"/>
                <a:ea typeface="Asap"/>
                <a:cs typeface="Asap"/>
                <a:sym typeface="Asap"/>
              </a:rPr>
              <a:t>Corredor Patagónico: Con la indisponibilidad de cualquiera de las líneas que abastecen las ET Río Gallegos, y el Calafate, ambas localidades operarán en isla con dependencia exclusiva de la generación local.</a:t>
            </a:r>
            <a:endParaRPr sz="1079">
              <a:solidFill>
                <a:schemeClr val="dk1"/>
              </a:solidFill>
              <a:latin typeface="Asap"/>
              <a:ea typeface="Asap"/>
              <a:cs typeface="Asap"/>
              <a:sym typeface="Asap"/>
            </a:endParaRPr>
          </a:p>
          <a:p>
            <a:pPr marL="0" marR="0" lvl="0" indent="0" algn="l" rtl="0">
              <a:lnSpc>
                <a:spcPct val="115000"/>
              </a:lnSpc>
              <a:spcBef>
                <a:spcPts val="0"/>
              </a:spcBef>
              <a:spcAft>
                <a:spcPts val="0"/>
              </a:spcAft>
              <a:buNone/>
            </a:pPr>
            <a:endParaRPr sz="1079">
              <a:solidFill>
                <a:schemeClr val="dk1"/>
              </a:solidFill>
              <a:latin typeface="Asap"/>
              <a:ea typeface="Asap"/>
              <a:cs typeface="Asap"/>
              <a:sym typeface="Asap"/>
            </a:endParaRPr>
          </a:p>
        </p:txBody>
      </p:sp>
      <p:sp>
        <p:nvSpPr>
          <p:cNvPr id="384" name="Google Shape;384;p46"/>
          <p:cNvSpPr txBox="1"/>
          <p:nvPr/>
        </p:nvSpPr>
        <p:spPr>
          <a:xfrm>
            <a:off x="7584399" y="6799400"/>
            <a:ext cx="2865300" cy="25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79"/>
              <a:buFont typeface="Arial"/>
              <a:buNone/>
            </a:pPr>
            <a:r>
              <a:rPr lang="en-US" sz="1079" b="1">
                <a:solidFill>
                  <a:srgbClr val="73777E"/>
                </a:solidFill>
                <a:latin typeface="Exo 2 SemiBold"/>
                <a:ea typeface="Exo 2 SemiBold"/>
                <a:cs typeface="Exo 2 SemiBold"/>
                <a:sym typeface="Exo 2 SemiBold"/>
              </a:rPr>
              <a:t>Red de Transporte de Extra Alta Tensión</a:t>
            </a:r>
            <a:endParaRPr sz="1400" b="0" i="0" u="none" strike="noStrike" cap="none">
              <a:solidFill>
                <a:srgbClr val="000000"/>
              </a:solidFill>
              <a:latin typeface="Arial"/>
              <a:ea typeface="Arial"/>
              <a:cs typeface="Arial"/>
              <a:sym typeface="Arial"/>
            </a:endParaRPr>
          </a:p>
        </p:txBody>
      </p:sp>
      <p:sp>
        <p:nvSpPr>
          <p:cNvPr id="385" name="Google Shape;385;p46"/>
          <p:cNvSpPr txBox="1"/>
          <p:nvPr/>
        </p:nvSpPr>
        <p:spPr>
          <a:xfrm>
            <a:off x="454300" y="893450"/>
            <a:ext cx="8627700" cy="72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6" b="1">
                <a:solidFill>
                  <a:srgbClr val="6CA99C"/>
                </a:solidFill>
                <a:latin typeface="Exo 2 SemiBold"/>
                <a:ea typeface="Exo 2 SemiBold"/>
                <a:cs typeface="Exo 2 SemiBold"/>
                <a:sym typeface="Exo 2 SemiBold"/>
              </a:rPr>
              <a:t>Situaciones N-1 </a:t>
            </a:r>
            <a:endParaRPr sz="2806" b="1">
              <a:solidFill>
                <a:srgbClr val="6CA99C"/>
              </a:solidFill>
              <a:latin typeface="Exo 2 SemiBold"/>
              <a:ea typeface="Exo 2 SemiBold"/>
              <a:cs typeface="Exo 2 SemiBold"/>
              <a:sym typeface="Exo 2 SemiBold"/>
            </a:endParaRPr>
          </a:p>
          <a:p>
            <a:pPr marL="0" marR="0" lvl="0" indent="0" algn="l" rtl="0">
              <a:lnSpc>
                <a:spcPct val="100000"/>
              </a:lnSpc>
              <a:spcBef>
                <a:spcPts val="0"/>
              </a:spcBef>
              <a:spcAft>
                <a:spcPts val="0"/>
              </a:spcAft>
              <a:buClr>
                <a:schemeClr val="dk1"/>
              </a:buClr>
              <a:buSzPts val="1100"/>
              <a:buFont typeface="Arial"/>
              <a:buNone/>
            </a:pPr>
            <a:r>
              <a:rPr lang="en-US" sz="1511">
                <a:solidFill>
                  <a:srgbClr val="73777E"/>
                </a:solidFill>
                <a:latin typeface="Exo 2"/>
                <a:ea typeface="Exo 2"/>
                <a:cs typeface="Exo 2"/>
                <a:sym typeface="Exo 2"/>
              </a:rPr>
              <a:t>Comprometidas para la Demanda</a:t>
            </a:r>
            <a:endParaRPr sz="1511">
              <a:solidFill>
                <a:srgbClr val="73777E"/>
              </a:solidFill>
              <a:latin typeface="Exo 2"/>
              <a:ea typeface="Exo 2"/>
              <a:cs typeface="Exo 2"/>
              <a:sym typeface="Exo 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9"/>
        <p:cNvGrpSpPr/>
        <p:nvPr/>
      </p:nvGrpSpPr>
      <p:grpSpPr>
        <a:xfrm>
          <a:off x="0" y="0"/>
          <a:ext cx="0" cy="0"/>
          <a:chOff x="0" y="0"/>
          <a:chExt cx="0" cy="0"/>
        </a:xfrm>
      </p:grpSpPr>
      <p:pic>
        <p:nvPicPr>
          <p:cNvPr id="390" name="Google Shape;390;p47"/>
          <p:cNvPicPr preferRelativeResize="0"/>
          <p:nvPr/>
        </p:nvPicPr>
        <p:blipFill rotWithShape="1">
          <a:blip r:embed="rId4">
            <a:alphaModFix/>
          </a:blip>
          <a:srcRect/>
          <a:stretch/>
        </p:blipFill>
        <p:spPr>
          <a:xfrm>
            <a:off x="7437975" y="392372"/>
            <a:ext cx="2865411" cy="352008"/>
          </a:xfrm>
          <a:prstGeom prst="rect">
            <a:avLst/>
          </a:prstGeom>
          <a:noFill/>
          <a:ln>
            <a:noFill/>
          </a:ln>
        </p:spPr>
      </p:pic>
      <p:sp>
        <p:nvSpPr>
          <p:cNvPr id="391" name="Google Shape;391;p47"/>
          <p:cNvSpPr txBox="1"/>
          <p:nvPr/>
        </p:nvSpPr>
        <p:spPr>
          <a:xfrm>
            <a:off x="565225" y="1741625"/>
            <a:ext cx="9015900" cy="1759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079" b="1">
                <a:solidFill>
                  <a:schemeClr val="dk1"/>
                </a:solidFill>
                <a:latin typeface="Asap"/>
                <a:ea typeface="Asap"/>
                <a:cs typeface="Asap"/>
                <a:sym typeface="Asap"/>
              </a:rPr>
              <a:t>Líneas de transmisión cuya indisponibilidad podría originar restricciones al despacho:</a:t>
            </a:r>
            <a:endParaRPr sz="1079" b="1">
              <a:solidFill>
                <a:schemeClr val="dk1"/>
              </a:solidFill>
              <a:latin typeface="Asap"/>
              <a:ea typeface="Asap"/>
              <a:cs typeface="Asap"/>
              <a:sym typeface="Asap"/>
            </a:endParaRPr>
          </a:p>
          <a:p>
            <a:pPr marL="0" marR="0" lvl="0" indent="0" algn="l" rtl="0">
              <a:lnSpc>
                <a:spcPct val="115000"/>
              </a:lnSpc>
              <a:spcBef>
                <a:spcPts val="0"/>
              </a:spcBef>
              <a:spcAft>
                <a:spcPts val="0"/>
              </a:spcAft>
              <a:buClr>
                <a:schemeClr val="dk1"/>
              </a:buClr>
              <a:buSzPts val="1100"/>
              <a:buFont typeface="Arial"/>
              <a:buNone/>
            </a:pPr>
            <a:endParaRPr sz="1079" b="1">
              <a:solidFill>
                <a:schemeClr val="dk1"/>
              </a:solidFill>
              <a:latin typeface="Asap"/>
              <a:ea typeface="Asap"/>
              <a:cs typeface="Asap"/>
              <a:sym typeface="Asap"/>
            </a:endParaRPr>
          </a:p>
          <a:p>
            <a:pPr marL="0" marR="0" lvl="0" indent="0" algn="l" rtl="0">
              <a:lnSpc>
                <a:spcPct val="115000"/>
              </a:lnSpc>
              <a:spcBef>
                <a:spcPts val="0"/>
              </a:spcBef>
              <a:spcAft>
                <a:spcPts val="0"/>
              </a:spcAft>
              <a:buNone/>
            </a:pPr>
            <a:endParaRPr sz="1079" b="1">
              <a:solidFill>
                <a:schemeClr val="dk1"/>
              </a:solidFill>
              <a:latin typeface="Asap"/>
              <a:ea typeface="Asap"/>
              <a:cs typeface="Asap"/>
              <a:sym typeface="Asap"/>
            </a:endParaRPr>
          </a:p>
          <a:p>
            <a:pPr marL="457200" marR="0" lvl="0" indent="-297116" algn="l" rtl="0">
              <a:lnSpc>
                <a:spcPct val="115000"/>
              </a:lnSpc>
              <a:spcBef>
                <a:spcPts val="0"/>
              </a:spcBef>
              <a:spcAft>
                <a:spcPts val="0"/>
              </a:spcAft>
              <a:buClr>
                <a:schemeClr val="dk1"/>
              </a:buClr>
              <a:buSzPts val="1079"/>
              <a:buFont typeface="Asap"/>
              <a:buChar char="●"/>
            </a:pPr>
            <a:r>
              <a:rPr lang="en-US" sz="1079">
                <a:solidFill>
                  <a:schemeClr val="dk1"/>
                </a:solidFill>
                <a:latin typeface="Asap"/>
                <a:ea typeface="Asap"/>
                <a:cs typeface="Asap"/>
                <a:sym typeface="Asap"/>
              </a:rPr>
              <a:t>Choele Choel – Puerto Madryn (354 km): La indisponibilidad de esta línea ocasiona restricción al despacho de la generación actual y futura (fundamentalmente renovable no acumulable, como la eólica).</a:t>
            </a:r>
            <a:endParaRPr sz="1079">
              <a:solidFill>
                <a:schemeClr val="dk1"/>
              </a:solidFill>
              <a:latin typeface="Asap"/>
              <a:ea typeface="Asap"/>
              <a:cs typeface="Asap"/>
              <a:sym typeface="Asap"/>
            </a:endParaRPr>
          </a:p>
          <a:p>
            <a:pPr marL="457200" marR="0" lvl="0" indent="-297116" algn="l" rtl="0">
              <a:lnSpc>
                <a:spcPct val="115000"/>
              </a:lnSpc>
              <a:spcBef>
                <a:spcPts val="0"/>
              </a:spcBef>
              <a:spcAft>
                <a:spcPts val="0"/>
              </a:spcAft>
              <a:buClr>
                <a:schemeClr val="dk1"/>
              </a:buClr>
              <a:buSzPts val="1079"/>
              <a:buFont typeface="Asap"/>
              <a:buChar char="●"/>
            </a:pPr>
            <a:r>
              <a:rPr lang="en-US" sz="1079">
                <a:solidFill>
                  <a:schemeClr val="dk1"/>
                </a:solidFill>
                <a:latin typeface="Asap"/>
                <a:ea typeface="Asap"/>
                <a:cs typeface="Asap"/>
                <a:sym typeface="Asap"/>
              </a:rPr>
              <a:t>Cerrito de la Costa – Planicie Banderita (27 km): La indisponibilidad de esta línea o el interruptor BT15 ó el BL15 ocasiona restricción al despacho de: CH Planicie Banderita y CT Loma de la Lata (total:1209 MW)</a:t>
            </a:r>
            <a:endParaRPr sz="1079">
              <a:solidFill>
                <a:schemeClr val="dk1"/>
              </a:solidFill>
              <a:latin typeface="Asap"/>
              <a:ea typeface="Asap"/>
              <a:cs typeface="Asap"/>
              <a:sym typeface="Asap"/>
            </a:endParaRPr>
          </a:p>
          <a:p>
            <a:pPr marL="0" marR="0" lvl="0" indent="0" algn="l" rtl="0">
              <a:lnSpc>
                <a:spcPct val="115000"/>
              </a:lnSpc>
              <a:spcBef>
                <a:spcPts val="0"/>
              </a:spcBef>
              <a:spcAft>
                <a:spcPts val="0"/>
              </a:spcAft>
              <a:buNone/>
            </a:pPr>
            <a:endParaRPr sz="1079">
              <a:solidFill>
                <a:schemeClr val="dk1"/>
              </a:solidFill>
              <a:latin typeface="Asap"/>
              <a:ea typeface="Asap"/>
              <a:cs typeface="Asap"/>
              <a:sym typeface="Asap"/>
            </a:endParaRPr>
          </a:p>
        </p:txBody>
      </p:sp>
      <p:sp>
        <p:nvSpPr>
          <p:cNvPr id="392" name="Google Shape;392;p47"/>
          <p:cNvSpPr txBox="1"/>
          <p:nvPr/>
        </p:nvSpPr>
        <p:spPr>
          <a:xfrm>
            <a:off x="7584399" y="6799400"/>
            <a:ext cx="2865300" cy="25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79"/>
              <a:buFont typeface="Arial"/>
              <a:buNone/>
            </a:pPr>
            <a:r>
              <a:rPr lang="en-US" sz="1079" b="1">
                <a:solidFill>
                  <a:srgbClr val="73777E"/>
                </a:solidFill>
                <a:latin typeface="Exo 2 SemiBold"/>
                <a:ea typeface="Exo 2 SemiBold"/>
                <a:cs typeface="Exo 2 SemiBold"/>
                <a:sym typeface="Exo 2 SemiBold"/>
              </a:rPr>
              <a:t>Red de Transporte de Extra Alta Tensión</a:t>
            </a:r>
            <a:endParaRPr sz="1400" b="0" i="0" u="none" strike="noStrike" cap="none">
              <a:solidFill>
                <a:srgbClr val="000000"/>
              </a:solidFill>
              <a:latin typeface="Arial"/>
              <a:ea typeface="Arial"/>
              <a:cs typeface="Arial"/>
              <a:sym typeface="Arial"/>
            </a:endParaRPr>
          </a:p>
        </p:txBody>
      </p:sp>
      <p:sp>
        <p:nvSpPr>
          <p:cNvPr id="393" name="Google Shape;393;p47"/>
          <p:cNvSpPr txBox="1"/>
          <p:nvPr/>
        </p:nvSpPr>
        <p:spPr>
          <a:xfrm>
            <a:off x="454300" y="893450"/>
            <a:ext cx="8627700" cy="72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6" b="1">
                <a:solidFill>
                  <a:srgbClr val="6CA99C"/>
                </a:solidFill>
                <a:latin typeface="Exo 2 SemiBold"/>
                <a:ea typeface="Exo 2 SemiBold"/>
                <a:cs typeface="Exo 2 SemiBold"/>
                <a:sym typeface="Exo 2 SemiBold"/>
              </a:rPr>
              <a:t>Situaciones N-1 </a:t>
            </a:r>
            <a:endParaRPr sz="2806" b="1">
              <a:solidFill>
                <a:srgbClr val="6CA99C"/>
              </a:solidFill>
              <a:latin typeface="Exo 2 SemiBold"/>
              <a:ea typeface="Exo 2 SemiBold"/>
              <a:cs typeface="Exo 2 SemiBold"/>
              <a:sym typeface="Exo 2 SemiBold"/>
            </a:endParaRPr>
          </a:p>
          <a:p>
            <a:pPr marL="0" marR="0" lvl="0" indent="0" algn="l" rtl="0">
              <a:lnSpc>
                <a:spcPct val="100000"/>
              </a:lnSpc>
              <a:spcBef>
                <a:spcPts val="0"/>
              </a:spcBef>
              <a:spcAft>
                <a:spcPts val="0"/>
              </a:spcAft>
              <a:buClr>
                <a:schemeClr val="dk1"/>
              </a:buClr>
              <a:buSzPts val="1100"/>
              <a:buFont typeface="Arial"/>
              <a:buNone/>
            </a:pPr>
            <a:r>
              <a:rPr lang="en-US" sz="1511">
                <a:solidFill>
                  <a:srgbClr val="73777E"/>
                </a:solidFill>
                <a:latin typeface="Exo 2"/>
                <a:ea typeface="Exo 2"/>
                <a:cs typeface="Exo 2"/>
                <a:sym typeface="Exo 2"/>
              </a:rPr>
              <a:t>Comprometidas para la Generación</a:t>
            </a:r>
            <a:endParaRPr sz="1511">
              <a:solidFill>
                <a:srgbClr val="73777E"/>
              </a:solidFill>
              <a:latin typeface="Exo 2"/>
              <a:ea typeface="Exo 2"/>
              <a:cs typeface="Exo 2"/>
              <a:sym typeface="Exo 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7"/>
        <p:cNvGrpSpPr/>
        <p:nvPr/>
      </p:nvGrpSpPr>
      <p:grpSpPr>
        <a:xfrm>
          <a:off x="0" y="0"/>
          <a:ext cx="0" cy="0"/>
          <a:chOff x="0" y="0"/>
          <a:chExt cx="0" cy="0"/>
        </a:xfrm>
      </p:grpSpPr>
      <p:pic>
        <p:nvPicPr>
          <p:cNvPr id="398" name="Google Shape;398;p48"/>
          <p:cNvPicPr preferRelativeResize="0"/>
          <p:nvPr/>
        </p:nvPicPr>
        <p:blipFill rotWithShape="1">
          <a:blip r:embed="rId4">
            <a:alphaModFix/>
          </a:blip>
          <a:srcRect/>
          <a:stretch/>
        </p:blipFill>
        <p:spPr>
          <a:xfrm>
            <a:off x="7437975" y="392372"/>
            <a:ext cx="2865411" cy="352008"/>
          </a:xfrm>
          <a:prstGeom prst="rect">
            <a:avLst/>
          </a:prstGeom>
          <a:noFill/>
          <a:ln>
            <a:noFill/>
          </a:ln>
        </p:spPr>
      </p:pic>
      <p:sp>
        <p:nvSpPr>
          <p:cNvPr id="399" name="Google Shape;399;p48"/>
          <p:cNvSpPr txBox="1"/>
          <p:nvPr/>
        </p:nvSpPr>
        <p:spPr>
          <a:xfrm>
            <a:off x="7584399" y="6799400"/>
            <a:ext cx="2865300" cy="25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79"/>
              <a:buFont typeface="Arial"/>
              <a:buNone/>
            </a:pPr>
            <a:r>
              <a:rPr lang="en-US" sz="1079" b="1">
                <a:solidFill>
                  <a:srgbClr val="73777E"/>
                </a:solidFill>
                <a:latin typeface="Exo 2 SemiBold"/>
                <a:ea typeface="Exo 2 SemiBold"/>
                <a:cs typeface="Exo 2 SemiBold"/>
                <a:sym typeface="Exo 2 SemiBold"/>
              </a:rPr>
              <a:t>Red de Transporte de Extra Alta Tensión</a:t>
            </a:r>
            <a:endParaRPr sz="1400" b="0" i="0" u="none" strike="noStrike" cap="none">
              <a:solidFill>
                <a:srgbClr val="000000"/>
              </a:solidFill>
              <a:latin typeface="Arial"/>
              <a:ea typeface="Arial"/>
              <a:cs typeface="Arial"/>
              <a:sym typeface="Arial"/>
            </a:endParaRPr>
          </a:p>
        </p:txBody>
      </p:sp>
      <p:sp>
        <p:nvSpPr>
          <p:cNvPr id="400" name="Google Shape;400;p48"/>
          <p:cNvSpPr txBox="1"/>
          <p:nvPr/>
        </p:nvSpPr>
        <p:spPr>
          <a:xfrm>
            <a:off x="559200" y="6121800"/>
            <a:ext cx="9744300" cy="5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700">
                <a:solidFill>
                  <a:srgbClr val="73777E"/>
                </a:solidFill>
                <a:latin typeface="Exo 2"/>
                <a:ea typeface="Exo 2"/>
                <a:cs typeface="Exo 2"/>
                <a:sym typeface="Exo 2"/>
              </a:rPr>
              <a:t>(*) T2GFO de 300 MVA. Octubre-Noviembre 2019</a:t>
            </a:r>
            <a:endParaRPr sz="700">
              <a:solidFill>
                <a:srgbClr val="73777E"/>
              </a:solidFill>
              <a:latin typeface="Exo 2"/>
              <a:ea typeface="Exo 2"/>
              <a:cs typeface="Exo 2"/>
              <a:sym typeface="Exo 2"/>
            </a:endParaRPr>
          </a:p>
        </p:txBody>
      </p:sp>
      <p:sp>
        <p:nvSpPr>
          <p:cNvPr id="401" name="Google Shape;401;p48"/>
          <p:cNvSpPr txBox="1"/>
          <p:nvPr/>
        </p:nvSpPr>
        <p:spPr>
          <a:xfrm>
            <a:off x="454300" y="893450"/>
            <a:ext cx="9849000" cy="1316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6" b="1">
                <a:solidFill>
                  <a:srgbClr val="6CA99C"/>
                </a:solidFill>
                <a:latin typeface="Exo 2 SemiBold"/>
                <a:ea typeface="Exo 2 SemiBold"/>
                <a:cs typeface="Exo 2 SemiBold"/>
                <a:sym typeface="Exo 2 SemiBold"/>
              </a:rPr>
              <a:t>Situaciones N-1 </a:t>
            </a:r>
            <a:endParaRPr sz="2806" b="1">
              <a:solidFill>
                <a:srgbClr val="6CA99C"/>
              </a:solidFill>
              <a:latin typeface="Exo 2 SemiBold"/>
              <a:ea typeface="Exo 2 SemiBold"/>
              <a:cs typeface="Exo 2 SemiBold"/>
              <a:sym typeface="Exo 2 SemiBold"/>
            </a:endParaRPr>
          </a:p>
          <a:p>
            <a:pPr marL="0" marR="0" lvl="0" indent="0" algn="l" rtl="0">
              <a:lnSpc>
                <a:spcPct val="100000"/>
              </a:lnSpc>
              <a:spcBef>
                <a:spcPts val="0"/>
              </a:spcBef>
              <a:spcAft>
                <a:spcPts val="0"/>
              </a:spcAft>
              <a:buClr>
                <a:schemeClr val="dk1"/>
              </a:buClr>
              <a:buSzPts val="1100"/>
              <a:buFont typeface="Arial"/>
              <a:buNone/>
            </a:pPr>
            <a:r>
              <a:rPr lang="en-US" sz="1511">
                <a:solidFill>
                  <a:srgbClr val="73777E"/>
                </a:solidFill>
                <a:latin typeface="Exo 2"/>
                <a:ea typeface="Exo 2"/>
                <a:cs typeface="Exo 2"/>
                <a:sym typeface="Exo 2"/>
              </a:rPr>
              <a:t>Comprometidas para la Generación</a:t>
            </a:r>
            <a:endParaRPr sz="1511">
              <a:solidFill>
                <a:srgbClr val="73777E"/>
              </a:solidFill>
              <a:latin typeface="Exo 2"/>
              <a:ea typeface="Exo 2"/>
              <a:cs typeface="Exo 2"/>
              <a:sym typeface="Exo 2"/>
            </a:endParaRPr>
          </a:p>
          <a:p>
            <a:pPr marL="0" marR="0" lvl="0" indent="0" algn="l" rtl="0">
              <a:lnSpc>
                <a:spcPct val="100000"/>
              </a:lnSpc>
              <a:spcBef>
                <a:spcPts val="0"/>
              </a:spcBef>
              <a:spcAft>
                <a:spcPts val="0"/>
              </a:spcAft>
              <a:buClr>
                <a:schemeClr val="dk1"/>
              </a:buClr>
              <a:buSzPts val="1100"/>
              <a:buFont typeface="Arial"/>
              <a:buNone/>
            </a:pPr>
            <a:r>
              <a:rPr lang="en-US" sz="1300">
                <a:solidFill>
                  <a:srgbClr val="73777E"/>
                </a:solidFill>
                <a:latin typeface="Exo 2"/>
                <a:ea typeface="Exo 2"/>
                <a:cs typeface="Exo 2"/>
                <a:sym typeface="Exo 2"/>
              </a:rPr>
              <a:t>Vínculos de baja confiabilidad: Interruptores cuya indisponibilidad, al no estar duplicados ocasiona restricciones al despacho:</a:t>
            </a:r>
            <a:endParaRPr sz="1300">
              <a:solidFill>
                <a:srgbClr val="73777E"/>
              </a:solidFill>
              <a:latin typeface="Exo 2"/>
              <a:ea typeface="Exo 2"/>
              <a:cs typeface="Exo 2"/>
              <a:sym typeface="Exo 2"/>
            </a:endParaRPr>
          </a:p>
        </p:txBody>
      </p:sp>
      <p:graphicFrame>
        <p:nvGraphicFramePr>
          <p:cNvPr id="402" name="Google Shape;402;p48"/>
          <p:cNvGraphicFramePr/>
          <p:nvPr/>
        </p:nvGraphicFramePr>
        <p:xfrm>
          <a:off x="559200" y="2385125"/>
          <a:ext cx="9744300" cy="2990361"/>
        </p:xfrm>
        <a:graphic>
          <a:graphicData uri="http://schemas.openxmlformats.org/drawingml/2006/table">
            <a:tbl>
              <a:tblPr>
                <a:noFill/>
                <a:tableStyleId>{D7212E16-A39C-477D-A84A-14C5A9FEEC18}</a:tableStyleId>
              </a:tblPr>
              <a:tblGrid>
                <a:gridCol w="2436075"/>
                <a:gridCol w="2436075"/>
                <a:gridCol w="2436075"/>
                <a:gridCol w="2436075"/>
              </a:tblGrid>
              <a:tr h="593000">
                <a:tc>
                  <a:txBody>
                    <a:bodyPr/>
                    <a:lstStyle/>
                    <a:p>
                      <a:pPr marL="0" lvl="0" indent="0" algn="ctr" rtl="0">
                        <a:lnSpc>
                          <a:spcPct val="115000"/>
                        </a:lnSpc>
                        <a:spcBef>
                          <a:spcPts val="0"/>
                        </a:spcBef>
                        <a:spcAft>
                          <a:spcPts val="0"/>
                        </a:spcAft>
                        <a:buNone/>
                      </a:pPr>
                      <a:r>
                        <a:rPr lang="en-US" sz="1000" b="1">
                          <a:solidFill>
                            <a:srgbClr val="FFFFFF"/>
                          </a:solidFill>
                        </a:rPr>
                        <a:t>CT / CH</a:t>
                      </a:r>
                      <a:endParaRPr sz="1000" b="1">
                        <a:solidFill>
                          <a:srgbClr val="FFFFFF"/>
                        </a:solidFill>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b="1">
                          <a:solidFill>
                            <a:srgbClr val="FFFFFF"/>
                          </a:solidFill>
                        </a:rPr>
                        <a:t>ETdeTransener</a:t>
                      </a:r>
                      <a:endParaRPr sz="1000" b="1">
                        <a:solidFill>
                          <a:srgbClr val="FFFFFF"/>
                        </a:solidFill>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b="1">
                          <a:solidFill>
                            <a:srgbClr val="FFFFFF"/>
                          </a:solidFill>
                        </a:rPr>
                        <a:t>INTERRUPTOR UNICO / GENERACIÓN AFECTADA</a:t>
                      </a:r>
                      <a:endParaRPr sz="1000" b="1">
                        <a:solidFill>
                          <a:srgbClr val="FFFFFF"/>
                        </a:solidFill>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c>
                  <a:txBody>
                    <a:bodyPr/>
                    <a:lstStyle/>
                    <a:p>
                      <a:pPr marL="0" marR="0" lvl="0" indent="0" algn="ctr" rtl="0">
                        <a:lnSpc>
                          <a:spcPct val="115000"/>
                        </a:lnSpc>
                        <a:spcBef>
                          <a:spcPts val="0"/>
                        </a:spcBef>
                        <a:spcAft>
                          <a:spcPts val="0"/>
                        </a:spcAft>
                        <a:buNone/>
                      </a:pPr>
                      <a:r>
                        <a:rPr lang="en-US" sz="1000" b="1">
                          <a:solidFill>
                            <a:srgbClr val="FFFFFF"/>
                          </a:solidFill>
                        </a:rPr>
                        <a:t>Potencia máxima</a:t>
                      </a:r>
                      <a:endParaRPr sz="1000" b="1">
                        <a:solidFill>
                          <a:srgbClr val="FFFFFF"/>
                        </a:solidFill>
                      </a:endParaRPr>
                    </a:p>
                    <a:p>
                      <a:pPr marL="0" marR="0" lvl="0" indent="0" algn="ctr" rtl="0">
                        <a:lnSpc>
                          <a:spcPct val="115000"/>
                        </a:lnSpc>
                        <a:spcBef>
                          <a:spcPts val="0"/>
                        </a:spcBef>
                        <a:spcAft>
                          <a:spcPts val="0"/>
                        </a:spcAft>
                        <a:buNone/>
                      </a:pPr>
                      <a:r>
                        <a:rPr lang="en-US" sz="1000" b="1">
                          <a:solidFill>
                            <a:srgbClr val="FFFFFF"/>
                          </a:solidFill>
                        </a:rPr>
                        <a:t>Afectada por interruptor f/s</a:t>
                      </a:r>
                      <a:endParaRPr sz="1000" b="1">
                        <a:solidFill>
                          <a:srgbClr val="FFFFFF"/>
                        </a:solidFill>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6CA99C"/>
                    </a:solidFill>
                  </a:tcPr>
                </a:tc>
              </a:tr>
              <a:tr h="452550">
                <a:tc>
                  <a:txBody>
                    <a:bodyPr/>
                    <a:lstStyle/>
                    <a:p>
                      <a:pPr marL="0" lvl="0" indent="0" algn="ctr" rtl="0">
                        <a:lnSpc>
                          <a:spcPct val="115000"/>
                        </a:lnSpc>
                        <a:spcBef>
                          <a:spcPts val="0"/>
                        </a:spcBef>
                        <a:spcAft>
                          <a:spcPts val="0"/>
                        </a:spcAft>
                        <a:buNone/>
                      </a:pPr>
                      <a:r>
                        <a:rPr lang="en-US" sz="900" b="1">
                          <a:solidFill>
                            <a:srgbClr val="73777E"/>
                          </a:solidFill>
                          <a:latin typeface="Exo 2"/>
                          <a:ea typeface="Exo 2"/>
                          <a:cs typeface="Exo 2"/>
                          <a:sym typeface="Exo 2"/>
                        </a:rPr>
                        <a:t>Loma de la Lata</a:t>
                      </a:r>
                      <a:endParaRPr sz="9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b="1">
                          <a:solidFill>
                            <a:srgbClr val="73777E"/>
                          </a:solidFill>
                          <a:latin typeface="Exo 2"/>
                          <a:ea typeface="Exo 2"/>
                          <a:cs typeface="Exo 2"/>
                          <a:sym typeface="Exo 2"/>
                        </a:rPr>
                        <a:t>Planicie Banderita</a:t>
                      </a:r>
                      <a:endParaRPr sz="9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solidFill>
                            <a:srgbClr val="73777E"/>
                          </a:solidFill>
                          <a:latin typeface="Exo 2"/>
                          <a:ea typeface="Exo 2"/>
                          <a:cs typeface="Exo 2"/>
                          <a:sym typeface="Exo 2"/>
                        </a:rPr>
                        <a:t>BL25/(TG1+…+TG5+TV1)</a:t>
                      </a:r>
                      <a:endParaRPr sz="9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solidFill>
                            <a:srgbClr val="73777E"/>
                          </a:solidFill>
                          <a:latin typeface="Exo 2"/>
                          <a:ea typeface="Exo 2"/>
                          <a:cs typeface="Exo 2"/>
                          <a:sym typeface="Exo 2"/>
                        </a:rPr>
                        <a:t>760 MW</a:t>
                      </a:r>
                      <a:endParaRPr sz="9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FFFFFF"/>
                    </a:solidFill>
                  </a:tcPr>
                </a:tc>
              </a:tr>
              <a:tr h="306900">
                <a:tc>
                  <a:txBody>
                    <a:bodyPr/>
                    <a:lstStyle/>
                    <a:p>
                      <a:pPr marL="0" lvl="0" indent="0" algn="ctr" rtl="0">
                        <a:lnSpc>
                          <a:spcPct val="115000"/>
                        </a:lnSpc>
                        <a:spcBef>
                          <a:spcPts val="0"/>
                        </a:spcBef>
                        <a:spcAft>
                          <a:spcPts val="0"/>
                        </a:spcAft>
                        <a:buNone/>
                      </a:pPr>
                      <a:r>
                        <a:rPr lang="en-US" sz="900" b="1">
                          <a:solidFill>
                            <a:srgbClr val="73777E"/>
                          </a:solidFill>
                          <a:latin typeface="Exo 2"/>
                          <a:ea typeface="Exo 2"/>
                          <a:cs typeface="Exo 2"/>
                          <a:sym typeface="Exo 2"/>
                        </a:rPr>
                        <a:t>Planicie Banderita</a:t>
                      </a:r>
                      <a:endParaRPr sz="9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b="1">
                          <a:solidFill>
                            <a:srgbClr val="73777E"/>
                          </a:solidFill>
                          <a:latin typeface="Exo 2"/>
                          <a:ea typeface="Exo 2"/>
                          <a:cs typeface="Exo 2"/>
                          <a:sym typeface="Exo 2"/>
                        </a:rPr>
                        <a:t>Planicie Banderita</a:t>
                      </a:r>
                      <a:endParaRPr sz="9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solidFill>
                            <a:srgbClr val="73777E"/>
                          </a:solidFill>
                          <a:latin typeface="Exo 2"/>
                          <a:ea typeface="Exo 2"/>
                          <a:cs typeface="Exo 2"/>
                          <a:sym typeface="Exo 2"/>
                        </a:rPr>
                        <a:t>BT15óBL15 (*)/(G1PB+G2PB)</a:t>
                      </a:r>
                      <a:endParaRPr sz="9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solidFill>
                            <a:srgbClr val="73777E"/>
                          </a:solidFill>
                          <a:latin typeface="Exo 2"/>
                          <a:ea typeface="Exo 2"/>
                          <a:cs typeface="Exo 2"/>
                          <a:sym typeface="Exo 2"/>
                        </a:rPr>
                        <a:t>472 MW</a:t>
                      </a:r>
                      <a:endParaRPr sz="9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FFFFFF"/>
                    </a:solidFill>
                  </a:tcPr>
                </a:tc>
              </a:tr>
              <a:tr h="565000">
                <a:tc>
                  <a:txBody>
                    <a:bodyPr/>
                    <a:lstStyle/>
                    <a:p>
                      <a:pPr marL="0" lvl="0" indent="0" algn="ctr" rtl="0">
                        <a:lnSpc>
                          <a:spcPct val="115000"/>
                        </a:lnSpc>
                        <a:spcBef>
                          <a:spcPts val="0"/>
                        </a:spcBef>
                        <a:spcAft>
                          <a:spcPts val="0"/>
                        </a:spcAft>
                        <a:buNone/>
                      </a:pPr>
                      <a:r>
                        <a:rPr lang="en-US" sz="900" b="1">
                          <a:solidFill>
                            <a:srgbClr val="73777E"/>
                          </a:solidFill>
                          <a:latin typeface="Exo 2"/>
                          <a:ea typeface="Exo 2"/>
                          <a:cs typeface="Exo 2"/>
                          <a:sym typeface="Exo 2"/>
                        </a:rPr>
                        <a:t>Alicurá</a:t>
                      </a:r>
                      <a:endParaRPr sz="9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b="1">
                          <a:solidFill>
                            <a:srgbClr val="73777E"/>
                          </a:solidFill>
                          <a:latin typeface="Exo 2"/>
                          <a:ea typeface="Exo 2"/>
                          <a:cs typeface="Exo 2"/>
                          <a:sym typeface="Exo 2"/>
                        </a:rPr>
                        <a:t>Alicurá</a:t>
                      </a:r>
                      <a:endParaRPr sz="9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solidFill>
                            <a:srgbClr val="73777E"/>
                          </a:solidFill>
                          <a:latin typeface="Exo 2"/>
                          <a:ea typeface="Exo 2"/>
                          <a:cs typeface="Exo 2"/>
                          <a:sym typeface="Exo 2"/>
                        </a:rPr>
                        <a:t>L5015 / G1AL</a:t>
                      </a:r>
                      <a:endParaRPr sz="9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900">
                          <a:solidFill>
                            <a:srgbClr val="73777E"/>
                          </a:solidFill>
                          <a:latin typeface="Exo 2"/>
                          <a:ea typeface="Exo 2"/>
                          <a:cs typeface="Exo 2"/>
                          <a:sym typeface="Exo 2"/>
                        </a:rPr>
                        <a:t>L5035 / G2AL</a:t>
                      </a:r>
                      <a:endParaRPr sz="9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900">
                          <a:solidFill>
                            <a:srgbClr val="73777E"/>
                          </a:solidFill>
                          <a:latin typeface="Exo 2"/>
                          <a:ea typeface="Exo 2"/>
                          <a:cs typeface="Exo 2"/>
                          <a:sym typeface="Exo 2"/>
                        </a:rPr>
                        <a:t>L5055 / G3AL</a:t>
                      </a:r>
                      <a:endParaRPr sz="9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900">
                          <a:solidFill>
                            <a:srgbClr val="73777E"/>
                          </a:solidFill>
                          <a:latin typeface="Exo 2"/>
                          <a:ea typeface="Exo 2"/>
                          <a:cs typeface="Exo 2"/>
                          <a:sym typeface="Exo 2"/>
                        </a:rPr>
                        <a:t>L5075 / G4AL</a:t>
                      </a:r>
                      <a:endParaRPr sz="9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solidFill>
                            <a:srgbClr val="73777E"/>
                          </a:solidFill>
                          <a:latin typeface="Exo 2"/>
                          <a:ea typeface="Exo 2"/>
                          <a:cs typeface="Exo 2"/>
                          <a:sym typeface="Exo 2"/>
                        </a:rPr>
                        <a:t>262 MW</a:t>
                      </a:r>
                      <a:endParaRPr sz="9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FFFFFF"/>
                    </a:solidFill>
                  </a:tcPr>
                </a:tc>
              </a:tr>
              <a:tr h="523125">
                <a:tc>
                  <a:txBody>
                    <a:bodyPr/>
                    <a:lstStyle/>
                    <a:p>
                      <a:pPr marL="0" lvl="0" indent="0" algn="ctr" rtl="0">
                        <a:lnSpc>
                          <a:spcPct val="115000"/>
                        </a:lnSpc>
                        <a:spcBef>
                          <a:spcPts val="0"/>
                        </a:spcBef>
                        <a:spcAft>
                          <a:spcPts val="0"/>
                        </a:spcAft>
                        <a:buNone/>
                      </a:pPr>
                      <a:r>
                        <a:rPr lang="en-US" sz="900" b="1">
                          <a:solidFill>
                            <a:srgbClr val="73777E"/>
                          </a:solidFill>
                          <a:latin typeface="Exo 2"/>
                          <a:ea typeface="Exo 2"/>
                          <a:cs typeface="Exo 2"/>
                          <a:sym typeface="Exo 2"/>
                        </a:rPr>
                        <a:t>Genelba</a:t>
                      </a:r>
                      <a:endParaRPr sz="9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b="1">
                          <a:solidFill>
                            <a:srgbClr val="73777E"/>
                          </a:solidFill>
                          <a:latin typeface="Exo 2"/>
                          <a:ea typeface="Exo 2"/>
                          <a:cs typeface="Exo 2"/>
                          <a:sym typeface="Exo 2"/>
                        </a:rPr>
                        <a:t>Ezeiza</a:t>
                      </a:r>
                      <a:endParaRPr sz="9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solidFill>
                            <a:srgbClr val="73777E"/>
                          </a:solidFill>
                          <a:latin typeface="Exo 2"/>
                          <a:ea typeface="Exo 2"/>
                          <a:cs typeface="Exo 2"/>
                          <a:sym typeface="Exo 2"/>
                        </a:rPr>
                        <a:t>5L215 / G1GE</a:t>
                      </a:r>
                      <a:endParaRPr sz="9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900">
                          <a:solidFill>
                            <a:srgbClr val="73777E"/>
                          </a:solidFill>
                          <a:latin typeface="Exo 2"/>
                          <a:ea typeface="Exo 2"/>
                          <a:cs typeface="Exo 2"/>
                          <a:sym typeface="Exo 2"/>
                        </a:rPr>
                        <a:t>5L225 / G2GE</a:t>
                      </a:r>
                      <a:endParaRPr sz="900">
                        <a:solidFill>
                          <a:srgbClr val="73777E"/>
                        </a:solidFill>
                        <a:latin typeface="Exo 2"/>
                        <a:ea typeface="Exo 2"/>
                        <a:cs typeface="Exo 2"/>
                        <a:sym typeface="Exo 2"/>
                      </a:endParaRPr>
                    </a:p>
                    <a:p>
                      <a:pPr marL="0" lvl="0" indent="0" algn="ctr" rtl="0">
                        <a:lnSpc>
                          <a:spcPct val="115000"/>
                        </a:lnSpc>
                        <a:spcBef>
                          <a:spcPts val="0"/>
                        </a:spcBef>
                        <a:spcAft>
                          <a:spcPts val="0"/>
                        </a:spcAft>
                        <a:buNone/>
                      </a:pPr>
                      <a:r>
                        <a:rPr lang="en-US" sz="900">
                          <a:solidFill>
                            <a:srgbClr val="73777E"/>
                          </a:solidFill>
                          <a:latin typeface="Exo 2"/>
                          <a:ea typeface="Exo 2"/>
                          <a:cs typeface="Exo 2"/>
                          <a:sym typeface="Exo 2"/>
                        </a:rPr>
                        <a:t>5L235 / G3GE+G4GE+G5GE</a:t>
                      </a:r>
                      <a:endParaRPr sz="9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solidFill>
                            <a:srgbClr val="73777E"/>
                          </a:solidFill>
                          <a:latin typeface="Exo 2"/>
                          <a:ea typeface="Exo 2"/>
                          <a:cs typeface="Exo 2"/>
                          <a:sym typeface="Exo 2"/>
                        </a:rPr>
                        <a:t>589 MW</a:t>
                      </a:r>
                      <a:endParaRPr sz="9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FFFFFF"/>
                    </a:solidFill>
                  </a:tcPr>
                </a:tc>
              </a:tr>
              <a:tr h="445750">
                <a:tc>
                  <a:txBody>
                    <a:bodyPr/>
                    <a:lstStyle/>
                    <a:p>
                      <a:pPr marL="0" lvl="0" indent="0" algn="ctr" rtl="0">
                        <a:lnSpc>
                          <a:spcPct val="115000"/>
                        </a:lnSpc>
                        <a:spcBef>
                          <a:spcPts val="0"/>
                        </a:spcBef>
                        <a:spcAft>
                          <a:spcPts val="0"/>
                        </a:spcAft>
                        <a:buNone/>
                      </a:pPr>
                      <a:r>
                        <a:rPr lang="en-US" sz="900" b="1">
                          <a:solidFill>
                            <a:srgbClr val="73777E"/>
                          </a:solidFill>
                          <a:latin typeface="Exo 2"/>
                          <a:ea typeface="Exo 2"/>
                          <a:cs typeface="Exo 2"/>
                          <a:sym typeface="Exo 2"/>
                        </a:rPr>
                        <a:t>SanNicolás</a:t>
                      </a:r>
                      <a:endParaRPr sz="9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b="1">
                          <a:solidFill>
                            <a:srgbClr val="73777E"/>
                          </a:solidFill>
                          <a:latin typeface="Exo 2"/>
                          <a:ea typeface="Exo 2"/>
                          <a:cs typeface="Exo 2"/>
                          <a:sym typeface="Exo 2"/>
                        </a:rPr>
                        <a:t>Ramallo</a:t>
                      </a:r>
                      <a:endParaRPr sz="900" b="1">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solidFill>
                            <a:srgbClr val="73777E"/>
                          </a:solidFill>
                          <a:latin typeface="Exo 2"/>
                          <a:ea typeface="Exo 2"/>
                          <a:cs typeface="Exo 2"/>
                          <a:sym typeface="Exo 2"/>
                        </a:rPr>
                        <a:t>2DL02 / T5SN</a:t>
                      </a:r>
                      <a:endParaRPr sz="9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solidFill>
                            <a:srgbClr val="73777E"/>
                          </a:solidFill>
                          <a:latin typeface="Exo 2"/>
                          <a:ea typeface="Exo 2"/>
                          <a:cs typeface="Exo 2"/>
                          <a:sym typeface="Exo 2"/>
                        </a:rPr>
                        <a:t>350 MW</a:t>
                      </a:r>
                      <a:endParaRPr sz="900">
                        <a:solidFill>
                          <a:srgbClr val="73777E"/>
                        </a:solidFill>
                        <a:latin typeface="Exo 2"/>
                        <a:ea typeface="Exo 2"/>
                        <a:cs typeface="Exo 2"/>
                        <a:sym typeface="Exo 2"/>
                      </a:endParaRPr>
                    </a:p>
                  </a:txBody>
                  <a:tcPr marL="28575" marR="28575" marT="19050" marB="19050"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FFFFFF"/>
                    </a:solidFill>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6"/>
        <p:cNvGrpSpPr/>
        <p:nvPr/>
      </p:nvGrpSpPr>
      <p:grpSpPr>
        <a:xfrm>
          <a:off x="0" y="0"/>
          <a:ext cx="0" cy="0"/>
          <a:chOff x="0" y="0"/>
          <a:chExt cx="0" cy="0"/>
        </a:xfrm>
      </p:grpSpPr>
      <p:pic>
        <p:nvPicPr>
          <p:cNvPr id="407" name="Google Shape;407;p49"/>
          <p:cNvPicPr preferRelativeResize="0"/>
          <p:nvPr/>
        </p:nvPicPr>
        <p:blipFill rotWithShape="1">
          <a:blip r:embed="rId3">
            <a:alphaModFix/>
          </a:blip>
          <a:srcRect l="8102" t="1248" r="7272" b="9404"/>
          <a:stretch/>
        </p:blipFill>
        <p:spPr>
          <a:xfrm>
            <a:off x="0" y="-1"/>
            <a:ext cx="10739689" cy="7559675"/>
          </a:xfrm>
          <a:prstGeom prst="rect">
            <a:avLst/>
          </a:prstGeom>
          <a:noFill/>
          <a:ln>
            <a:noFill/>
          </a:ln>
        </p:spPr>
      </p:pic>
      <p:pic>
        <p:nvPicPr>
          <p:cNvPr id="408" name="Google Shape;408;p49"/>
          <p:cNvPicPr preferRelativeResize="0"/>
          <p:nvPr/>
        </p:nvPicPr>
        <p:blipFill rotWithShape="1">
          <a:blip r:embed="rId4">
            <a:alphaModFix/>
          </a:blip>
          <a:srcRect/>
          <a:stretch/>
        </p:blipFill>
        <p:spPr>
          <a:xfrm>
            <a:off x="-13475" y="525"/>
            <a:ext cx="10739700" cy="7558624"/>
          </a:xfrm>
          <a:prstGeom prst="rect">
            <a:avLst/>
          </a:prstGeom>
          <a:noFill/>
          <a:ln>
            <a:noFill/>
          </a:ln>
        </p:spPr>
      </p:pic>
      <p:pic>
        <p:nvPicPr>
          <p:cNvPr id="409" name="Google Shape;409;p49"/>
          <p:cNvPicPr preferRelativeResize="0"/>
          <p:nvPr/>
        </p:nvPicPr>
        <p:blipFill rotWithShape="1">
          <a:blip r:embed="rId5">
            <a:alphaModFix/>
          </a:blip>
          <a:srcRect/>
          <a:stretch/>
        </p:blipFill>
        <p:spPr>
          <a:xfrm>
            <a:off x="3387843" y="3444280"/>
            <a:ext cx="4029406" cy="49161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pic>
        <p:nvPicPr>
          <p:cNvPr id="109" name="Google Shape;109;p16"/>
          <p:cNvPicPr preferRelativeResize="0"/>
          <p:nvPr/>
        </p:nvPicPr>
        <p:blipFill rotWithShape="1">
          <a:blip r:embed="rId4">
            <a:alphaModFix/>
          </a:blip>
          <a:srcRect/>
          <a:stretch/>
        </p:blipFill>
        <p:spPr>
          <a:xfrm>
            <a:off x="7437975" y="392372"/>
            <a:ext cx="2865411" cy="352008"/>
          </a:xfrm>
          <a:prstGeom prst="rect">
            <a:avLst/>
          </a:prstGeom>
          <a:noFill/>
          <a:ln>
            <a:noFill/>
          </a:ln>
        </p:spPr>
      </p:pic>
      <p:sp>
        <p:nvSpPr>
          <p:cNvPr id="110" name="Google Shape;110;p16"/>
          <p:cNvSpPr txBox="1"/>
          <p:nvPr/>
        </p:nvSpPr>
        <p:spPr>
          <a:xfrm>
            <a:off x="454300" y="893450"/>
            <a:ext cx="5299500" cy="72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6"/>
              <a:buFont typeface="Arial"/>
              <a:buNone/>
            </a:pPr>
            <a:r>
              <a:rPr lang="en-US" sz="2806" b="1">
                <a:solidFill>
                  <a:srgbClr val="6CA99C"/>
                </a:solidFill>
                <a:latin typeface="Exo 2 SemiBold"/>
                <a:ea typeface="Exo 2 SemiBold"/>
                <a:cs typeface="Exo 2 SemiBold"/>
                <a:sym typeface="Exo 2 SemiBold"/>
              </a:rPr>
              <a:t>Disponibilidad Térmica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511">
                <a:solidFill>
                  <a:srgbClr val="73777E"/>
                </a:solidFill>
                <a:latin typeface="Exo 2"/>
                <a:ea typeface="Exo 2"/>
                <a:cs typeface="Exo 2"/>
                <a:sym typeface="Exo 2"/>
              </a:rPr>
              <a:t>Evolución hasta Octubre 2019</a:t>
            </a:r>
            <a:endParaRPr sz="1511" b="0" i="0" u="none" strike="noStrike" cap="none">
              <a:solidFill>
                <a:srgbClr val="73777E"/>
              </a:solidFill>
              <a:latin typeface="Exo 2"/>
              <a:ea typeface="Exo 2"/>
              <a:cs typeface="Exo 2"/>
              <a:sym typeface="Exo 2"/>
            </a:endParaRPr>
          </a:p>
          <a:p>
            <a:pPr marL="0" marR="0" lvl="0" indent="0" algn="l" rtl="0">
              <a:lnSpc>
                <a:spcPct val="100000"/>
              </a:lnSpc>
              <a:spcBef>
                <a:spcPts val="0"/>
              </a:spcBef>
              <a:spcAft>
                <a:spcPts val="0"/>
              </a:spcAft>
              <a:buClr>
                <a:schemeClr val="dk1"/>
              </a:buClr>
              <a:buSzPts val="1100"/>
              <a:buFont typeface="Arial"/>
              <a:buNone/>
            </a:pPr>
            <a:endParaRPr sz="1511" b="0" i="0" u="none" strike="noStrike" cap="none">
              <a:solidFill>
                <a:srgbClr val="73777E"/>
              </a:solidFill>
              <a:latin typeface="Exo 2"/>
              <a:ea typeface="Exo 2"/>
              <a:cs typeface="Exo 2"/>
              <a:sym typeface="Exo 2"/>
            </a:endParaRPr>
          </a:p>
          <a:p>
            <a:pPr marL="0" marR="0" lvl="0" indent="0" algn="l" rtl="0">
              <a:lnSpc>
                <a:spcPct val="100000"/>
              </a:lnSpc>
              <a:spcBef>
                <a:spcPts val="0"/>
              </a:spcBef>
              <a:spcAft>
                <a:spcPts val="0"/>
              </a:spcAft>
              <a:buClr>
                <a:srgbClr val="000000"/>
              </a:buClr>
              <a:buSzPts val="1511"/>
              <a:buFont typeface="Arial"/>
              <a:buNone/>
            </a:pPr>
            <a:endParaRPr sz="1511" b="0" i="0" u="none" strike="noStrike" cap="none">
              <a:solidFill>
                <a:srgbClr val="73777E"/>
              </a:solidFill>
              <a:latin typeface="Exo 2"/>
              <a:ea typeface="Exo 2"/>
              <a:cs typeface="Exo 2"/>
              <a:sym typeface="Exo 2"/>
            </a:endParaRPr>
          </a:p>
        </p:txBody>
      </p:sp>
      <p:sp>
        <p:nvSpPr>
          <p:cNvPr id="111" name="Google Shape;111;p16"/>
          <p:cNvSpPr txBox="1"/>
          <p:nvPr/>
        </p:nvSpPr>
        <p:spPr>
          <a:xfrm>
            <a:off x="7584399" y="6799400"/>
            <a:ext cx="2865300" cy="25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79"/>
              <a:buFont typeface="Arial"/>
              <a:buNone/>
            </a:pPr>
            <a:r>
              <a:rPr lang="en-US" sz="1079" b="1">
                <a:solidFill>
                  <a:srgbClr val="73777E"/>
                </a:solidFill>
                <a:latin typeface="Exo 2 SemiBold"/>
                <a:ea typeface="Exo 2 SemiBold"/>
                <a:cs typeface="Exo 2 SemiBold"/>
                <a:sym typeface="Exo 2 SemiBold"/>
              </a:rPr>
              <a:t>Red de Transporte de Extra Alta Tensión</a:t>
            </a:r>
            <a:endParaRPr sz="1400" b="0" i="0" u="none" strike="noStrike" cap="none">
              <a:solidFill>
                <a:srgbClr val="000000"/>
              </a:solidFill>
              <a:latin typeface="Arial"/>
              <a:ea typeface="Arial"/>
              <a:cs typeface="Arial"/>
              <a:sym typeface="Arial"/>
            </a:endParaRPr>
          </a:p>
        </p:txBody>
      </p:sp>
      <p:sp>
        <p:nvSpPr>
          <p:cNvPr id="112" name="Google Shape;112;p16"/>
          <p:cNvSpPr txBox="1"/>
          <p:nvPr/>
        </p:nvSpPr>
        <p:spPr>
          <a:xfrm>
            <a:off x="559200" y="6121800"/>
            <a:ext cx="6324600" cy="5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800">
                <a:solidFill>
                  <a:schemeClr val="dk1"/>
                </a:solidFill>
                <a:latin typeface="Asap"/>
                <a:ea typeface="Asap"/>
                <a:cs typeface="Asap"/>
                <a:sym typeface="Asap"/>
              </a:rPr>
              <a:t>Fuente: CAMMESA al 25/11/19</a:t>
            </a:r>
            <a:endParaRPr sz="800">
              <a:solidFill>
                <a:schemeClr val="dk1"/>
              </a:solidFill>
              <a:latin typeface="Asap"/>
              <a:ea typeface="Asap"/>
              <a:cs typeface="Asap"/>
              <a:sym typeface="Asap"/>
            </a:endParaRPr>
          </a:p>
          <a:p>
            <a:pPr marL="0" lvl="0" indent="0" algn="l" rtl="0">
              <a:spcBef>
                <a:spcPts val="0"/>
              </a:spcBef>
              <a:spcAft>
                <a:spcPts val="0"/>
              </a:spcAft>
              <a:buNone/>
            </a:pPr>
            <a:r>
              <a:rPr lang="en-US" sz="800">
                <a:solidFill>
                  <a:schemeClr val="dk1"/>
                </a:solidFill>
                <a:latin typeface="Asap"/>
                <a:ea typeface="Asap"/>
                <a:cs typeface="Asap"/>
                <a:sym typeface="Asap"/>
              </a:rPr>
              <a:t>La disponibilidad térmica año móvil (80 %) presenta valores superiores a los medios históricos (75 %) </a:t>
            </a:r>
            <a:endParaRPr sz="800">
              <a:solidFill>
                <a:schemeClr val="dk1"/>
              </a:solidFill>
              <a:latin typeface="Asap"/>
              <a:ea typeface="Asap"/>
              <a:cs typeface="Asap"/>
              <a:sym typeface="Asap"/>
            </a:endParaRPr>
          </a:p>
        </p:txBody>
      </p:sp>
      <p:pic>
        <p:nvPicPr>
          <p:cNvPr id="113" name="Google Shape;113;p16"/>
          <p:cNvPicPr preferRelativeResize="0"/>
          <p:nvPr/>
        </p:nvPicPr>
        <p:blipFill>
          <a:blip r:embed="rId5">
            <a:alphaModFix/>
          </a:blip>
          <a:stretch>
            <a:fillRect/>
          </a:stretch>
        </p:blipFill>
        <p:spPr>
          <a:xfrm>
            <a:off x="559198" y="1770050"/>
            <a:ext cx="6045480" cy="4199352"/>
          </a:xfrm>
          <a:prstGeom prst="rect">
            <a:avLst/>
          </a:prstGeom>
          <a:noFill/>
          <a:ln w="9525"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pic>
        <p:nvPicPr>
          <p:cNvPr id="118" name="Google Shape;118;p17"/>
          <p:cNvPicPr preferRelativeResize="0"/>
          <p:nvPr/>
        </p:nvPicPr>
        <p:blipFill rotWithShape="1">
          <a:blip r:embed="rId4">
            <a:alphaModFix/>
          </a:blip>
          <a:srcRect/>
          <a:stretch/>
        </p:blipFill>
        <p:spPr>
          <a:xfrm>
            <a:off x="7437975" y="392372"/>
            <a:ext cx="2865411" cy="352008"/>
          </a:xfrm>
          <a:prstGeom prst="rect">
            <a:avLst/>
          </a:prstGeom>
          <a:noFill/>
          <a:ln>
            <a:noFill/>
          </a:ln>
        </p:spPr>
      </p:pic>
      <p:sp>
        <p:nvSpPr>
          <p:cNvPr id="119" name="Google Shape;119;p17"/>
          <p:cNvSpPr txBox="1"/>
          <p:nvPr/>
        </p:nvSpPr>
        <p:spPr>
          <a:xfrm>
            <a:off x="454300" y="893450"/>
            <a:ext cx="6983700" cy="72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6"/>
              <a:buFont typeface="Arial"/>
              <a:buNone/>
            </a:pPr>
            <a:r>
              <a:rPr lang="en-US" sz="2806" b="1">
                <a:solidFill>
                  <a:srgbClr val="6CA99C"/>
                </a:solidFill>
                <a:latin typeface="Exo 2 SemiBold"/>
                <a:ea typeface="Exo 2 SemiBold"/>
                <a:cs typeface="Exo 2 SemiBold"/>
                <a:sym typeface="Exo 2 SemiBold"/>
              </a:rPr>
              <a:t>Situación Prevista - Verano 2019/20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511">
                <a:solidFill>
                  <a:srgbClr val="73777E"/>
                </a:solidFill>
                <a:latin typeface="Exo 2"/>
                <a:ea typeface="Exo 2"/>
                <a:cs typeface="Exo 2"/>
                <a:sym typeface="Exo 2"/>
              </a:rPr>
              <a:t>Cubrimiento requerimiento de potencia</a:t>
            </a:r>
            <a:endParaRPr sz="1511">
              <a:solidFill>
                <a:srgbClr val="73777E"/>
              </a:solidFill>
              <a:latin typeface="Exo 2"/>
              <a:ea typeface="Exo 2"/>
              <a:cs typeface="Exo 2"/>
              <a:sym typeface="Exo 2"/>
            </a:endParaRPr>
          </a:p>
          <a:p>
            <a:pPr marL="0" marR="0" lvl="0" indent="0" algn="l" rtl="0">
              <a:lnSpc>
                <a:spcPct val="100000"/>
              </a:lnSpc>
              <a:spcBef>
                <a:spcPts val="0"/>
              </a:spcBef>
              <a:spcAft>
                <a:spcPts val="0"/>
              </a:spcAft>
              <a:buClr>
                <a:schemeClr val="dk1"/>
              </a:buClr>
              <a:buSzPts val="1100"/>
              <a:buFont typeface="Arial"/>
              <a:buNone/>
            </a:pPr>
            <a:endParaRPr sz="1511" b="0" i="0" u="none" strike="noStrike" cap="none">
              <a:solidFill>
                <a:srgbClr val="73777E"/>
              </a:solidFill>
              <a:latin typeface="Exo 2"/>
              <a:ea typeface="Exo 2"/>
              <a:cs typeface="Exo 2"/>
              <a:sym typeface="Exo 2"/>
            </a:endParaRPr>
          </a:p>
          <a:p>
            <a:pPr marL="0" marR="0" lvl="0" indent="0" algn="l" rtl="0">
              <a:lnSpc>
                <a:spcPct val="100000"/>
              </a:lnSpc>
              <a:spcBef>
                <a:spcPts val="0"/>
              </a:spcBef>
              <a:spcAft>
                <a:spcPts val="0"/>
              </a:spcAft>
              <a:buClr>
                <a:srgbClr val="000000"/>
              </a:buClr>
              <a:buSzPts val="1511"/>
              <a:buFont typeface="Arial"/>
              <a:buNone/>
            </a:pPr>
            <a:endParaRPr sz="1511" b="0" i="0" u="none" strike="noStrike" cap="none">
              <a:solidFill>
                <a:srgbClr val="73777E"/>
              </a:solidFill>
              <a:latin typeface="Exo 2"/>
              <a:ea typeface="Exo 2"/>
              <a:cs typeface="Exo 2"/>
              <a:sym typeface="Exo 2"/>
            </a:endParaRPr>
          </a:p>
        </p:txBody>
      </p:sp>
      <p:sp>
        <p:nvSpPr>
          <p:cNvPr id="120" name="Google Shape;120;p17"/>
          <p:cNvSpPr txBox="1"/>
          <p:nvPr/>
        </p:nvSpPr>
        <p:spPr>
          <a:xfrm>
            <a:off x="7584399" y="6799400"/>
            <a:ext cx="2865300" cy="25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79"/>
              <a:buFont typeface="Arial"/>
              <a:buNone/>
            </a:pPr>
            <a:r>
              <a:rPr lang="en-US" sz="1079" b="1">
                <a:solidFill>
                  <a:srgbClr val="73777E"/>
                </a:solidFill>
                <a:latin typeface="Exo 2 SemiBold"/>
                <a:ea typeface="Exo 2 SemiBold"/>
                <a:cs typeface="Exo 2 SemiBold"/>
                <a:sym typeface="Exo 2 SemiBold"/>
              </a:rPr>
              <a:t>Red de Transporte de Extra Alta Tensión</a:t>
            </a:r>
            <a:endParaRPr sz="1400" b="0" i="0" u="none" strike="noStrike" cap="none">
              <a:solidFill>
                <a:srgbClr val="000000"/>
              </a:solidFill>
              <a:latin typeface="Arial"/>
              <a:ea typeface="Arial"/>
              <a:cs typeface="Arial"/>
              <a:sym typeface="Arial"/>
            </a:endParaRPr>
          </a:p>
        </p:txBody>
      </p:sp>
      <p:sp>
        <p:nvSpPr>
          <p:cNvPr id="121" name="Google Shape;121;p17"/>
          <p:cNvSpPr txBox="1"/>
          <p:nvPr/>
        </p:nvSpPr>
        <p:spPr>
          <a:xfrm>
            <a:off x="559200" y="6121800"/>
            <a:ext cx="6324600" cy="5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800">
                <a:solidFill>
                  <a:schemeClr val="dk1"/>
                </a:solidFill>
                <a:latin typeface="Asap"/>
                <a:ea typeface="Asap"/>
                <a:cs typeface="Asap"/>
                <a:sym typeface="Asap"/>
              </a:rPr>
              <a:t>100 % de probabilidad de cubrir el pico de demanda esperada.</a:t>
            </a:r>
            <a:endParaRPr sz="800">
              <a:solidFill>
                <a:schemeClr val="dk1"/>
              </a:solidFill>
              <a:latin typeface="Asap"/>
              <a:ea typeface="Asap"/>
              <a:cs typeface="Asap"/>
              <a:sym typeface="Asap"/>
            </a:endParaRPr>
          </a:p>
          <a:p>
            <a:pPr marL="0" lvl="0" indent="0" algn="l" rtl="0">
              <a:spcBef>
                <a:spcPts val="0"/>
              </a:spcBef>
              <a:spcAft>
                <a:spcPts val="0"/>
              </a:spcAft>
              <a:buNone/>
            </a:pPr>
            <a:r>
              <a:rPr lang="en-US" sz="800">
                <a:solidFill>
                  <a:schemeClr val="dk1"/>
                </a:solidFill>
                <a:latin typeface="Asap"/>
                <a:ea typeface="Asap"/>
                <a:cs typeface="Asap"/>
                <a:sym typeface="Asap"/>
              </a:rPr>
              <a:t>Fuente: CAMMESA</a:t>
            </a:r>
            <a:endParaRPr sz="800">
              <a:solidFill>
                <a:schemeClr val="dk1"/>
              </a:solidFill>
              <a:latin typeface="Asap"/>
              <a:ea typeface="Asap"/>
              <a:cs typeface="Asap"/>
              <a:sym typeface="Asap"/>
            </a:endParaRPr>
          </a:p>
        </p:txBody>
      </p:sp>
      <p:pic>
        <p:nvPicPr>
          <p:cNvPr id="122" name="Google Shape;122;p17"/>
          <p:cNvPicPr preferRelativeResize="0"/>
          <p:nvPr/>
        </p:nvPicPr>
        <p:blipFill>
          <a:blip r:embed="rId5">
            <a:alphaModFix/>
          </a:blip>
          <a:stretch>
            <a:fillRect/>
          </a:stretch>
        </p:blipFill>
        <p:spPr>
          <a:xfrm>
            <a:off x="559200" y="1770050"/>
            <a:ext cx="7307960" cy="419935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6"/>
        <p:cNvGrpSpPr/>
        <p:nvPr/>
      </p:nvGrpSpPr>
      <p:grpSpPr>
        <a:xfrm>
          <a:off x="0" y="0"/>
          <a:ext cx="0" cy="0"/>
          <a:chOff x="0" y="0"/>
          <a:chExt cx="0" cy="0"/>
        </a:xfrm>
      </p:grpSpPr>
      <p:pic>
        <p:nvPicPr>
          <p:cNvPr id="127" name="Google Shape;127;p18"/>
          <p:cNvPicPr preferRelativeResize="0"/>
          <p:nvPr/>
        </p:nvPicPr>
        <p:blipFill rotWithShape="1">
          <a:blip r:embed="rId4">
            <a:alphaModFix/>
          </a:blip>
          <a:srcRect/>
          <a:stretch/>
        </p:blipFill>
        <p:spPr>
          <a:xfrm>
            <a:off x="7437975" y="392372"/>
            <a:ext cx="2865411" cy="352008"/>
          </a:xfrm>
          <a:prstGeom prst="rect">
            <a:avLst/>
          </a:prstGeom>
          <a:noFill/>
          <a:ln>
            <a:noFill/>
          </a:ln>
        </p:spPr>
      </p:pic>
      <p:sp>
        <p:nvSpPr>
          <p:cNvPr id="128" name="Google Shape;128;p18"/>
          <p:cNvSpPr txBox="1"/>
          <p:nvPr/>
        </p:nvSpPr>
        <p:spPr>
          <a:xfrm>
            <a:off x="454300" y="893450"/>
            <a:ext cx="5299500" cy="72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6"/>
              <a:buFont typeface="Arial"/>
              <a:buNone/>
            </a:pPr>
            <a:r>
              <a:rPr lang="en-US" sz="2806" b="1" i="0" u="none" strike="noStrike" cap="none">
                <a:solidFill>
                  <a:srgbClr val="6CA99C"/>
                </a:solidFill>
                <a:latin typeface="Exo 2 SemiBold"/>
                <a:ea typeface="Exo 2 SemiBold"/>
                <a:cs typeface="Exo 2 SemiBold"/>
                <a:sym typeface="Exo 2 SemiBold"/>
              </a:rPr>
              <a:t>Hipótesis de CAMMESA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511" b="0" i="0" u="none" strike="noStrike" cap="none">
                <a:solidFill>
                  <a:srgbClr val="73777E"/>
                </a:solidFill>
                <a:latin typeface="Exo 2"/>
                <a:ea typeface="Exo 2"/>
                <a:cs typeface="Exo 2"/>
                <a:sym typeface="Exo 2"/>
              </a:rPr>
              <a:t>Hipótesis de CAMMESA  Noviembre 2019 – Abril 2020</a:t>
            </a:r>
            <a:endParaRPr sz="1511" b="0" i="0" u="none" strike="noStrike" cap="none">
              <a:solidFill>
                <a:srgbClr val="73777E"/>
              </a:solidFill>
              <a:latin typeface="Exo 2"/>
              <a:ea typeface="Exo 2"/>
              <a:cs typeface="Exo 2"/>
              <a:sym typeface="Exo 2"/>
            </a:endParaRPr>
          </a:p>
          <a:p>
            <a:pPr marL="0" marR="0" lvl="0" indent="0" algn="l" rtl="0">
              <a:lnSpc>
                <a:spcPct val="100000"/>
              </a:lnSpc>
              <a:spcBef>
                <a:spcPts val="0"/>
              </a:spcBef>
              <a:spcAft>
                <a:spcPts val="0"/>
              </a:spcAft>
              <a:buClr>
                <a:schemeClr val="dk1"/>
              </a:buClr>
              <a:buSzPts val="1100"/>
              <a:buFont typeface="Arial"/>
              <a:buNone/>
            </a:pPr>
            <a:endParaRPr sz="1511" b="0" i="0" u="none" strike="noStrike" cap="none">
              <a:solidFill>
                <a:srgbClr val="73777E"/>
              </a:solidFill>
              <a:latin typeface="Exo 2"/>
              <a:ea typeface="Exo 2"/>
              <a:cs typeface="Exo 2"/>
              <a:sym typeface="Exo 2"/>
            </a:endParaRPr>
          </a:p>
          <a:p>
            <a:pPr marL="0" marR="0" lvl="0" indent="0" algn="l" rtl="0">
              <a:lnSpc>
                <a:spcPct val="100000"/>
              </a:lnSpc>
              <a:spcBef>
                <a:spcPts val="0"/>
              </a:spcBef>
              <a:spcAft>
                <a:spcPts val="0"/>
              </a:spcAft>
              <a:buClr>
                <a:srgbClr val="000000"/>
              </a:buClr>
              <a:buSzPts val="1511"/>
              <a:buFont typeface="Arial"/>
              <a:buNone/>
            </a:pPr>
            <a:endParaRPr sz="1511" b="0" i="0" u="none" strike="noStrike" cap="none">
              <a:solidFill>
                <a:srgbClr val="73777E"/>
              </a:solidFill>
              <a:latin typeface="Exo 2"/>
              <a:ea typeface="Exo 2"/>
              <a:cs typeface="Exo 2"/>
              <a:sym typeface="Exo 2"/>
            </a:endParaRPr>
          </a:p>
        </p:txBody>
      </p:sp>
      <p:sp>
        <p:nvSpPr>
          <p:cNvPr id="129" name="Google Shape;129;p18"/>
          <p:cNvSpPr txBox="1"/>
          <p:nvPr/>
        </p:nvSpPr>
        <p:spPr>
          <a:xfrm>
            <a:off x="454300" y="1770725"/>
            <a:ext cx="9109500" cy="504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079" b="0" i="0" u="none" strike="noStrike" cap="none" dirty="0">
                <a:solidFill>
                  <a:schemeClr val="dk1"/>
                </a:solidFill>
                <a:latin typeface="Asap"/>
                <a:ea typeface="Asap"/>
                <a:cs typeface="Asap"/>
                <a:sym typeface="Asap"/>
              </a:rPr>
              <a:t>Los </a:t>
            </a:r>
            <a:r>
              <a:rPr lang="en-US" sz="1079" b="0" i="0" u="none" strike="noStrike" cap="none" dirty="0" err="1">
                <a:solidFill>
                  <a:schemeClr val="dk1"/>
                </a:solidFill>
                <a:latin typeface="Asap"/>
                <a:ea typeface="Asap"/>
                <a:cs typeface="Asap"/>
                <a:sym typeface="Asap"/>
              </a:rPr>
              <a:t>agentes</a:t>
            </a:r>
            <a:r>
              <a:rPr lang="en-US" sz="1079" b="0" i="0" u="none" strike="noStrike" cap="none" dirty="0">
                <a:solidFill>
                  <a:schemeClr val="dk1"/>
                </a:solidFill>
                <a:latin typeface="Asap"/>
                <a:ea typeface="Asap"/>
                <a:cs typeface="Asap"/>
                <a:sym typeface="Asap"/>
              </a:rPr>
              <a:t> </a:t>
            </a:r>
            <a:r>
              <a:rPr lang="en-US" sz="1079" b="0" i="0" u="none" strike="noStrike" cap="none" dirty="0" err="1">
                <a:solidFill>
                  <a:schemeClr val="dk1"/>
                </a:solidFill>
                <a:latin typeface="Asap"/>
                <a:ea typeface="Asap"/>
                <a:cs typeface="Asap"/>
                <a:sym typeface="Asap"/>
              </a:rPr>
              <a:t>prevén</a:t>
            </a:r>
            <a:r>
              <a:rPr lang="en-US" sz="1079" b="0" i="0" u="none" strike="noStrike" cap="none" dirty="0">
                <a:solidFill>
                  <a:schemeClr val="dk1"/>
                </a:solidFill>
                <a:latin typeface="Asap"/>
                <a:ea typeface="Asap"/>
                <a:cs typeface="Asap"/>
                <a:sym typeface="Asap"/>
              </a:rPr>
              <a:t> un </a:t>
            </a:r>
            <a:r>
              <a:rPr lang="en-US" sz="1079" b="0" i="0" u="none" strike="noStrike" cap="none" dirty="0" err="1">
                <a:solidFill>
                  <a:schemeClr val="dk1"/>
                </a:solidFill>
                <a:latin typeface="Asap"/>
                <a:ea typeface="Asap"/>
                <a:cs typeface="Asap"/>
                <a:sym typeface="Asap"/>
              </a:rPr>
              <a:t>crecimiento</a:t>
            </a:r>
            <a:r>
              <a:rPr lang="en-US" sz="1079" b="0" i="0" u="none" strike="noStrike" cap="none" dirty="0">
                <a:solidFill>
                  <a:schemeClr val="dk1"/>
                </a:solidFill>
                <a:latin typeface="Asap"/>
                <a:ea typeface="Asap"/>
                <a:cs typeface="Asap"/>
                <a:sym typeface="Asap"/>
              </a:rPr>
              <a:t> </a:t>
            </a:r>
            <a:r>
              <a:rPr lang="en-US" sz="1079" b="0" i="0" u="none" strike="noStrike" cap="none" dirty="0" err="1">
                <a:solidFill>
                  <a:schemeClr val="dk1"/>
                </a:solidFill>
                <a:latin typeface="Asap"/>
                <a:ea typeface="Asap"/>
                <a:cs typeface="Asap"/>
                <a:sym typeface="Asap"/>
              </a:rPr>
              <a:t>energético</a:t>
            </a:r>
            <a:r>
              <a:rPr lang="en-US" sz="1079" b="0" i="0" u="none" strike="noStrike" cap="none" dirty="0">
                <a:solidFill>
                  <a:schemeClr val="dk1"/>
                </a:solidFill>
                <a:latin typeface="Asap"/>
                <a:ea typeface="Asap"/>
                <a:cs typeface="Asap"/>
                <a:sym typeface="Asap"/>
              </a:rPr>
              <a:t> del </a:t>
            </a:r>
            <a:r>
              <a:rPr lang="en-US" sz="1079" dirty="0">
                <a:solidFill>
                  <a:schemeClr val="dk1"/>
                </a:solidFill>
                <a:latin typeface="Asap"/>
                <a:ea typeface="Asap"/>
                <a:cs typeface="Asap"/>
                <a:sym typeface="Asap"/>
              </a:rPr>
              <a:t>1,7</a:t>
            </a:r>
            <a:r>
              <a:rPr lang="en-US" sz="1079" b="0" i="0" u="none" strike="noStrike" cap="none" dirty="0">
                <a:solidFill>
                  <a:schemeClr val="dk1"/>
                </a:solidFill>
                <a:latin typeface="Asap"/>
                <a:ea typeface="Asap"/>
                <a:cs typeface="Asap"/>
                <a:sym typeface="Asap"/>
              </a:rPr>
              <a:t> %. CAMMESA </a:t>
            </a:r>
            <a:r>
              <a:rPr lang="en-US" sz="1079" b="0" i="0" u="none" strike="noStrike" cap="none" dirty="0" err="1">
                <a:solidFill>
                  <a:schemeClr val="dk1"/>
                </a:solidFill>
                <a:latin typeface="Asap"/>
                <a:ea typeface="Asap"/>
                <a:cs typeface="Asap"/>
                <a:sym typeface="Asap"/>
              </a:rPr>
              <a:t>prevé</a:t>
            </a:r>
            <a:r>
              <a:rPr lang="en-US" sz="1079" b="0" i="0" u="none" strike="noStrike" cap="none" dirty="0">
                <a:solidFill>
                  <a:schemeClr val="dk1"/>
                </a:solidFill>
                <a:latin typeface="Asap"/>
                <a:ea typeface="Asap"/>
                <a:cs typeface="Asap"/>
                <a:sym typeface="Asap"/>
              </a:rPr>
              <a:t> un </a:t>
            </a:r>
            <a:r>
              <a:rPr lang="en-US" sz="1079" b="0" i="0" u="none" strike="noStrike" cap="none" dirty="0" err="1">
                <a:solidFill>
                  <a:schemeClr val="dk1"/>
                </a:solidFill>
                <a:latin typeface="Asap"/>
                <a:ea typeface="Asap"/>
                <a:cs typeface="Asap"/>
                <a:sym typeface="Asap"/>
              </a:rPr>
              <a:t>pico</a:t>
            </a:r>
            <a:r>
              <a:rPr lang="en-US" sz="1079" b="0" i="0" u="none" strike="noStrike" cap="none" dirty="0">
                <a:solidFill>
                  <a:schemeClr val="dk1"/>
                </a:solidFill>
                <a:latin typeface="Asap"/>
                <a:ea typeface="Asap"/>
                <a:cs typeface="Asap"/>
                <a:sym typeface="Asap"/>
              </a:rPr>
              <a:t> de </a:t>
            </a:r>
            <a:r>
              <a:rPr lang="en-US" sz="1079" b="0" i="0" u="none" strike="noStrike" cap="none" dirty="0" err="1">
                <a:solidFill>
                  <a:schemeClr val="dk1"/>
                </a:solidFill>
                <a:latin typeface="Asap"/>
                <a:ea typeface="Asap"/>
                <a:cs typeface="Asap"/>
                <a:sym typeface="Asap"/>
              </a:rPr>
              <a:t>demanda</a:t>
            </a:r>
            <a:r>
              <a:rPr lang="en-US" sz="1079" b="0" i="0" u="none" strike="noStrike" cap="none" dirty="0">
                <a:solidFill>
                  <a:schemeClr val="dk1"/>
                </a:solidFill>
                <a:latin typeface="Asap"/>
                <a:ea typeface="Asap"/>
                <a:cs typeface="Asap"/>
                <a:sym typeface="Asap"/>
              </a:rPr>
              <a:t> de 26.800 MW </a:t>
            </a:r>
            <a:r>
              <a:rPr lang="en-US" sz="1079" b="0" i="0" u="none" strike="noStrike" cap="none" dirty="0" err="1">
                <a:solidFill>
                  <a:schemeClr val="dk1"/>
                </a:solidFill>
                <a:latin typeface="Asap"/>
                <a:ea typeface="Asap"/>
                <a:cs typeface="Asap"/>
                <a:sym typeface="Asap"/>
              </a:rPr>
              <a:t>según</a:t>
            </a:r>
            <a:r>
              <a:rPr lang="en-US" sz="1079" b="0" i="0" u="none" strike="noStrike" cap="none" dirty="0">
                <a:solidFill>
                  <a:schemeClr val="dk1"/>
                </a:solidFill>
                <a:latin typeface="Asap"/>
                <a:ea typeface="Asap"/>
                <a:cs typeface="Asap"/>
                <a:sym typeface="Asap"/>
              </a:rPr>
              <a:t> </a:t>
            </a:r>
            <a:r>
              <a:rPr lang="en-US" sz="1079" b="0" i="0" u="none" strike="noStrike" cap="none" dirty="0" err="1">
                <a:solidFill>
                  <a:schemeClr val="dk1"/>
                </a:solidFill>
                <a:latin typeface="Asap"/>
                <a:ea typeface="Asap"/>
                <a:cs typeface="Asap"/>
                <a:sym typeface="Asap"/>
              </a:rPr>
              <a:t>estimación</a:t>
            </a:r>
            <a:r>
              <a:rPr lang="en-US" sz="1079" b="0" i="0" u="none" strike="noStrike" cap="none" dirty="0">
                <a:solidFill>
                  <a:schemeClr val="dk1"/>
                </a:solidFill>
                <a:latin typeface="Asap"/>
                <a:ea typeface="Asap"/>
                <a:cs typeface="Asap"/>
                <a:sym typeface="Asap"/>
              </a:rPr>
              <a:t> de los </a:t>
            </a:r>
            <a:r>
              <a:rPr lang="en-US" sz="1079" b="0" i="0" u="none" strike="noStrike" cap="none" dirty="0" err="1">
                <a:solidFill>
                  <a:schemeClr val="dk1"/>
                </a:solidFill>
                <a:latin typeface="Asap"/>
                <a:ea typeface="Asap"/>
                <a:cs typeface="Asap"/>
                <a:sym typeface="Asap"/>
              </a:rPr>
              <a:t>agentes</a:t>
            </a:r>
            <a:r>
              <a:rPr lang="en-US" sz="1079" b="0" i="0" u="none" strike="noStrike" cap="none" dirty="0">
                <a:solidFill>
                  <a:schemeClr val="dk1"/>
                </a:solidFill>
                <a:latin typeface="Asap"/>
                <a:ea typeface="Asap"/>
                <a:cs typeface="Asap"/>
                <a:sym typeface="Asap"/>
              </a:rPr>
              <a:t> (</a:t>
            </a:r>
            <a:r>
              <a:rPr lang="en-US" sz="1079" dirty="0" smtClean="0">
                <a:solidFill>
                  <a:schemeClr val="dk1"/>
                </a:solidFill>
                <a:latin typeface="Asap"/>
                <a:ea typeface="Asap"/>
                <a:cs typeface="Asap"/>
                <a:sym typeface="Asap"/>
              </a:rPr>
              <a:t>record </a:t>
            </a:r>
            <a:r>
              <a:rPr lang="en-US" sz="1079" dirty="0" err="1" smtClean="0">
                <a:solidFill>
                  <a:schemeClr val="dk1"/>
                </a:solidFill>
                <a:latin typeface="Asap"/>
                <a:ea typeface="Asap"/>
                <a:cs typeface="Asap"/>
                <a:sym typeface="Asap"/>
              </a:rPr>
              <a:t>histórico</a:t>
            </a:r>
            <a:r>
              <a:rPr lang="en-US" sz="1079" b="0" i="0" u="none" strike="noStrike" cap="none" dirty="0" smtClean="0">
                <a:solidFill>
                  <a:schemeClr val="dk1"/>
                </a:solidFill>
                <a:latin typeface="Asap"/>
                <a:ea typeface="Asap"/>
                <a:cs typeface="Asap"/>
                <a:sym typeface="Asap"/>
              </a:rPr>
              <a:t> </a:t>
            </a:r>
            <a:r>
              <a:rPr lang="en-US" sz="1079" b="0" i="0" u="none" strike="noStrike" cap="none" dirty="0">
                <a:solidFill>
                  <a:schemeClr val="dk1"/>
                </a:solidFill>
                <a:latin typeface="Asap"/>
                <a:ea typeface="Asap"/>
                <a:cs typeface="Asap"/>
                <a:sym typeface="Asap"/>
              </a:rPr>
              <a:t>de </a:t>
            </a:r>
            <a:r>
              <a:rPr lang="en-US" sz="1079" b="0" i="0" u="none" strike="noStrike" cap="none" dirty="0" err="1">
                <a:solidFill>
                  <a:schemeClr val="dk1"/>
                </a:solidFill>
                <a:latin typeface="Asap"/>
                <a:ea typeface="Asap"/>
                <a:cs typeface="Asap"/>
                <a:sym typeface="Asap"/>
              </a:rPr>
              <a:t>verano</a:t>
            </a:r>
            <a:r>
              <a:rPr lang="en-US" sz="1079" b="0" i="0" u="none" strike="noStrike" cap="none" dirty="0">
                <a:solidFill>
                  <a:schemeClr val="dk1"/>
                </a:solidFill>
                <a:latin typeface="Asap"/>
                <a:ea typeface="Asap"/>
                <a:cs typeface="Asap"/>
                <a:sym typeface="Asap"/>
              </a:rPr>
              <a:t> de 26323 MW).</a:t>
            </a:r>
            <a:endParaRPr sz="1079" b="0" i="0" u="none" strike="noStrike" cap="none" dirty="0">
              <a:solidFill>
                <a:schemeClr val="dk1"/>
              </a:solidFill>
              <a:latin typeface="Asap"/>
              <a:ea typeface="Asap"/>
              <a:cs typeface="Asap"/>
              <a:sym typeface="Asap"/>
            </a:endParaRPr>
          </a:p>
          <a:p>
            <a:pPr marL="0" marR="0" lvl="0" indent="0" algn="l" rtl="0">
              <a:lnSpc>
                <a:spcPct val="100000"/>
              </a:lnSpc>
              <a:spcBef>
                <a:spcPts val="0"/>
              </a:spcBef>
              <a:spcAft>
                <a:spcPts val="0"/>
              </a:spcAft>
              <a:buClr>
                <a:schemeClr val="dk1"/>
              </a:buClr>
              <a:buSzPts val="1100"/>
              <a:buFont typeface="Arial"/>
              <a:buNone/>
            </a:pPr>
            <a:endParaRPr sz="1079" b="0" i="0" u="none" strike="noStrike" cap="none" dirty="0">
              <a:solidFill>
                <a:schemeClr val="dk1"/>
              </a:solidFill>
              <a:latin typeface="Asap"/>
              <a:ea typeface="Asap"/>
              <a:cs typeface="Asap"/>
              <a:sym typeface="Asap"/>
            </a:endParaRPr>
          </a:p>
          <a:p>
            <a:pPr marL="457200" marR="0" lvl="0" indent="-297116" algn="l" rtl="0">
              <a:lnSpc>
                <a:spcPct val="100000"/>
              </a:lnSpc>
              <a:spcBef>
                <a:spcPts val="0"/>
              </a:spcBef>
              <a:spcAft>
                <a:spcPts val="0"/>
              </a:spcAft>
              <a:buClr>
                <a:schemeClr val="dk1"/>
              </a:buClr>
              <a:buSzPts val="1079"/>
              <a:buFont typeface="Asap"/>
              <a:buChar char="●"/>
            </a:pPr>
            <a:r>
              <a:rPr lang="en-US" sz="1079" b="1" i="0" u="none" strike="noStrike" cap="none" dirty="0" err="1">
                <a:solidFill>
                  <a:schemeClr val="dk1"/>
                </a:solidFill>
                <a:latin typeface="Asap"/>
                <a:ea typeface="Asap"/>
                <a:cs typeface="Asap"/>
                <a:sym typeface="Asap"/>
              </a:rPr>
              <a:t>Aportes</a:t>
            </a:r>
            <a:r>
              <a:rPr lang="en-US" sz="1079" b="1" i="0" u="none" strike="noStrike" cap="none" dirty="0">
                <a:solidFill>
                  <a:schemeClr val="dk1"/>
                </a:solidFill>
                <a:latin typeface="Asap"/>
                <a:ea typeface="Asap"/>
                <a:cs typeface="Asap"/>
                <a:sym typeface="Asap"/>
              </a:rPr>
              <a:t> </a:t>
            </a:r>
            <a:r>
              <a:rPr lang="en-US" sz="1079" b="1" i="0" u="none" strike="noStrike" cap="none" dirty="0" err="1">
                <a:solidFill>
                  <a:schemeClr val="dk1"/>
                </a:solidFill>
                <a:latin typeface="Asap"/>
                <a:ea typeface="Asap"/>
                <a:cs typeface="Asap"/>
                <a:sym typeface="Asap"/>
              </a:rPr>
              <a:t>hidráulicos</a:t>
            </a:r>
            <a:r>
              <a:rPr lang="en-US" sz="1079" b="1" i="0" u="none" strike="noStrike" cap="none" dirty="0">
                <a:solidFill>
                  <a:schemeClr val="dk1"/>
                </a:solidFill>
                <a:latin typeface="Asap"/>
                <a:ea typeface="Asap"/>
                <a:cs typeface="Asap"/>
                <a:sym typeface="Asap"/>
              </a:rPr>
              <a:t>:</a:t>
            </a:r>
            <a:r>
              <a:rPr lang="en-US" sz="1079" b="0" i="0" u="none" strike="noStrike" cap="none" dirty="0">
                <a:solidFill>
                  <a:schemeClr val="dk1"/>
                </a:solidFill>
                <a:latin typeface="Asap"/>
                <a:ea typeface="Asap"/>
                <a:cs typeface="Asap"/>
                <a:sym typeface="Asap"/>
              </a:rPr>
              <a:t> Se </a:t>
            </a:r>
            <a:r>
              <a:rPr lang="en-US" sz="1079" b="0" i="0" u="none" strike="noStrike" cap="none" dirty="0" err="1">
                <a:solidFill>
                  <a:schemeClr val="dk1"/>
                </a:solidFill>
                <a:latin typeface="Asap"/>
                <a:ea typeface="Asap"/>
                <a:cs typeface="Asap"/>
                <a:sym typeface="Asap"/>
              </a:rPr>
              <a:t>consideran</a:t>
            </a:r>
            <a:r>
              <a:rPr lang="en-US" sz="1079" b="0" i="0" u="none" strike="noStrike" cap="none" dirty="0">
                <a:solidFill>
                  <a:schemeClr val="dk1"/>
                </a:solidFill>
                <a:latin typeface="Asap"/>
                <a:ea typeface="Asap"/>
                <a:cs typeface="Asap"/>
                <a:sym typeface="Asap"/>
              </a:rPr>
              <a:t> </a:t>
            </a:r>
            <a:r>
              <a:rPr lang="en-US" sz="1079" b="0" i="0" u="none" strike="noStrike" cap="none" dirty="0" err="1">
                <a:solidFill>
                  <a:schemeClr val="dk1"/>
                </a:solidFill>
                <a:latin typeface="Asap"/>
                <a:ea typeface="Asap"/>
                <a:cs typeface="Asap"/>
                <a:sym typeface="Asap"/>
              </a:rPr>
              <a:t>aportes</a:t>
            </a:r>
            <a:r>
              <a:rPr lang="en-US" sz="1079" b="0" i="0" u="none" strike="noStrike" cap="none" dirty="0">
                <a:solidFill>
                  <a:schemeClr val="dk1"/>
                </a:solidFill>
                <a:latin typeface="Asap"/>
                <a:ea typeface="Asap"/>
                <a:cs typeface="Asap"/>
                <a:sym typeface="Asap"/>
              </a:rPr>
              <a:t> </a:t>
            </a:r>
            <a:r>
              <a:rPr lang="en-US" sz="1079" b="0" i="0" u="none" strike="noStrike" cap="none" dirty="0" err="1">
                <a:solidFill>
                  <a:schemeClr val="dk1"/>
                </a:solidFill>
                <a:latin typeface="Asap"/>
                <a:ea typeface="Asap"/>
                <a:cs typeface="Asap"/>
                <a:sym typeface="Asap"/>
              </a:rPr>
              <a:t>por</a:t>
            </a:r>
            <a:r>
              <a:rPr lang="en-US" sz="1079" b="0" i="0" u="none" strike="noStrike" cap="none" dirty="0">
                <a:solidFill>
                  <a:schemeClr val="dk1"/>
                </a:solidFill>
                <a:latin typeface="Asap"/>
                <a:ea typeface="Asap"/>
                <a:cs typeface="Asap"/>
                <a:sym typeface="Asap"/>
              </a:rPr>
              <a:t> </a:t>
            </a:r>
            <a:r>
              <a:rPr lang="en-US" sz="1079" b="0" i="0" u="none" strike="noStrike" cap="none" dirty="0" err="1">
                <a:solidFill>
                  <a:schemeClr val="dk1"/>
                </a:solidFill>
                <a:latin typeface="Asap"/>
                <a:ea typeface="Asap"/>
                <a:cs typeface="Asap"/>
                <a:sym typeface="Asap"/>
              </a:rPr>
              <a:t>debajo</a:t>
            </a:r>
            <a:r>
              <a:rPr lang="en-US" sz="1079" b="0" i="0" u="none" strike="noStrike" cap="none" dirty="0">
                <a:solidFill>
                  <a:schemeClr val="dk1"/>
                </a:solidFill>
                <a:latin typeface="Asap"/>
                <a:ea typeface="Asap"/>
                <a:cs typeface="Asap"/>
                <a:sym typeface="Asap"/>
              </a:rPr>
              <a:t> de la media para el Río </a:t>
            </a:r>
            <a:r>
              <a:rPr lang="en-US" sz="1079" b="0" i="0" u="none" strike="noStrike" cap="none" dirty="0" err="1">
                <a:solidFill>
                  <a:schemeClr val="dk1"/>
                </a:solidFill>
                <a:latin typeface="Asap"/>
                <a:ea typeface="Asap"/>
                <a:cs typeface="Asap"/>
                <a:sym typeface="Asap"/>
              </a:rPr>
              <a:t>Limay</a:t>
            </a:r>
            <a:r>
              <a:rPr lang="en-US" sz="1079" b="0" i="0" u="none" strike="noStrike" cap="none" dirty="0">
                <a:solidFill>
                  <a:schemeClr val="dk1"/>
                </a:solidFill>
                <a:latin typeface="Asap"/>
                <a:ea typeface="Asap"/>
                <a:cs typeface="Asap"/>
                <a:sym typeface="Asap"/>
              </a:rPr>
              <a:t>, en </a:t>
            </a:r>
            <a:r>
              <a:rPr lang="en-US" sz="1079" b="0" i="0" u="none" strike="noStrike" cap="none" dirty="0" err="1">
                <a:solidFill>
                  <a:schemeClr val="dk1"/>
                </a:solidFill>
                <a:latin typeface="Asap"/>
                <a:ea typeface="Asap"/>
                <a:cs typeface="Asap"/>
                <a:sym typeface="Asap"/>
              </a:rPr>
              <a:t>torno</a:t>
            </a:r>
            <a:r>
              <a:rPr lang="en-US" sz="1079" b="0" i="0" u="none" strike="noStrike" cap="none" dirty="0">
                <a:solidFill>
                  <a:schemeClr val="dk1"/>
                </a:solidFill>
                <a:latin typeface="Asap"/>
                <a:ea typeface="Asap"/>
                <a:cs typeface="Asap"/>
                <a:sym typeface="Asap"/>
              </a:rPr>
              <a:t> a los </a:t>
            </a:r>
            <a:r>
              <a:rPr lang="en-US" sz="1079" b="0" i="0" u="none" strike="noStrike" cap="none" dirty="0" err="1">
                <a:solidFill>
                  <a:schemeClr val="dk1"/>
                </a:solidFill>
                <a:latin typeface="Asap"/>
                <a:ea typeface="Asap"/>
                <a:cs typeface="Asap"/>
                <a:sym typeface="Asap"/>
              </a:rPr>
              <a:t>medios</a:t>
            </a:r>
            <a:r>
              <a:rPr lang="en-US" sz="1079" b="0" i="0" u="none" strike="noStrike" cap="none" dirty="0">
                <a:solidFill>
                  <a:schemeClr val="dk1"/>
                </a:solidFill>
                <a:latin typeface="Asap"/>
                <a:ea typeface="Asap"/>
                <a:cs typeface="Asap"/>
                <a:sym typeface="Asap"/>
              </a:rPr>
              <a:t> </a:t>
            </a:r>
            <a:r>
              <a:rPr lang="en-US" sz="1079" b="0" i="0" u="none" strike="noStrike" cap="none" dirty="0" err="1">
                <a:solidFill>
                  <a:schemeClr val="dk1"/>
                </a:solidFill>
                <a:latin typeface="Asap"/>
                <a:ea typeface="Asap"/>
                <a:cs typeface="Asap"/>
                <a:sym typeface="Asap"/>
              </a:rPr>
              <a:t>históricos</a:t>
            </a:r>
            <a:r>
              <a:rPr lang="en-US" sz="1079" b="0" i="0" u="none" strike="noStrike" cap="none" dirty="0">
                <a:solidFill>
                  <a:schemeClr val="dk1"/>
                </a:solidFill>
                <a:latin typeface="Asap"/>
                <a:ea typeface="Asap"/>
                <a:cs typeface="Asap"/>
                <a:sym typeface="Asap"/>
              </a:rPr>
              <a:t> para el Río </a:t>
            </a:r>
            <a:r>
              <a:rPr lang="en-US" sz="1079" b="0" i="0" u="none" strike="noStrike" cap="none" dirty="0" err="1">
                <a:solidFill>
                  <a:schemeClr val="dk1"/>
                </a:solidFill>
                <a:latin typeface="Asap"/>
                <a:ea typeface="Asap"/>
                <a:cs typeface="Asap"/>
                <a:sym typeface="Asap"/>
              </a:rPr>
              <a:t>Collón</a:t>
            </a:r>
            <a:r>
              <a:rPr lang="en-US" sz="1079" b="0" i="0" u="none" strike="noStrike" cap="none" dirty="0">
                <a:solidFill>
                  <a:schemeClr val="dk1"/>
                </a:solidFill>
                <a:latin typeface="Asap"/>
                <a:ea typeface="Asap"/>
                <a:cs typeface="Asap"/>
                <a:sym typeface="Asap"/>
              </a:rPr>
              <a:t> </a:t>
            </a:r>
            <a:r>
              <a:rPr lang="en-US" sz="1079" b="0" i="0" u="none" strike="noStrike" cap="none" dirty="0" err="1">
                <a:solidFill>
                  <a:schemeClr val="dk1"/>
                </a:solidFill>
                <a:latin typeface="Asap"/>
                <a:ea typeface="Asap"/>
                <a:cs typeface="Asap"/>
                <a:sym typeface="Asap"/>
              </a:rPr>
              <a:t>Curá</a:t>
            </a:r>
            <a:r>
              <a:rPr lang="en-US" sz="1079" b="0" i="0" u="none" strike="noStrike" cap="none" dirty="0">
                <a:solidFill>
                  <a:schemeClr val="dk1"/>
                </a:solidFill>
                <a:latin typeface="Asap"/>
                <a:ea typeface="Asap"/>
                <a:cs typeface="Asap"/>
                <a:sym typeface="Asap"/>
              </a:rPr>
              <a:t> y en </a:t>
            </a:r>
            <a:r>
              <a:rPr lang="en-US" sz="1079" b="0" i="0" u="none" strike="noStrike" cap="none" dirty="0" err="1">
                <a:solidFill>
                  <a:schemeClr val="dk1"/>
                </a:solidFill>
                <a:latin typeface="Asap"/>
                <a:ea typeface="Asap"/>
                <a:cs typeface="Asap"/>
                <a:sym typeface="Asap"/>
              </a:rPr>
              <a:t>orden</a:t>
            </a:r>
            <a:r>
              <a:rPr lang="en-US" sz="1079" b="0" i="0" u="none" strike="noStrike" cap="none" dirty="0">
                <a:solidFill>
                  <a:schemeClr val="dk1"/>
                </a:solidFill>
                <a:latin typeface="Asap"/>
                <a:ea typeface="Asap"/>
                <a:cs typeface="Asap"/>
                <a:sym typeface="Asap"/>
              </a:rPr>
              <a:t> de los </a:t>
            </a:r>
            <a:r>
              <a:rPr lang="en-US" sz="1079" b="0" i="0" u="none" strike="noStrike" cap="none" dirty="0" err="1">
                <a:solidFill>
                  <a:schemeClr val="dk1"/>
                </a:solidFill>
                <a:latin typeface="Asap"/>
                <a:ea typeface="Asap"/>
                <a:cs typeface="Asap"/>
                <a:sym typeface="Asap"/>
              </a:rPr>
              <a:t>mínimos</a:t>
            </a:r>
            <a:r>
              <a:rPr lang="en-US" sz="1079" b="0" i="0" u="none" strike="noStrike" cap="none" dirty="0">
                <a:solidFill>
                  <a:schemeClr val="dk1"/>
                </a:solidFill>
                <a:latin typeface="Asap"/>
                <a:ea typeface="Asap"/>
                <a:cs typeface="Asap"/>
                <a:sym typeface="Asap"/>
              </a:rPr>
              <a:t> </a:t>
            </a:r>
            <a:r>
              <a:rPr lang="en-US" sz="1079" b="0" i="0" u="none" strike="noStrike" cap="none" dirty="0" err="1">
                <a:solidFill>
                  <a:schemeClr val="dk1"/>
                </a:solidFill>
                <a:latin typeface="Asap"/>
                <a:ea typeface="Asap"/>
                <a:cs typeface="Asap"/>
                <a:sym typeface="Asap"/>
              </a:rPr>
              <a:t>históricos</a:t>
            </a:r>
            <a:r>
              <a:rPr lang="en-US" sz="1079" b="0" i="0" u="none" strike="noStrike" cap="none" dirty="0">
                <a:solidFill>
                  <a:schemeClr val="dk1"/>
                </a:solidFill>
                <a:latin typeface="Asap"/>
                <a:ea typeface="Asap"/>
                <a:cs typeface="Asap"/>
                <a:sym typeface="Asap"/>
              </a:rPr>
              <a:t> para el </a:t>
            </a:r>
            <a:r>
              <a:rPr lang="en-US" sz="1079" b="0" i="0" u="none" strike="noStrike" cap="none" dirty="0" err="1">
                <a:solidFill>
                  <a:schemeClr val="dk1"/>
                </a:solidFill>
                <a:latin typeface="Asap"/>
                <a:ea typeface="Asap"/>
                <a:cs typeface="Asap"/>
                <a:sym typeface="Asap"/>
              </a:rPr>
              <a:t>río</a:t>
            </a:r>
            <a:r>
              <a:rPr lang="en-US" sz="1079" b="0" i="0" u="none" strike="noStrike" cap="none" dirty="0">
                <a:solidFill>
                  <a:schemeClr val="dk1"/>
                </a:solidFill>
                <a:latin typeface="Asap"/>
                <a:ea typeface="Asap"/>
                <a:cs typeface="Asap"/>
                <a:sym typeface="Asap"/>
              </a:rPr>
              <a:t> Neuquén.</a:t>
            </a:r>
            <a:endParaRPr sz="1079" b="0" i="0" u="none" strike="noStrike" cap="none" dirty="0">
              <a:solidFill>
                <a:schemeClr val="dk1"/>
              </a:solidFill>
              <a:latin typeface="Asap"/>
              <a:ea typeface="Asap"/>
              <a:cs typeface="Asap"/>
              <a:sym typeface="Asap"/>
            </a:endParaRPr>
          </a:p>
          <a:p>
            <a:pPr marL="457200" marR="0" lvl="0" indent="0" algn="l" rtl="0">
              <a:lnSpc>
                <a:spcPct val="100000"/>
              </a:lnSpc>
              <a:spcBef>
                <a:spcPts val="0"/>
              </a:spcBef>
              <a:spcAft>
                <a:spcPts val="0"/>
              </a:spcAft>
              <a:buClr>
                <a:srgbClr val="000000"/>
              </a:buClr>
              <a:buSzPts val="1079"/>
              <a:buFont typeface="Arial"/>
              <a:buNone/>
            </a:pPr>
            <a:endParaRPr sz="1079" b="0" i="0" u="none" strike="noStrike" cap="none" dirty="0">
              <a:solidFill>
                <a:schemeClr val="dk1"/>
              </a:solidFill>
              <a:latin typeface="Asap"/>
              <a:ea typeface="Asap"/>
              <a:cs typeface="Asap"/>
              <a:sym typeface="Asap"/>
            </a:endParaRPr>
          </a:p>
          <a:p>
            <a:pPr marL="457200" marR="0" lvl="0" indent="-297116" algn="l" rtl="0">
              <a:lnSpc>
                <a:spcPct val="100000"/>
              </a:lnSpc>
              <a:spcBef>
                <a:spcPts val="0"/>
              </a:spcBef>
              <a:spcAft>
                <a:spcPts val="0"/>
              </a:spcAft>
              <a:buClr>
                <a:schemeClr val="dk1"/>
              </a:buClr>
              <a:buSzPts val="1079"/>
              <a:buFont typeface="Asap"/>
              <a:buChar char="●"/>
            </a:pPr>
            <a:r>
              <a:rPr lang="en-US" sz="1079" b="1" i="0" u="none" strike="noStrike" cap="none" dirty="0" err="1">
                <a:solidFill>
                  <a:schemeClr val="dk1"/>
                </a:solidFill>
                <a:latin typeface="Asap"/>
                <a:ea typeface="Asap"/>
                <a:cs typeface="Asap"/>
                <a:sym typeface="Asap"/>
              </a:rPr>
              <a:t>Utilización</a:t>
            </a:r>
            <a:r>
              <a:rPr lang="en-US" sz="1079" b="1" i="0" u="none" strike="noStrike" cap="none" dirty="0">
                <a:solidFill>
                  <a:schemeClr val="dk1"/>
                </a:solidFill>
                <a:latin typeface="Asap"/>
                <a:ea typeface="Asap"/>
                <a:cs typeface="Asap"/>
                <a:sym typeface="Asap"/>
              </a:rPr>
              <a:t> de </a:t>
            </a:r>
            <a:r>
              <a:rPr lang="en-US" sz="1079" b="1" i="0" u="none" strike="noStrike" cap="none" dirty="0" err="1">
                <a:solidFill>
                  <a:schemeClr val="dk1"/>
                </a:solidFill>
                <a:latin typeface="Asap"/>
                <a:ea typeface="Asap"/>
                <a:cs typeface="Asap"/>
                <a:sym typeface="Asap"/>
              </a:rPr>
              <a:t>Embalses</a:t>
            </a:r>
            <a:r>
              <a:rPr lang="en-US" sz="1079" b="1" i="0" u="none" strike="noStrike" cap="none" dirty="0">
                <a:solidFill>
                  <a:schemeClr val="dk1"/>
                </a:solidFill>
                <a:latin typeface="Asap"/>
                <a:ea typeface="Asap"/>
                <a:cs typeface="Asap"/>
                <a:sym typeface="Asap"/>
              </a:rPr>
              <a:t>:</a:t>
            </a:r>
            <a:r>
              <a:rPr lang="en-US" sz="1079" b="0" i="0" u="none" strike="noStrike" cap="none" dirty="0">
                <a:solidFill>
                  <a:schemeClr val="dk1"/>
                </a:solidFill>
                <a:latin typeface="Asap"/>
                <a:ea typeface="Asap"/>
                <a:cs typeface="Asap"/>
                <a:sym typeface="Asap"/>
              </a:rPr>
              <a:t> </a:t>
            </a:r>
            <a:r>
              <a:rPr lang="en-US" sz="1079" b="0" i="0" u="none" strike="noStrike" cap="none" dirty="0" err="1">
                <a:solidFill>
                  <a:schemeClr val="dk1"/>
                </a:solidFill>
                <a:latin typeface="Asap"/>
                <a:ea typeface="Asap"/>
                <a:cs typeface="Asap"/>
                <a:sym typeface="Asap"/>
              </a:rPr>
              <a:t>Operatoria</a:t>
            </a:r>
            <a:r>
              <a:rPr lang="en-US" sz="1079" b="0" i="0" u="none" strike="noStrike" cap="none" dirty="0">
                <a:solidFill>
                  <a:schemeClr val="dk1"/>
                </a:solidFill>
                <a:latin typeface="Asap"/>
                <a:ea typeface="Asap"/>
                <a:cs typeface="Asap"/>
                <a:sym typeface="Asap"/>
              </a:rPr>
              <a:t> de </a:t>
            </a:r>
            <a:r>
              <a:rPr lang="en-US" sz="1079" b="0" i="0" u="none" strike="noStrike" cap="none" dirty="0" err="1">
                <a:solidFill>
                  <a:schemeClr val="dk1"/>
                </a:solidFill>
                <a:latin typeface="Asap"/>
                <a:ea typeface="Asap"/>
                <a:cs typeface="Asap"/>
                <a:sym typeface="Asap"/>
              </a:rPr>
              <a:t>embalses</a:t>
            </a:r>
            <a:r>
              <a:rPr lang="en-US" sz="1079" b="0" i="0" u="none" strike="noStrike" cap="none" dirty="0">
                <a:solidFill>
                  <a:schemeClr val="dk1"/>
                </a:solidFill>
                <a:latin typeface="Asap"/>
                <a:ea typeface="Asap"/>
                <a:cs typeface="Asap"/>
                <a:sym typeface="Asap"/>
              </a:rPr>
              <a:t> de </a:t>
            </a:r>
            <a:r>
              <a:rPr lang="en-US" sz="1079" b="0" i="0" u="none" strike="noStrike" cap="none" dirty="0" err="1">
                <a:solidFill>
                  <a:schemeClr val="dk1"/>
                </a:solidFill>
                <a:latin typeface="Asap"/>
                <a:ea typeface="Asap"/>
                <a:cs typeface="Asap"/>
                <a:sym typeface="Asap"/>
              </a:rPr>
              <a:t>acuerdo</a:t>
            </a:r>
            <a:r>
              <a:rPr lang="en-US" sz="1079" b="0" i="0" u="none" strike="noStrike" cap="none" dirty="0">
                <a:solidFill>
                  <a:schemeClr val="dk1"/>
                </a:solidFill>
                <a:latin typeface="Asap"/>
                <a:ea typeface="Asap"/>
                <a:cs typeface="Asap"/>
                <a:sym typeface="Asap"/>
              </a:rPr>
              <a:t> a </a:t>
            </a:r>
            <a:r>
              <a:rPr lang="en-US" sz="1079" b="0" i="0" u="none" strike="noStrike" cap="none" dirty="0" err="1">
                <a:solidFill>
                  <a:schemeClr val="dk1"/>
                </a:solidFill>
                <a:latin typeface="Asap"/>
                <a:ea typeface="Asap"/>
                <a:cs typeface="Asap"/>
                <a:sym typeface="Asap"/>
              </a:rPr>
              <a:t>las</a:t>
            </a:r>
            <a:r>
              <a:rPr lang="en-US" sz="1079" b="0" i="0" u="none" strike="noStrike" cap="none" dirty="0">
                <a:solidFill>
                  <a:schemeClr val="dk1"/>
                </a:solidFill>
                <a:latin typeface="Asap"/>
                <a:ea typeface="Asap"/>
                <a:cs typeface="Asap"/>
                <a:sym typeface="Asap"/>
              </a:rPr>
              <a:t> </a:t>
            </a:r>
            <a:r>
              <a:rPr lang="en-US" sz="1079" b="0" i="0" u="none" strike="noStrike" cap="none" dirty="0" err="1">
                <a:solidFill>
                  <a:schemeClr val="dk1"/>
                </a:solidFill>
                <a:latin typeface="Asap"/>
                <a:ea typeface="Asap"/>
                <a:cs typeface="Asap"/>
                <a:sym typeface="Asap"/>
              </a:rPr>
              <a:t>Normas</a:t>
            </a:r>
            <a:r>
              <a:rPr lang="en-US" sz="1079" b="0" i="0" u="none" strike="noStrike" cap="none" dirty="0">
                <a:solidFill>
                  <a:schemeClr val="dk1"/>
                </a:solidFill>
                <a:latin typeface="Asap"/>
                <a:ea typeface="Asap"/>
                <a:cs typeface="Asap"/>
                <a:sym typeface="Asap"/>
              </a:rPr>
              <a:t> de </a:t>
            </a:r>
            <a:r>
              <a:rPr lang="en-US" sz="1079" b="0" i="0" u="none" strike="noStrike" cap="none" dirty="0" err="1">
                <a:solidFill>
                  <a:schemeClr val="dk1"/>
                </a:solidFill>
                <a:latin typeface="Asap"/>
                <a:ea typeface="Asap"/>
                <a:cs typeface="Asap"/>
                <a:sym typeface="Asap"/>
              </a:rPr>
              <a:t>Manejo</a:t>
            </a:r>
            <a:r>
              <a:rPr lang="en-US" sz="1079" b="0" i="0" u="none" strike="noStrike" cap="none" dirty="0">
                <a:solidFill>
                  <a:schemeClr val="dk1"/>
                </a:solidFill>
                <a:latin typeface="Asap"/>
                <a:ea typeface="Asap"/>
                <a:cs typeface="Asap"/>
                <a:sym typeface="Asap"/>
              </a:rPr>
              <a:t> de </a:t>
            </a:r>
            <a:r>
              <a:rPr lang="en-US" sz="1079" b="0" i="0" u="none" strike="noStrike" cap="none" dirty="0" err="1">
                <a:solidFill>
                  <a:schemeClr val="dk1"/>
                </a:solidFill>
                <a:latin typeface="Asap"/>
                <a:ea typeface="Asap"/>
                <a:cs typeface="Asap"/>
                <a:sym typeface="Asap"/>
              </a:rPr>
              <a:t>Aguas</a:t>
            </a:r>
            <a:r>
              <a:rPr lang="en-US" sz="1079" b="0" i="0" u="none" strike="noStrike" cap="none" dirty="0">
                <a:solidFill>
                  <a:schemeClr val="dk1"/>
                </a:solidFill>
                <a:latin typeface="Asap"/>
                <a:ea typeface="Asap"/>
                <a:cs typeface="Asap"/>
                <a:sym typeface="Asap"/>
              </a:rPr>
              <a:t>, </a:t>
            </a:r>
            <a:r>
              <a:rPr lang="en-US" sz="1079" b="0" i="0" u="none" strike="noStrike" cap="none" dirty="0" err="1">
                <a:solidFill>
                  <a:schemeClr val="dk1"/>
                </a:solidFill>
                <a:latin typeface="Asap"/>
                <a:ea typeface="Asap"/>
                <a:cs typeface="Asap"/>
                <a:sym typeface="Asap"/>
              </a:rPr>
              <a:t>preservando</a:t>
            </a:r>
            <a:r>
              <a:rPr lang="en-US" sz="1079" b="0" i="0" u="none" strike="noStrike" cap="none" dirty="0">
                <a:solidFill>
                  <a:schemeClr val="dk1"/>
                </a:solidFill>
                <a:latin typeface="Asap"/>
                <a:ea typeface="Asap"/>
                <a:cs typeface="Asap"/>
                <a:sym typeface="Asap"/>
              </a:rPr>
              <a:t> </a:t>
            </a:r>
            <a:r>
              <a:rPr lang="en-US" sz="1079" b="0" i="0" u="none" strike="noStrike" cap="none" dirty="0" err="1">
                <a:solidFill>
                  <a:schemeClr val="dk1"/>
                </a:solidFill>
                <a:latin typeface="Asap"/>
                <a:ea typeface="Asap"/>
                <a:cs typeface="Asap"/>
                <a:sym typeface="Asap"/>
              </a:rPr>
              <a:t>reservas</a:t>
            </a:r>
            <a:r>
              <a:rPr lang="en-US" sz="1079" b="0" i="0" u="none" strike="noStrike" cap="none" dirty="0">
                <a:solidFill>
                  <a:schemeClr val="dk1"/>
                </a:solidFill>
                <a:latin typeface="Asap"/>
                <a:ea typeface="Asap"/>
                <a:cs typeface="Asap"/>
                <a:sym typeface="Asap"/>
              </a:rPr>
              <a:t>.</a:t>
            </a:r>
            <a:endParaRPr sz="1079" b="0" i="0" u="none" strike="noStrike" cap="none" dirty="0">
              <a:solidFill>
                <a:schemeClr val="dk1"/>
              </a:solidFill>
              <a:latin typeface="Asap"/>
              <a:ea typeface="Asap"/>
              <a:cs typeface="Asap"/>
              <a:sym typeface="Asap"/>
            </a:endParaRPr>
          </a:p>
          <a:p>
            <a:pPr marL="457200" marR="0" lvl="0" indent="0" algn="l" rtl="0">
              <a:lnSpc>
                <a:spcPct val="100000"/>
              </a:lnSpc>
              <a:spcBef>
                <a:spcPts val="0"/>
              </a:spcBef>
              <a:spcAft>
                <a:spcPts val="0"/>
              </a:spcAft>
              <a:buClr>
                <a:srgbClr val="000000"/>
              </a:buClr>
              <a:buSzPts val="1079"/>
              <a:buFont typeface="Arial"/>
              <a:buNone/>
            </a:pPr>
            <a:endParaRPr sz="1079" b="0" i="0" u="none" strike="noStrike" cap="none" dirty="0">
              <a:solidFill>
                <a:schemeClr val="dk1"/>
              </a:solidFill>
              <a:latin typeface="Asap"/>
              <a:ea typeface="Asap"/>
              <a:cs typeface="Asap"/>
              <a:sym typeface="Asap"/>
            </a:endParaRPr>
          </a:p>
          <a:p>
            <a:pPr marL="457200" marR="0" lvl="0" indent="-297116" algn="l" rtl="0">
              <a:lnSpc>
                <a:spcPct val="100000"/>
              </a:lnSpc>
              <a:spcBef>
                <a:spcPts val="0"/>
              </a:spcBef>
              <a:spcAft>
                <a:spcPts val="0"/>
              </a:spcAft>
              <a:buClr>
                <a:schemeClr val="dk1"/>
              </a:buClr>
              <a:buSzPts val="1079"/>
              <a:buFont typeface="Asap"/>
              <a:buChar char="●"/>
            </a:pPr>
            <a:r>
              <a:rPr lang="en-US" sz="1079" b="1" i="0" u="none" strike="noStrike" cap="none" dirty="0" err="1">
                <a:solidFill>
                  <a:schemeClr val="dk1"/>
                </a:solidFill>
                <a:latin typeface="Asap"/>
                <a:ea typeface="Asap"/>
                <a:cs typeface="Asap"/>
                <a:sym typeface="Asap"/>
              </a:rPr>
              <a:t>Disponibilidad</a:t>
            </a:r>
            <a:r>
              <a:rPr lang="en-US" sz="1079" b="1" i="0" u="none" strike="noStrike" cap="none" dirty="0">
                <a:solidFill>
                  <a:schemeClr val="dk1"/>
                </a:solidFill>
                <a:latin typeface="Asap"/>
                <a:ea typeface="Asap"/>
                <a:cs typeface="Asap"/>
                <a:sym typeface="Asap"/>
              </a:rPr>
              <a:t> </a:t>
            </a:r>
            <a:r>
              <a:rPr lang="en-US" sz="1079" b="1" i="0" u="none" strike="noStrike" cap="none" dirty="0" err="1">
                <a:solidFill>
                  <a:schemeClr val="dk1"/>
                </a:solidFill>
                <a:latin typeface="Asap"/>
                <a:ea typeface="Asap"/>
                <a:cs typeface="Asap"/>
                <a:sym typeface="Asap"/>
              </a:rPr>
              <a:t>térmica</a:t>
            </a:r>
            <a:r>
              <a:rPr lang="en-US" sz="1079" b="1" i="0" u="none" strike="noStrike" cap="none" dirty="0">
                <a:solidFill>
                  <a:schemeClr val="dk1"/>
                </a:solidFill>
                <a:latin typeface="Asap"/>
                <a:ea typeface="Asap"/>
                <a:cs typeface="Asap"/>
                <a:sym typeface="Asap"/>
              </a:rPr>
              <a:t>: </a:t>
            </a:r>
            <a:r>
              <a:rPr lang="en-US" sz="1079" b="0" i="0" u="none" strike="noStrike" cap="none" dirty="0">
                <a:solidFill>
                  <a:schemeClr val="dk1"/>
                </a:solidFill>
                <a:latin typeface="Asap"/>
                <a:ea typeface="Asap"/>
                <a:cs typeface="Asap"/>
                <a:sym typeface="Asap"/>
              </a:rPr>
              <a:t>CN EMBALSE </a:t>
            </a:r>
            <a:r>
              <a:rPr lang="en-US" sz="1079" b="0" i="0" u="none" strike="noStrike" cap="none" dirty="0" err="1">
                <a:solidFill>
                  <a:schemeClr val="dk1"/>
                </a:solidFill>
                <a:latin typeface="Asap"/>
                <a:ea typeface="Asap"/>
                <a:cs typeface="Asap"/>
                <a:sym typeface="Asap"/>
              </a:rPr>
              <a:t>considerada</a:t>
            </a:r>
            <a:r>
              <a:rPr lang="en-US" sz="1079" b="0" i="0" u="none" strike="noStrike" cap="none" dirty="0">
                <a:solidFill>
                  <a:schemeClr val="dk1"/>
                </a:solidFill>
                <a:latin typeface="Asap"/>
                <a:ea typeface="Asap"/>
                <a:cs typeface="Asap"/>
                <a:sym typeface="Asap"/>
              </a:rPr>
              <a:t> </a:t>
            </a:r>
            <a:r>
              <a:rPr lang="en-US" sz="1079" b="0" i="0" u="none" strike="noStrike" cap="none" dirty="0" err="1">
                <a:solidFill>
                  <a:schemeClr val="dk1"/>
                </a:solidFill>
                <a:latin typeface="Asap"/>
                <a:ea typeface="Asap"/>
                <a:cs typeface="Asap"/>
                <a:sym typeface="Asap"/>
              </a:rPr>
              <a:t>liberada</a:t>
            </a:r>
            <a:r>
              <a:rPr lang="en-US" sz="1079" b="0" i="0" u="none" strike="noStrike" cap="none" dirty="0">
                <a:solidFill>
                  <a:schemeClr val="dk1"/>
                </a:solidFill>
                <a:latin typeface="Asap"/>
                <a:ea typeface="Asap"/>
                <a:cs typeface="Asap"/>
                <a:sym typeface="Asap"/>
              </a:rPr>
              <a:t> en el </a:t>
            </a:r>
            <a:r>
              <a:rPr lang="en-US" sz="1079" b="0" i="0" u="none" strike="noStrike" cap="none" dirty="0" err="1">
                <a:solidFill>
                  <a:schemeClr val="dk1"/>
                </a:solidFill>
                <a:latin typeface="Asap"/>
                <a:ea typeface="Asap"/>
                <a:cs typeface="Asap"/>
                <a:sym typeface="Asap"/>
              </a:rPr>
              <a:t>período</a:t>
            </a:r>
            <a:r>
              <a:rPr lang="en-US" sz="1079" b="0" i="0" u="none" strike="noStrike" cap="none" dirty="0">
                <a:solidFill>
                  <a:schemeClr val="dk1"/>
                </a:solidFill>
                <a:latin typeface="Asap"/>
                <a:ea typeface="Asap"/>
                <a:cs typeface="Asap"/>
                <a:sym typeface="Asap"/>
              </a:rPr>
              <a:t>. ATUCHA 2 </a:t>
            </a:r>
            <a:r>
              <a:rPr lang="en-US" sz="1079" b="0" i="0" u="none" strike="noStrike" cap="none" dirty="0" err="1">
                <a:solidFill>
                  <a:schemeClr val="dk1"/>
                </a:solidFill>
                <a:latin typeface="Asap"/>
                <a:ea typeface="Asap"/>
                <a:cs typeface="Asap"/>
                <a:sym typeface="Asap"/>
              </a:rPr>
              <a:t>considerada</a:t>
            </a:r>
            <a:r>
              <a:rPr lang="en-US" sz="1079" b="0" i="0" u="none" strike="noStrike" cap="none" dirty="0">
                <a:solidFill>
                  <a:schemeClr val="dk1"/>
                </a:solidFill>
                <a:latin typeface="Asap"/>
                <a:ea typeface="Asap"/>
                <a:cs typeface="Asap"/>
                <a:sym typeface="Asap"/>
              </a:rPr>
              <a:t> </a:t>
            </a:r>
            <a:r>
              <a:rPr lang="en-US" sz="1079" b="0" i="0" u="none" strike="noStrike" cap="none" dirty="0" err="1">
                <a:solidFill>
                  <a:schemeClr val="dk1"/>
                </a:solidFill>
                <a:latin typeface="Asap"/>
                <a:ea typeface="Asap"/>
                <a:cs typeface="Asap"/>
                <a:sym typeface="Asap"/>
              </a:rPr>
              <a:t>subiendo</a:t>
            </a:r>
            <a:r>
              <a:rPr lang="en-US" sz="1079" b="0" i="0" u="none" strike="noStrike" cap="none" dirty="0">
                <a:solidFill>
                  <a:schemeClr val="dk1"/>
                </a:solidFill>
                <a:latin typeface="Asap"/>
                <a:ea typeface="Asap"/>
                <a:cs typeface="Asap"/>
                <a:sym typeface="Asap"/>
              </a:rPr>
              <a:t> </a:t>
            </a:r>
            <a:r>
              <a:rPr lang="en-US" sz="1079" b="0" i="0" u="none" strike="noStrike" cap="none" dirty="0" err="1">
                <a:solidFill>
                  <a:schemeClr val="dk1"/>
                </a:solidFill>
                <a:latin typeface="Asap"/>
                <a:ea typeface="Asap"/>
                <a:cs typeface="Asap"/>
                <a:sym typeface="Asap"/>
              </a:rPr>
              <a:t>carga</a:t>
            </a:r>
            <a:r>
              <a:rPr lang="en-US" sz="1079" b="0" i="0" u="none" strike="noStrike" cap="none" dirty="0">
                <a:solidFill>
                  <a:schemeClr val="dk1"/>
                </a:solidFill>
                <a:latin typeface="Asap"/>
                <a:ea typeface="Asap"/>
                <a:cs typeface="Asap"/>
                <a:sym typeface="Asap"/>
              </a:rPr>
              <a:t> </a:t>
            </a:r>
            <a:r>
              <a:rPr lang="en-US" sz="1079" b="0" i="0" u="none" strike="noStrike" cap="none" dirty="0" err="1">
                <a:solidFill>
                  <a:schemeClr val="dk1"/>
                </a:solidFill>
                <a:latin typeface="Asap"/>
                <a:ea typeface="Asap"/>
                <a:cs typeface="Asap"/>
                <a:sym typeface="Asap"/>
              </a:rPr>
              <a:t>según</a:t>
            </a:r>
            <a:r>
              <a:rPr lang="en-US" sz="1079" b="0" i="0" u="none" strike="noStrike" cap="none" dirty="0">
                <a:solidFill>
                  <a:schemeClr val="dk1"/>
                </a:solidFill>
                <a:latin typeface="Asap"/>
                <a:ea typeface="Asap"/>
                <a:cs typeface="Asap"/>
                <a:sym typeface="Asap"/>
              </a:rPr>
              <a:t> </a:t>
            </a:r>
            <a:r>
              <a:rPr lang="en-US" sz="1079" b="0" i="0" u="none" strike="noStrike" cap="none" dirty="0" err="1">
                <a:solidFill>
                  <a:schemeClr val="dk1"/>
                </a:solidFill>
                <a:latin typeface="Asap"/>
                <a:ea typeface="Asap"/>
                <a:cs typeface="Asap"/>
                <a:sym typeface="Asap"/>
              </a:rPr>
              <a:t>previsión</a:t>
            </a:r>
            <a:r>
              <a:rPr lang="en-US" sz="1079" b="0" i="0" u="none" strike="noStrike" cap="none" dirty="0">
                <a:solidFill>
                  <a:schemeClr val="dk1"/>
                </a:solidFill>
                <a:latin typeface="Asap"/>
                <a:ea typeface="Asap"/>
                <a:cs typeface="Asap"/>
                <a:sym typeface="Asap"/>
              </a:rPr>
              <a:t> </a:t>
            </a:r>
            <a:r>
              <a:rPr lang="en-US" sz="1079" b="0" i="0" u="none" strike="noStrike" cap="none" dirty="0" err="1">
                <a:solidFill>
                  <a:schemeClr val="dk1"/>
                </a:solidFill>
                <a:latin typeface="Asap"/>
                <a:ea typeface="Asap"/>
                <a:cs typeface="Asap"/>
                <a:sym typeface="Asap"/>
              </a:rPr>
              <a:t>informada</a:t>
            </a:r>
            <a:r>
              <a:rPr lang="en-US" sz="1079" b="0" i="0" u="none" strike="noStrike" cap="none" dirty="0">
                <a:solidFill>
                  <a:schemeClr val="dk1"/>
                </a:solidFill>
                <a:latin typeface="Asap"/>
                <a:ea typeface="Asap"/>
                <a:cs typeface="Asap"/>
                <a:sym typeface="Asap"/>
              </a:rPr>
              <a:t> y </a:t>
            </a:r>
            <a:r>
              <a:rPr lang="en-US" sz="1079" b="0" i="0" u="none" strike="noStrike" cap="none" dirty="0" err="1">
                <a:solidFill>
                  <a:schemeClr val="dk1"/>
                </a:solidFill>
                <a:latin typeface="Asap"/>
                <a:ea typeface="Asap"/>
                <a:cs typeface="Asap"/>
                <a:sym typeface="Asap"/>
              </a:rPr>
              <a:t>completando</a:t>
            </a:r>
            <a:r>
              <a:rPr lang="en-US" sz="1079" b="0" i="0" u="none" strike="noStrike" cap="none" dirty="0">
                <a:solidFill>
                  <a:schemeClr val="dk1"/>
                </a:solidFill>
                <a:latin typeface="Asap"/>
                <a:ea typeface="Asap"/>
                <a:cs typeface="Asap"/>
                <a:sym typeface="Asap"/>
              </a:rPr>
              <a:t> a </a:t>
            </a:r>
            <a:r>
              <a:rPr lang="en-US" sz="1079" b="0" i="0" u="none" strike="noStrike" cap="none" dirty="0" err="1">
                <a:solidFill>
                  <a:schemeClr val="dk1"/>
                </a:solidFill>
                <a:latin typeface="Asap"/>
                <a:ea typeface="Asap"/>
                <a:cs typeface="Asap"/>
                <a:sym typeface="Asap"/>
              </a:rPr>
              <a:t>principios</a:t>
            </a:r>
            <a:r>
              <a:rPr lang="en-US" sz="1079" b="0" i="0" u="none" strike="noStrike" cap="none" dirty="0">
                <a:solidFill>
                  <a:schemeClr val="dk1"/>
                </a:solidFill>
                <a:latin typeface="Asap"/>
                <a:ea typeface="Asap"/>
                <a:cs typeface="Asap"/>
                <a:sym typeface="Asap"/>
              </a:rPr>
              <a:t> de </a:t>
            </a:r>
            <a:r>
              <a:rPr lang="en-US" sz="1079" b="0" i="0" u="none" strike="noStrike" cap="none" dirty="0" err="1">
                <a:solidFill>
                  <a:schemeClr val="dk1"/>
                </a:solidFill>
                <a:latin typeface="Asap"/>
                <a:ea typeface="Asap"/>
                <a:cs typeface="Asap"/>
                <a:sym typeface="Asap"/>
              </a:rPr>
              <a:t>febrero</a:t>
            </a:r>
            <a:r>
              <a:rPr lang="en-US" sz="1079" b="0" i="0" u="none" strike="noStrike" cap="none" dirty="0">
                <a:solidFill>
                  <a:schemeClr val="dk1"/>
                </a:solidFill>
                <a:latin typeface="Asap"/>
                <a:ea typeface="Asap"/>
                <a:cs typeface="Asap"/>
                <a:sym typeface="Asap"/>
              </a:rPr>
              <a:t> 2020.</a:t>
            </a:r>
            <a:endParaRPr sz="1079" b="0" i="0" u="none" strike="noStrike" cap="none" dirty="0">
              <a:solidFill>
                <a:schemeClr val="dk1"/>
              </a:solidFill>
              <a:latin typeface="Asap"/>
              <a:ea typeface="Asap"/>
              <a:cs typeface="Asap"/>
              <a:sym typeface="Asap"/>
            </a:endParaRPr>
          </a:p>
          <a:p>
            <a:pPr marL="457200" marR="0" lvl="0" indent="0" algn="l" rtl="0">
              <a:lnSpc>
                <a:spcPct val="100000"/>
              </a:lnSpc>
              <a:spcBef>
                <a:spcPts val="0"/>
              </a:spcBef>
              <a:spcAft>
                <a:spcPts val="0"/>
              </a:spcAft>
              <a:buClr>
                <a:srgbClr val="000000"/>
              </a:buClr>
              <a:buSzPts val="1079"/>
              <a:buFont typeface="Arial"/>
              <a:buNone/>
            </a:pPr>
            <a:endParaRPr sz="1079" b="0" i="0" u="none" strike="noStrike" cap="none" dirty="0">
              <a:solidFill>
                <a:schemeClr val="dk1"/>
              </a:solidFill>
              <a:latin typeface="Asap"/>
              <a:ea typeface="Asap"/>
              <a:cs typeface="Asap"/>
              <a:sym typeface="Asap"/>
            </a:endParaRPr>
          </a:p>
          <a:p>
            <a:pPr marL="914400" marR="0" lvl="1" indent="-297116" algn="l" rtl="0">
              <a:lnSpc>
                <a:spcPct val="100000"/>
              </a:lnSpc>
              <a:spcBef>
                <a:spcPts val="0"/>
              </a:spcBef>
              <a:spcAft>
                <a:spcPts val="0"/>
              </a:spcAft>
              <a:buClr>
                <a:schemeClr val="dk1"/>
              </a:buClr>
              <a:buSzPts val="1079"/>
              <a:buFont typeface="Asap"/>
              <a:buChar char="○"/>
            </a:pPr>
            <a:r>
              <a:rPr lang="en-US" sz="1079" b="0" i="0" u="none" strike="noStrike" cap="none" dirty="0" err="1">
                <a:solidFill>
                  <a:schemeClr val="dk1"/>
                </a:solidFill>
                <a:latin typeface="Asap"/>
                <a:ea typeface="Asap"/>
                <a:cs typeface="Asap"/>
                <a:sym typeface="Asap"/>
              </a:rPr>
              <a:t>Unidades</a:t>
            </a:r>
            <a:r>
              <a:rPr lang="en-US" sz="1079" b="0" i="0" u="none" strike="noStrike" cap="none" dirty="0">
                <a:solidFill>
                  <a:schemeClr val="dk1"/>
                </a:solidFill>
                <a:latin typeface="Asap"/>
                <a:ea typeface="Asap"/>
                <a:cs typeface="Asap"/>
                <a:sym typeface="Asap"/>
              </a:rPr>
              <a:t> </a:t>
            </a:r>
            <a:r>
              <a:rPr lang="en-US" sz="1079" b="0" i="0" u="none" strike="noStrike" cap="none" dirty="0" err="1">
                <a:solidFill>
                  <a:schemeClr val="dk1"/>
                </a:solidFill>
                <a:latin typeface="Asap"/>
                <a:ea typeface="Asap"/>
                <a:cs typeface="Asap"/>
                <a:sym typeface="Asap"/>
              </a:rPr>
              <a:t>térmicas</a:t>
            </a:r>
            <a:r>
              <a:rPr lang="en-US" sz="1079" b="0" i="0" u="none" strike="noStrike" cap="none" dirty="0">
                <a:solidFill>
                  <a:schemeClr val="dk1"/>
                </a:solidFill>
                <a:latin typeface="Asap"/>
                <a:ea typeface="Asap"/>
                <a:cs typeface="Asap"/>
                <a:sym typeface="Asap"/>
              </a:rPr>
              <a:t> </a:t>
            </a:r>
            <a:r>
              <a:rPr lang="en-US" sz="1079" b="0" i="0" u="none" strike="noStrike" cap="none" dirty="0" err="1">
                <a:solidFill>
                  <a:schemeClr val="dk1"/>
                </a:solidFill>
                <a:latin typeface="Asap"/>
                <a:ea typeface="Asap"/>
                <a:cs typeface="Asap"/>
                <a:sym typeface="Asap"/>
              </a:rPr>
              <a:t>ingresantes</a:t>
            </a:r>
            <a:r>
              <a:rPr lang="en-US" sz="1079" b="0" i="0" u="none" strike="noStrike" cap="none" dirty="0">
                <a:solidFill>
                  <a:schemeClr val="dk1"/>
                </a:solidFill>
                <a:latin typeface="Asap"/>
                <a:ea typeface="Asap"/>
                <a:cs typeface="Asap"/>
                <a:sym typeface="Asap"/>
              </a:rPr>
              <a:t> en el </a:t>
            </a:r>
            <a:r>
              <a:rPr lang="en-US" sz="1079" b="0" i="0" u="none" strike="noStrike" cap="none" dirty="0" err="1">
                <a:solidFill>
                  <a:schemeClr val="dk1"/>
                </a:solidFill>
                <a:latin typeface="Asap"/>
                <a:ea typeface="Asap"/>
                <a:cs typeface="Asap"/>
                <a:sym typeface="Asap"/>
              </a:rPr>
              <a:t>período</a:t>
            </a:r>
            <a:r>
              <a:rPr lang="en-US" sz="1079" b="0" i="0" u="none" strike="noStrike" cap="none" dirty="0">
                <a:solidFill>
                  <a:schemeClr val="dk1"/>
                </a:solidFill>
                <a:latin typeface="Asap"/>
                <a:ea typeface="Asap"/>
                <a:cs typeface="Asap"/>
                <a:sym typeface="Asap"/>
              </a:rPr>
              <a:t> 831 MW: De los </a:t>
            </a:r>
            <a:r>
              <a:rPr lang="en-US" sz="1079" b="0" i="0" u="none" strike="noStrike" cap="none" dirty="0" err="1">
                <a:solidFill>
                  <a:schemeClr val="dk1"/>
                </a:solidFill>
                <a:latin typeface="Asap"/>
                <a:ea typeface="Asap"/>
                <a:cs typeface="Asap"/>
                <a:sym typeface="Asap"/>
              </a:rPr>
              <a:t>cuales</a:t>
            </a:r>
            <a:r>
              <a:rPr lang="en-US" sz="1079" b="0" i="0" u="none" strike="noStrike" cap="none" dirty="0">
                <a:solidFill>
                  <a:schemeClr val="dk1"/>
                </a:solidFill>
                <a:latin typeface="Asap"/>
                <a:ea typeface="Asap"/>
                <a:cs typeface="Asap"/>
                <a:sym typeface="Asap"/>
              </a:rPr>
              <a:t> </a:t>
            </a:r>
            <a:r>
              <a:rPr lang="en-US" sz="1079" dirty="0">
                <a:solidFill>
                  <a:schemeClr val="dk1"/>
                </a:solidFill>
                <a:latin typeface="Asap"/>
                <a:ea typeface="Asap"/>
                <a:cs typeface="Asap"/>
                <a:sym typeface="Asap"/>
              </a:rPr>
              <a:t>816 MW son </a:t>
            </a:r>
            <a:r>
              <a:rPr lang="en-US" sz="1079" dirty="0" err="1">
                <a:solidFill>
                  <a:schemeClr val="dk1"/>
                </a:solidFill>
                <a:latin typeface="Asap"/>
                <a:ea typeface="Asap"/>
                <a:cs typeface="Asap"/>
                <a:sym typeface="Asap"/>
              </a:rPr>
              <a:t>por</a:t>
            </a:r>
            <a:r>
              <a:rPr lang="en-US" sz="1079" b="0" i="0" u="none" strike="noStrike" cap="none" dirty="0">
                <a:solidFill>
                  <a:schemeClr val="dk1"/>
                </a:solidFill>
                <a:latin typeface="Asap"/>
                <a:ea typeface="Asap"/>
                <a:cs typeface="Asap"/>
                <a:sym typeface="Asap"/>
              </a:rPr>
              <a:t> RES 287   (CT Mendoza TG26 y TG27, San Pedro TG03, CT Terminal 6, CT </a:t>
            </a:r>
            <a:r>
              <a:rPr lang="en-US" sz="1079" b="0" i="0" u="none" strike="noStrike" cap="none" dirty="0" err="1">
                <a:solidFill>
                  <a:schemeClr val="dk1"/>
                </a:solidFill>
                <a:latin typeface="Asap"/>
                <a:ea typeface="Asap"/>
                <a:cs typeface="Asap"/>
                <a:sym typeface="Asap"/>
              </a:rPr>
              <a:t>Rojo</a:t>
            </a:r>
            <a:r>
              <a:rPr lang="en-US" sz="1079" b="0" i="0" u="none" strike="noStrike" cap="none" dirty="0">
                <a:solidFill>
                  <a:schemeClr val="dk1"/>
                </a:solidFill>
                <a:latin typeface="Asap"/>
                <a:ea typeface="Asap"/>
                <a:cs typeface="Asap"/>
                <a:sym typeface="Asap"/>
              </a:rPr>
              <a:t> TV01, COG La Plata  YPF TG01, </a:t>
            </a:r>
            <a:r>
              <a:rPr lang="en-US" sz="1079" b="0" i="0" u="none" strike="noStrike" cap="none" dirty="0" err="1">
                <a:solidFill>
                  <a:schemeClr val="dk1"/>
                </a:solidFill>
                <a:latin typeface="Asap"/>
                <a:ea typeface="Asap"/>
                <a:cs typeface="Asap"/>
                <a:sym typeface="Asap"/>
              </a:rPr>
              <a:t>Genelba</a:t>
            </a:r>
            <a:r>
              <a:rPr lang="en-US" sz="1079" b="0" i="0" u="none" strike="noStrike" cap="none" dirty="0">
                <a:solidFill>
                  <a:schemeClr val="dk1"/>
                </a:solidFill>
                <a:latin typeface="Asap"/>
                <a:ea typeface="Asap"/>
                <a:cs typeface="Asap"/>
                <a:sym typeface="Asap"/>
              </a:rPr>
              <a:t> TV02, San Pedro TV01).</a:t>
            </a:r>
            <a:endParaRPr sz="1079" b="0" i="0" u="none" strike="noStrike" cap="none" dirty="0">
              <a:solidFill>
                <a:schemeClr val="dk1"/>
              </a:solidFill>
              <a:latin typeface="Asap"/>
              <a:ea typeface="Asap"/>
              <a:cs typeface="Asap"/>
              <a:sym typeface="Asap"/>
            </a:endParaRPr>
          </a:p>
          <a:p>
            <a:pPr marL="914400" marR="0" lvl="0" indent="0" algn="l" rtl="0">
              <a:lnSpc>
                <a:spcPct val="100000"/>
              </a:lnSpc>
              <a:spcBef>
                <a:spcPts val="0"/>
              </a:spcBef>
              <a:spcAft>
                <a:spcPts val="0"/>
              </a:spcAft>
              <a:buClr>
                <a:srgbClr val="000000"/>
              </a:buClr>
              <a:buSzPts val="1079"/>
              <a:buFont typeface="Arial"/>
              <a:buNone/>
            </a:pPr>
            <a:endParaRPr sz="1079" b="0" i="0" u="none" strike="noStrike" cap="none" dirty="0">
              <a:solidFill>
                <a:schemeClr val="dk1"/>
              </a:solidFill>
              <a:latin typeface="Asap"/>
              <a:ea typeface="Asap"/>
              <a:cs typeface="Asap"/>
              <a:sym typeface="Asap"/>
            </a:endParaRPr>
          </a:p>
          <a:p>
            <a:pPr marL="457200" marR="0" lvl="0" indent="-297116" algn="l" rtl="0">
              <a:lnSpc>
                <a:spcPct val="100000"/>
              </a:lnSpc>
              <a:spcBef>
                <a:spcPts val="0"/>
              </a:spcBef>
              <a:spcAft>
                <a:spcPts val="0"/>
              </a:spcAft>
              <a:buClr>
                <a:schemeClr val="dk1"/>
              </a:buClr>
              <a:buSzPts val="1079"/>
              <a:buFont typeface="Asap"/>
              <a:buChar char="●"/>
            </a:pPr>
            <a:r>
              <a:rPr lang="en-US" sz="1079" b="1" i="0" u="none" strike="noStrike" cap="none" dirty="0">
                <a:solidFill>
                  <a:schemeClr val="dk1"/>
                </a:solidFill>
                <a:latin typeface="Asap"/>
                <a:ea typeface="Asap"/>
                <a:cs typeface="Asap"/>
                <a:sym typeface="Asap"/>
              </a:rPr>
              <a:t>Gas</a:t>
            </a:r>
            <a:r>
              <a:rPr lang="en-US" sz="1079" b="0" i="0" u="none" strike="noStrike" cap="none" dirty="0">
                <a:solidFill>
                  <a:schemeClr val="dk1"/>
                </a:solidFill>
                <a:latin typeface="Asap"/>
                <a:ea typeface="Asap"/>
                <a:cs typeface="Asap"/>
                <a:sym typeface="Asap"/>
              </a:rPr>
              <a:t>: Los </a:t>
            </a:r>
            <a:r>
              <a:rPr lang="en-US" sz="1079" b="0" i="0" u="none" strike="noStrike" cap="none" dirty="0" err="1">
                <a:solidFill>
                  <a:schemeClr val="dk1"/>
                </a:solidFill>
                <a:latin typeface="Asap"/>
                <a:ea typeface="Asap"/>
                <a:cs typeface="Asap"/>
                <a:sym typeface="Asap"/>
              </a:rPr>
              <a:t>consumos</a:t>
            </a:r>
            <a:r>
              <a:rPr lang="en-US" sz="1079" b="0" i="0" u="none" strike="noStrike" cap="none" dirty="0">
                <a:solidFill>
                  <a:schemeClr val="dk1"/>
                </a:solidFill>
                <a:latin typeface="Asap"/>
                <a:ea typeface="Asap"/>
                <a:cs typeface="Asap"/>
                <a:sym typeface="Asap"/>
              </a:rPr>
              <a:t> </a:t>
            </a:r>
            <a:r>
              <a:rPr lang="en-US" sz="1079" b="0" i="0" u="none" strike="noStrike" cap="none" dirty="0" err="1">
                <a:solidFill>
                  <a:schemeClr val="dk1"/>
                </a:solidFill>
                <a:latin typeface="Asap"/>
                <a:ea typeface="Asap"/>
                <a:cs typeface="Asap"/>
                <a:sym typeface="Asap"/>
              </a:rPr>
              <a:t>Usina</a:t>
            </a:r>
            <a:r>
              <a:rPr lang="en-US" sz="1079" b="0" i="0" u="none" strike="noStrike" cap="none" dirty="0">
                <a:solidFill>
                  <a:schemeClr val="dk1"/>
                </a:solidFill>
                <a:latin typeface="Asap"/>
                <a:ea typeface="Asap"/>
                <a:cs typeface="Asap"/>
                <a:sym typeface="Asap"/>
              </a:rPr>
              <a:t> son </a:t>
            </a:r>
            <a:r>
              <a:rPr lang="en-US" sz="1079" b="0" i="0" u="none" strike="noStrike" cap="none" dirty="0" err="1">
                <a:solidFill>
                  <a:schemeClr val="dk1"/>
                </a:solidFill>
                <a:latin typeface="Asap"/>
                <a:ea typeface="Asap"/>
                <a:cs typeface="Asap"/>
                <a:sym typeface="Asap"/>
              </a:rPr>
              <a:t>cubiertos</a:t>
            </a:r>
            <a:r>
              <a:rPr lang="en-US" sz="1079" b="0" i="0" u="none" strike="noStrike" cap="none" dirty="0">
                <a:solidFill>
                  <a:schemeClr val="dk1"/>
                </a:solidFill>
                <a:latin typeface="Asap"/>
                <a:ea typeface="Asap"/>
                <a:cs typeface="Asap"/>
                <a:sym typeface="Asap"/>
              </a:rPr>
              <a:t> con </a:t>
            </a:r>
            <a:r>
              <a:rPr lang="en-US" sz="1079" b="0" i="0" u="none" strike="noStrike" cap="none" dirty="0" err="1">
                <a:solidFill>
                  <a:schemeClr val="dk1"/>
                </a:solidFill>
                <a:latin typeface="Asap"/>
                <a:ea typeface="Asap"/>
                <a:cs typeface="Asap"/>
                <a:sym typeface="Asap"/>
              </a:rPr>
              <a:t>inyección</a:t>
            </a:r>
            <a:r>
              <a:rPr lang="en-US" sz="1079" b="0" i="0" u="none" strike="noStrike" cap="none" dirty="0">
                <a:solidFill>
                  <a:schemeClr val="dk1"/>
                </a:solidFill>
                <a:latin typeface="Asap"/>
                <a:ea typeface="Asap"/>
                <a:cs typeface="Asap"/>
                <a:sym typeface="Asap"/>
              </a:rPr>
              <a:t> </a:t>
            </a:r>
            <a:r>
              <a:rPr lang="en-US" sz="1079" b="0" i="0" u="none" strike="noStrike" cap="none" dirty="0" err="1">
                <a:solidFill>
                  <a:schemeClr val="dk1"/>
                </a:solidFill>
                <a:latin typeface="Asap"/>
                <a:ea typeface="Asap"/>
                <a:cs typeface="Asap"/>
                <a:sym typeface="Asap"/>
              </a:rPr>
              <a:t>Nacional</a:t>
            </a:r>
            <a:r>
              <a:rPr lang="en-US" sz="1079" b="0" i="0" u="none" strike="noStrike" cap="none" dirty="0">
                <a:solidFill>
                  <a:schemeClr val="dk1"/>
                </a:solidFill>
                <a:latin typeface="Asap"/>
                <a:ea typeface="Asap"/>
                <a:cs typeface="Asap"/>
                <a:sym typeface="Asap"/>
              </a:rPr>
              <a:t> e </a:t>
            </a:r>
            <a:r>
              <a:rPr lang="en-US" sz="1079" b="0" i="0" u="none" strike="noStrike" cap="none" dirty="0" err="1">
                <a:solidFill>
                  <a:schemeClr val="dk1"/>
                </a:solidFill>
                <a:latin typeface="Asap"/>
                <a:ea typeface="Asap"/>
                <a:cs typeface="Asap"/>
                <a:sym typeface="Asap"/>
              </a:rPr>
              <a:t>importación</a:t>
            </a:r>
            <a:r>
              <a:rPr lang="en-US" sz="1079" b="0" i="0" u="none" strike="noStrike" cap="none" dirty="0">
                <a:solidFill>
                  <a:schemeClr val="dk1"/>
                </a:solidFill>
                <a:latin typeface="Asap"/>
                <a:ea typeface="Asap"/>
                <a:cs typeface="Asap"/>
                <a:sym typeface="Asap"/>
              </a:rPr>
              <a:t> de Bolivia. Para </a:t>
            </a:r>
            <a:r>
              <a:rPr lang="en-US" sz="1079" dirty="0">
                <a:solidFill>
                  <a:schemeClr val="dk1"/>
                </a:solidFill>
                <a:latin typeface="Asap"/>
                <a:ea typeface="Asap"/>
                <a:cs typeface="Asap"/>
                <a:sym typeface="Asap"/>
              </a:rPr>
              <a:t>e</a:t>
            </a:r>
            <a:r>
              <a:rPr lang="en-US" sz="1079" b="0" i="0" u="none" strike="noStrike" cap="none" dirty="0">
                <a:solidFill>
                  <a:schemeClr val="dk1"/>
                </a:solidFill>
                <a:latin typeface="Asap"/>
                <a:ea typeface="Asap"/>
                <a:cs typeface="Asap"/>
                <a:sym typeface="Asap"/>
              </a:rPr>
              <a:t>l </a:t>
            </a:r>
            <a:r>
              <a:rPr lang="en-US" sz="1079" b="0" i="0" u="none" strike="noStrike" cap="none" dirty="0" err="1">
                <a:solidFill>
                  <a:schemeClr val="dk1"/>
                </a:solidFill>
                <a:latin typeface="Asap"/>
                <a:ea typeface="Asap"/>
                <a:cs typeface="Asap"/>
                <a:sym typeface="Asap"/>
              </a:rPr>
              <a:t>período</a:t>
            </a:r>
            <a:r>
              <a:rPr lang="en-US" sz="1079" b="0" i="0" u="none" strike="noStrike" cap="none" dirty="0">
                <a:solidFill>
                  <a:schemeClr val="dk1"/>
                </a:solidFill>
                <a:latin typeface="Asap"/>
                <a:ea typeface="Asap"/>
                <a:cs typeface="Asap"/>
                <a:sym typeface="Asap"/>
              </a:rPr>
              <a:t> se </a:t>
            </a:r>
            <a:r>
              <a:rPr lang="en-US" sz="1079" b="0" i="0" u="none" strike="noStrike" cap="none" dirty="0" err="1">
                <a:solidFill>
                  <a:schemeClr val="dk1"/>
                </a:solidFill>
                <a:latin typeface="Asap"/>
                <a:ea typeface="Asap"/>
                <a:cs typeface="Asap"/>
                <a:sym typeface="Asap"/>
              </a:rPr>
              <a:t>considera</a:t>
            </a:r>
            <a:r>
              <a:rPr lang="en-US" sz="1079" b="0" i="0" u="none" strike="noStrike" cap="none" dirty="0">
                <a:solidFill>
                  <a:schemeClr val="dk1"/>
                </a:solidFill>
                <a:latin typeface="Asap"/>
                <a:ea typeface="Asap"/>
                <a:cs typeface="Asap"/>
                <a:sym typeface="Asap"/>
              </a:rPr>
              <a:t> la </a:t>
            </a:r>
            <a:r>
              <a:rPr lang="en-US" sz="1079" b="0" i="0" u="none" strike="noStrike" cap="none" dirty="0" err="1">
                <a:solidFill>
                  <a:schemeClr val="dk1"/>
                </a:solidFill>
                <a:latin typeface="Asap"/>
                <a:ea typeface="Asap"/>
                <a:cs typeface="Asap"/>
                <a:sym typeface="Asap"/>
              </a:rPr>
              <a:t>continuidad</a:t>
            </a:r>
            <a:r>
              <a:rPr lang="en-US" sz="1079" b="0" i="0" u="none" strike="noStrike" cap="none" dirty="0">
                <a:solidFill>
                  <a:schemeClr val="dk1"/>
                </a:solidFill>
                <a:latin typeface="Asap"/>
                <a:ea typeface="Asap"/>
                <a:cs typeface="Asap"/>
                <a:sym typeface="Asap"/>
              </a:rPr>
              <a:t> de los </a:t>
            </a:r>
            <a:r>
              <a:rPr lang="en-US" sz="1079" b="0" i="0" u="none" strike="noStrike" cap="none" dirty="0" err="1">
                <a:solidFill>
                  <a:schemeClr val="dk1"/>
                </a:solidFill>
                <a:latin typeface="Asap"/>
                <a:ea typeface="Asap"/>
                <a:cs typeface="Asap"/>
                <a:sym typeface="Asap"/>
              </a:rPr>
              <a:t>precios</a:t>
            </a:r>
            <a:r>
              <a:rPr lang="en-US" sz="1079" b="0" i="0" u="none" strike="noStrike" cap="none" dirty="0">
                <a:solidFill>
                  <a:schemeClr val="dk1"/>
                </a:solidFill>
                <a:latin typeface="Asap"/>
                <a:ea typeface="Asap"/>
                <a:cs typeface="Asap"/>
                <a:sym typeface="Asap"/>
              </a:rPr>
              <a:t> de </a:t>
            </a:r>
            <a:r>
              <a:rPr lang="en-US" sz="1079" b="0" i="0" u="none" strike="noStrike" cap="none" dirty="0" err="1">
                <a:solidFill>
                  <a:schemeClr val="dk1"/>
                </a:solidFill>
                <a:latin typeface="Asap"/>
                <a:ea typeface="Asap"/>
                <a:cs typeface="Asap"/>
                <a:sym typeface="Asap"/>
              </a:rPr>
              <a:t>adquisición</a:t>
            </a:r>
            <a:r>
              <a:rPr lang="en-US" sz="1079" b="0" i="0" u="none" strike="noStrike" cap="none" dirty="0">
                <a:solidFill>
                  <a:schemeClr val="dk1"/>
                </a:solidFill>
                <a:latin typeface="Asap"/>
                <a:ea typeface="Asap"/>
                <a:cs typeface="Asap"/>
                <a:sym typeface="Asap"/>
              </a:rPr>
              <a:t> en el </a:t>
            </a:r>
            <a:r>
              <a:rPr lang="en-US" sz="1079" b="0" i="0" u="none" strike="noStrike" cap="none" dirty="0" err="1">
                <a:solidFill>
                  <a:schemeClr val="dk1"/>
                </a:solidFill>
                <a:latin typeface="Asap"/>
                <a:ea typeface="Asap"/>
                <a:cs typeface="Asap"/>
                <a:sym typeface="Asap"/>
              </a:rPr>
              <a:t>mercado</a:t>
            </a:r>
            <a:r>
              <a:rPr lang="en-US" sz="1079" b="0" i="0" u="none" strike="noStrike" cap="none" dirty="0">
                <a:solidFill>
                  <a:schemeClr val="dk1"/>
                </a:solidFill>
                <a:latin typeface="Asap"/>
                <a:ea typeface="Asap"/>
                <a:cs typeface="Asap"/>
                <a:sym typeface="Asap"/>
              </a:rPr>
              <a:t> local y los PIST (Punto de </a:t>
            </a:r>
            <a:r>
              <a:rPr lang="en-US" sz="1079" b="0" i="0" u="none" strike="noStrike" cap="none" dirty="0" err="1">
                <a:solidFill>
                  <a:schemeClr val="dk1"/>
                </a:solidFill>
                <a:latin typeface="Asap"/>
                <a:ea typeface="Asap"/>
                <a:cs typeface="Asap"/>
                <a:sym typeface="Asap"/>
              </a:rPr>
              <a:t>Ingreso</a:t>
            </a:r>
            <a:r>
              <a:rPr lang="en-US" sz="1079" b="0" i="0" u="none" strike="noStrike" cap="none" dirty="0">
                <a:solidFill>
                  <a:schemeClr val="dk1"/>
                </a:solidFill>
                <a:latin typeface="Asap"/>
                <a:ea typeface="Asap"/>
                <a:cs typeface="Asap"/>
                <a:sym typeface="Asap"/>
              </a:rPr>
              <a:t> al </a:t>
            </a:r>
            <a:r>
              <a:rPr lang="en-US" sz="1079" b="0" i="0" u="none" strike="noStrike" cap="none" dirty="0" err="1">
                <a:solidFill>
                  <a:schemeClr val="dk1"/>
                </a:solidFill>
                <a:latin typeface="Asap"/>
                <a:ea typeface="Asap"/>
                <a:cs typeface="Asap"/>
                <a:sym typeface="Asap"/>
              </a:rPr>
              <a:t>Transporte</a:t>
            </a:r>
            <a:r>
              <a:rPr lang="en-US" sz="1079" b="0" i="0" u="none" strike="noStrike" cap="none" dirty="0">
                <a:solidFill>
                  <a:schemeClr val="dk1"/>
                </a:solidFill>
                <a:latin typeface="Asap"/>
                <a:ea typeface="Asap"/>
                <a:cs typeface="Asap"/>
                <a:sym typeface="Asap"/>
              </a:rPr>
              <a:t>) de </a:t>
            </a:r>
            <a:r>
              <a:rPr lang="en-US" sz="1079" b="0" i="0" u="none" strike="noStrike" cap="none" dirty="0" err="1">
                <a:solidFill>
                  <a:schemeClr val="dk1"/>
                </a:solidFill>
                <a:latin typeface="Asap"/>
                <a:ea typeface="Asap"/>
                <a:cs typeface="Asap"/>
                <a:sym typeface="Asap"/>
              </a:rPr>
              <a:t>verano</a:t>
            </a:r>
            <a:r>
              <a:rPr lang="en-US" sz="1079" b="0" i="0" u="none" strike="noStrike" cap="none" dirty="0">
                <a:solidFill>
                  <a:schemeClr val="dk1"/>
                </a:solidFill>
                <a:latin typeface="Asap"/>
                <a:ea typeface="Asap"/>
                <a:cs typeface="Asap"/>
                <a:sym typeface="Asap"/>
              </a:rPr>
              <a:t> </a:t>
            </a:r>
            <a:r>
              <a:rPr lang="en-US" sz="1079" b="0" i="0" u="none" strike="noStrike" cap="none" dirty="0" err="1">
                <a:solidFill>
                  <a:schemeClr val="dk1"/>
                </a:solidFill>
                <a:latin typeface="Asap"/>
                <a:ea typeface="Asap"/>
                <a:cs typeface="Asap"/>
                <a:sym typeface="Asap"/>
              </a:rPr>
              <a:t>según</a:t>
            </a:r>
            <a:r>
              <a:rPr lang="en-US" sz="1079" b="0" i="0" u="none" strike="noStrike" cap="none" dirty="0">
                <a:solidFill>
                  <a:schemeClr val="dk1"/>
                </a:solidFill>
                <a:latin typeface="Asap"/>
                <a:ea typeface="Asap"/>
                <a:cs typeface="Asap"/>
                <a:sym typeface="Asap"/>
              </a:rPr>
              <a:t> Nota SGE 66680075/2018.</a:t>
            </a:r>
            <a:endParaRPr sz="1079" b="0" i="0" u="none" strike="noStrike" cap="none" dirty="0">
              <a:solidFill>
                <a:schemeClr val="dk1"/>
              </a:solidFill>
              <a:latin typeface="Asap"/>
              <a:ea typeface="Asap"/>
              <a:cs typeface="Asap"/>
              <a:sym typeface="Asap"/>
            </a:endParaRPr>
          </a:p>
          <a:p>
            <a:pPr marL="457200" marR="0" lvl="0" indent="0" algn="l" rtl="0">
              <a:lnSpc>
                <a:spcPct val="100000"/>
              </a:lnSpc>
              <a:spcBef>
                <a:spcPts val="0"/>
              </a:spcBef>
              <a:spcAft>
                <a:spcPts val="0"/>
              </a:spcAft>
              <a:buClr>
                <a:srgbClr val="000000"/>
              </a:buClr>
              <a:buSzPts val="1079"/>
              <a:buFont typeface="Arial"/>
              <a:buNone/>
            </a:pPr>
            <a:endParaRPr sz="1079" b="0" i="0" u="none" strike="noStrike" cap="none" dirty="0">
              <a:solidFill>
                <a:schemeClr val="dk1"/>
              </a:solidFill>
              <a:latin typeface="Asap"/>
              <a:ea typeface="Asap"/>
              <a:cs typeface="Asap"/>
              <a:sym typeface="Asap"/>
            </a:endParaRPr>
          </a:p>
          <a:p>
            <a:pPr marL="457200" marR="0" lvl="0" indent="-297116" algn="l" rtl="0">
              <a:lnSpc>
                <a:spcPct val="100000"/>
              </a:lnSpc>
              <a:spcBef>
                <a:spcPts val="0"/>
              </a:spcBef>
              <a:spcAft>
                <a:spcPts val="0"/>
              </a:spcAft>
              <a:buClr>
                <a:schemeClr val="dk1"/>
              </a:buClr>
              <a:buSzPts val="1079"/>
              <a:buFont typeface="Asap"/>
              <a:buChar char="●"/>
            </a:pPr>
            <a:r>
              <a:rPr lang="en-US" sz="1079" b="1" i="0" u="none" strike="noStrike" cap="none" dirty="0">
                <a:solidFill>
                  <a:schemeClr val="dk1"/>
                </a:solidFill>
                <a:latin typeface="Asap"/>
                <a:ea typeface="Asap"/>
                <a:cs typeface="Asap"/>
                <a:sym typeface="Asap"/>
              </a:rPr>
              <a:t>Fuel Oil</a:t>
            </a:r>
            <a:r>
              <a:rPr lang="en-US" sz="1079" b="0" i="0" u="none" strike="noStrike" cap="none" dirty="0">
                <a:solidFill>
                  <a:schemeClr val="dk1"/>
                </a:solidFill>
                <a:latin typeface="Asap"/>
                <a:ea typeface="Asap"/>
                <a:cs typeface="Asap"/>
                <a:sym typeface="Asap"/>
              </a:rPr>
              <a:t>: </a:t>
            </a:r>
            <a:r>
              <a:rPr lang="en-US" sz="1079" b="0" i="0" u="none" strike="noStrike" cap="none" dirty="0" err="1">
                <a:solidFill>
                  <a:schemeClr val="dk1"/>
                </a:solidFill>
                <a:latin typeface="Asap"/>
                <a:ea typeface="Asap"/>
                <a:cs typeface="Asap"/>
                <a:sym typeface="Asap"/>
              </a:rPr>
              <a:t>Límite</a:t>
            </a:r>
            <a:r>
              <a:rPr lang="en-US" sz="1079" b="0" i="0" u="none" strike="noStrike" cap="none" dirty="0">
                <a:solidFill>
                  <a:schemeClr val="dk1"/>
                </a:solidFill>
                <a:latin typeface="Asap"/>
                <a:ea typeface="Asap"/>
                <a:cs typeface="Asap"/>
                <a:sym typeface="Asap"/>
              </a:rPr>
              <a:t> </a:t>
            </a:r>
            <a:r>
              <a:rPr lang="en-US" sz="1079" b="0" i="0" u="none" strike="noStrike" cap="none" dirty="0" err="1">
                <a:solidFill>
                  <a:schemeClr val="dk1"/>
                </a:solidFill>
                <a:latin typeface="Asap"/>
                <a:ea typeface="Asap"/>
                <a:cs typeface="Asap"/>
                <a:sym typeface="Asap"/>
              </a:rPr>
              <a:t>máximo</a:t>
            </a:r>
            <a:r>
              <a:rPr lang="en-US" sz="1079" b="0" i="0" u="none" strike="noStrike" cap="none" dirty="0">
                <a:solidFill>
                  <a:schemeClr val="dk1"/>
                </a:solidFill>
                <a:latin typeface="Asap"/>
                <a:ea typeface="Asap"/>
                <a:cs typeface="Asap"/>
                <a:sym typeface="Asap"/>
              </a:rPr>
              <a:t> de </a:t>
            </a:r>
            <a:r>
              <a:rPr lang="en-US" sz="1079" b="0" i="0" u="none" strike="noStrike" cap="none" dirty="0" err="1">
                <a:solidFill>
                  <a:schemeClr val="dk1"/>
                </a:solidFill>
                <a:latin typeface="Asap"/>
                <a:ea typeface="Asap"/>
                <a:cs typeface="Asap"/>
                <a:sym typeface="Asap"/>
              </a:rPr>
              <a:t>consumo</a:t>
            </a:r>
            <a:r>
              <a:rPr lang="en-US" sz="1079" b="0" i="0" u="none" strike="noStrike" cap="none" dirty="0">
                <a:solidFill>
                  <a:schemeClr val="dk1"/>
                </a:solidFill>
                <a:latin typeface="Asap"/>
                <a:ea typeface="Asap"/>
                <a:cs typeface="Asap"/>
                <a:sym typeface="Asap"/>
              </a:rPr>
              <a:t> </a:t>
            </a:r>
            <a:r>
              <a:rPr lang="en-US" sz="1079" b="0" i="0" u="none" strike="noStrike" cap="none" dirty="0" err="1">
                <a:solidFill>
                  <a:schemeClr val="dk1"/>
                </a:solidFill>
                <a:latin typeface="Asap"/>
                <a:ea typeface="Asap"/>
                <a:cs typeface="Asap"/>
                <a:sym typeface="Asap"/>
              </a:rPr>
              <a:t>dependiendo</a:t>
            </a:r>
            <a:r>
              <a:rPr lang="en-US" sz="1079" b="0" i="0" u="none" strike="noStrike" cap="none" dirty="0">
                <a:solidFill>
                  <a:schemeClr val="dk1"/>
                </a:solidFill>
                <a:latin typeface="Asap"/>
                <a:ea typeface="Asap"/>
                <a:cs typeface="Asap"/>
                <a:sym typeface="Asap"/>
              </a:rPr>
              <a:t> de la </a:t>
            </a:r>
            <a:r>
              <a:rPr lang="en-US" sz="1079" b="0" i="0" u="none" strike="noStrike" cap="none" dirty="0" err="1">
                <a:solidFill>
                  <a:schemeClr val="dk1"/>
                </a:solidFill>
                <a:latin typeface="Asap"/>
                <a:ea typeface="Asap"/>
                <a:cs typeface="Asap"/>
                <a:sym typeface="Asap"/>
              </a:rPr>
              <a:t>disponibilidad</a:t>
            </a:r>
            <a:r>
              <a:rPr lang="en-US" sz="1079" b="0" i="0" u="none" strike="noStrike" cap="none" dirty="0">
                <a:solidFill>
                  <a:schemeClr val="dk1"/>
                </a:solidFill>
                <a:latin typeface="Asap"/>
                <a:ea typeface="Asap"/>
                <a:cs typeface="Asap"/>
                <a:sym typeface="Asap"/>
              </a:rPr>
              <a:t> de </a:t>
            </a:r>
            <a:r>
              <a:rPr lang="en-US" sz="1079" b="0" i="0" u="none" strike="noStrike" cap="none" dirty="0" err="1">
                <a:solidFill>
                  <a:schemeClr val="dk1"/>
                </a:solidFill>
                <a:latin typeface="Asap"/>
                <a:ea typeface="Asap"/>
                <a:cs typeface="Asap"/>
                <a:sym typeface="Asap"/>
              </a:rPr>
              <a:t>equipamiento</a:t>
            </a:r>
            <a:r>
              <a:rPr lang="en-US" sz="1079" b="0" i="0" u="none" strike="noStrike" cap="none" dirty="0">
                <a:solidFill>
                  <a:schemeClr val="dk1"/>
                </a:solidFill>
                <a:latin typeface="Asap"/>
                <a:ea typeface="Asap"/>
                <a:cs typeface="Asap"/>
                <a:sym typeface="Asap"/>
              </a:rPr>
              <a:t>.</a:t>
            </a:r>
            <a:endParaRPr sz="1079" b="0" i="0" u="none" strike="noStrike" cap="none" dirty="0">
              <a:solidFill>
                <a:schemeClr val="dk1"/>
              </a:solidFill>
              <a:latin typeface="Asap"/>
              <a:ea typeface="Asap"/>
              <a:cs typeface="Asap"/>
              <a:sym typeface="Asap"/>
            </a:endParaRPr>
          </a:p>
          <a:p>
            <a:pPr marL="457200" marR="0" lvl="0" indent="0" algn="l" rtl="0">
              <a:lnSpc>
                <a:spcPct val="100000"/>
              </a:lnSpc>
              <a:spcBef>
                <a:spcPts val="0"/>
              </a:spcBef>
              <a:spcAft>
                <a:spcPts val="0"/>
              </a:spcAft>
              <a:buClr>
                <a:srgbClr val="000000"/>
              </a:buClr>
              <a:buSzPts val="1079"/>
              <a:buFont typeface="Arial"/>
              <a:buNone/>
            </a:pPr>
            <a:endParaRPr sz="1079" b="0" i="0" u="none" strike="noStrike" cap="none" dirty="0">
              <a:solidFill>
                <a:schemeClr val="dk1"/>
              </a:solidFill>
              <a:latin typeface="Asap"/>
              <a:ea typeface="Asap"/>
              <a:cs typeface="Asap"/>
              <a:sym typeface="Asap"/>
            </a:endParaRPr>
          </a:p>
          <a:p>
            <a:pPr marL="457200" marR="0" lvl="0" indent="-297116" algn="l" rtl="0">
              <a:lnSpc>
                <a:spcPct val="100000"/>
              </a:lnSpc>
              <a:spcBef>
                <a:spcPts val="0"/>
              </a:spcBef>
              <a:spcAft>
                <a:spcPts val="0"/>
              </a:spcAft>
              <a:buClr>
                <a:schemeClr val="dk1"/>
              </a:buClr>
              <a:buSzPts val="1079"/>
              <a:buFont typeface="Asap"/>
              <a:buChar char="●"/>
            </a:pPr>
            <a:r>
              <a:rPr lang="en-US" sz="1079" b="1" i="0" u="none" strike="noStrike" cap="none" dirty="0">
                <a:solidFill>
                  <a:schemeClr val="dk1"/>
                </a:solidFill>
                <a:latin typeface="Asap"/>
                <a:ea typeface="Asap"/>
                <a:cs typeface="Asap"/>
                <a:sym typeface="Asap"/>
              </a:rPr>
              <a:t>Gas Oil:</a:t>
            </a:r>
            <a:r>
              <a:rPr lang="en-US" sz="1079" b="0" i="0" u="none" strike="noStrike" cap="none" dirty="0">
                <a:solidFill>
                  <a:schemeClr val="dk1"/>
                </a:solidFill>
                <a:latin typeface="Asap"/>
                <a:ea typeface="Asap"/>
                <a:cs typeface="Asap"/>
                <a:sym typeface="Asap"/>
              </a:rPr>
              <a:t> </a:t>
            </a:r>
            <a:r>
              <a:rPr lang="en-US" sz="1079" b="0" i="0" u="none" strike="noStrike" cap="none" dirty="0" err="1">
                <a:solidFill>
                  <a:schemeClr val="dk1"/>
                </a:solidFill>
                <a:latin typeface="Asap"/>
                <a:ea typeface="Asap"/>
                <a:cs typeface="Asap"/>
                <a:sym typeface="Asap"/>
              </a:rPr>
              <a:t>Límite</a:t>
            </a:r>
            <a:r>
              <a:rPr lang="en-US" sz="1079" b="0" i="0" u="none" strike="noStrike" cap="none" dirty="0">
                <a:solidFill>
                  <a:schemeClr val="dk1"/>
                </a:solidFill>
                <a:latin typeface="Asap"/>
                <a:ea typeface="Asap"/>
                <a:cs typeface="Asap"/>
                <a:sym typeface="Asap"/>
              </a:rPr>
              <a:t> de </a:t>
            </a:r>
            <a:r>
              <a:rPr lang="en-US" sz="1079" b="0" i="0" u="none" strike="noStrike" cap="none" dirty="0" err="1">
                <a:solidFill>
                  <a:schemeClr val="dk1"/>
                </a:solidFill>
                <a:latin typeface="Asap"/>
                <a:ea typeface="Asap"/>
                <a:cs typeface="Asap"/>
                <a:sym typeface="Asap"/>
              </a:rPr>
              <a:t>consumo</a:t>
            </a:r>
            <a:r>
              <a:rPr lang="en-US" sz="1079" b="0" i="0" u="none" strike="noStrike" cap="none" dirty="0">
                <a:solidFill>
                  <a:schemeClr val="dk1"/>
                </a:solidFill>
                <a:latin typeface="Asap"/>
                <a:ea typeface="Asap"/>
                <a:cs typeface="Asap"/>
                <a:sym typeface="Asap"/>
              </a:rPr>
              <a:t> </a:t>
            </a:r>
            <a:r>
              <a:rPr lang="en-US" sz="1079" b="0" i="0" u="none" strike="noStrike" cap="none" dirty="0" err="1">
                <a:solidFill>
                  <a:schemeClr val="dk1"/>
                </a:solidFill>
                <a:latin typeface="Asap"/>
                <a:ea typeface="Asap"/>
                <a:cs typeface="Asap"/>
                <a:sym typeface="Asap"/>
              </a:rPr>
              <a:t>semanal</a:t>
            </a:r>
            <a:r>
              <a:rPr lang="en-US" sz="1079" b="0" i="0" u="none" strike="noStrike" cap="none" dirty="0">
                <a:solidFill>
                  <a:schemeClr val="dk1"/>
                </a:solidFill>
                <a:latin typeface="Asap"/>
                <a:ea typeface="Asap"/>
                <a:cs typeface="Asap"/>
                <a:sym typeface="Asap"/>
              </a:rPr>
              <a:t> </a:t>
            </a:r>
            <a:r>
              <a:rPr lang="en-US" sz="1079" b="0" i="0" u="none" strike="noStrike" cap="none" dirty="0" err="1">
                <a:solidFill>
                  <a:schemeClr val="dk1"/>
                </a:solidFill>
                <a:latin typeface="Asap"/>
                <a:ea typeface="Asap"/>
                <a:cs typeface="Asap"/>
                <a:sym typeface="Asap"/>
              </a:rPr>
              <a:t>por</a:t>
            </a:r>
            <a:r>
              <a:rPr lang="en-US" sz="1079" b="0" i="0" u="none" strike="noStrike" cap="none" dirty="0">
                <a:solidFill>
                  <a:schemeClr val="dk1"/>
                </a:solidFill>
                <a:latin typeface="Asap"/>
                <a:ea typeface="Asap"/>
                <a:cs typeface="Asap"/>
                <a:sym typeface="Asap"/>
              </a:rPr>
              <a:t> </a:t>
            </a:r>
            <a:r>
              <a:rPr lang="en-US" sz="1079" b="0" i="0" u="none" strike="noStrike" cap="none" dirty="0" err="1">
                <a:solidFill>
                  <a:schemeClr val="dk1"/>
                </a:solidFill>
                <a:latin typeface="Asap"/>
                <a:ea typeface="Asap"/>
                <a:cs typeface="Asap"/>
                <a:sym typeface="Asap"/>
              </a:rPr>
              <a:t>logística</a:t>
            </a:r>
            <a:r>
              <a:rPr lang="en-US" sz="1079" b="0" i="0" u="none" strike="noStrike" cap="none" dirty="0">
                <a:solidFill>
                  <a:schemeClr val="dk1"/>
                </a:solidFill>
                <a:latin typeface="Asap"/>
                <a:ea typeface="Asap"/>
                <a:cs typeface="Asap"/>
                <a:sym typeface="Asap"/>
              </a:rPr>
              <a:t> 200</a:t>
            </a:r>
            <a:r>
              <a:rPr lang="en-US" sz="1079" dirty="0">
                <a:solidFill>
                  <a:schemeClr val="dk1"/>
                </a:solidFill>
                <a:latin typeface="Asap"/>
                <a:ea typeface="Asap"/>
                <a:cs typeface="Asap"/>
                <a:sym typeface="Asap"/>
              </a:rPr>
              <a:t>.000 </a:t>
            </a:r>
            <a:r>
              <a:rPr lang="en-US" sz="1079" b="0" i="0" u="none" strike="noStrike" cap="none" dirty="0">
                <a:solidFill>
                  <a:schemeClr val="dk1"/>
                </a:solidFill>
                <a:latin typeface="Asap"/>
                <a:ea typeface="Asap"/>
                <a:cs typeface="Asap"/>
                <a:sym typeface="Asap"/>
              </a:rPr>
              <a:t>m</a:t>
            </a:r>
            <a:r>
              <a:rPr lang="en-US" sz="1079" b="0" i="0" u="none" strike="noStrike" cap="none" baseline="30000" dirty="0">
                <a:solidFill>
                  <a:schemeClr val="dk1"/>
                </a:solidFill>
                <a:latin typeface="Asap"/>
                <a:ea typeface="Asap"/>
                <a:cs typeface="Asap"/>
                <a:sym typeface="Asap"/>
              </a:rPr>
              <a:t>3</a:t>
            </a:r>
            <a:r>
              <a:rPr lang="en-US" sz="1079" b="0" i="0" u="none" strike="noStrike" cap="none" dirty="0">
                <a:solidFill>
                  <a:schemeClr val="dk1"/>
                </a:solidFill>
                <a:latin typeface="Asap"/>
                <a:ea typeface="Asap"/>
                <a:cs typeface="Asap"/>
                <a:sym typeface="Asap"/>
              </a:rPr>
              <a:t>. </a:t>
            </a:r>
            <a:endParaRPr sz="1079" b="0" i="0" u="none" strike="noStrike" cap="none" dirty="0">
              <a:solidFill>
                <a:schemeClr val="dk1"/>
              </a:solidFill>
              <a:latin typeface="Asap"/>
              <a:ea typeface="Asap"/>
              <a:cs typeface="Asap"/>
              <a:sym typeface="Asap"/>
            </a:endParaRPr>
          </a:p>
          <a:p>
            <a:pPr marL="457200" marR="0" lvl="0" indent="0" algn="l" rtl="0">
              <a:lnSpc>
                <a:spcPct val="100000"/>
              </a:lnSpc>
              <a:spcBef>
                <a:spcPts val="0"/>
              </a:spcBef>
              <a:spcAft>
                <a:spcPts val="0"/>
              </a:spcAft>
              <a:buClr>
                <a:srgbClr val="000000"/>
              </a:buClr>
              <a:buSzPts val="1079"/>
              <a:buFont typeface="Arial"/>
              <a:buNone/>
            </a:pPr>
            <a:endParaRPr sz="1079" b="0" i="0" u="none" strike="noStrike" cap="none" dirty="0">
              <a:solidFill>
                <a:schemeClr val="dk1"/>
              </a:solidFill>
              <a:latin typeface="Asap"/>
              <a:ea typeface="Asap"/>
              <a:cs typeface="Asap"/>
              <a:sym typeface="Asap"/>
            </a:endParaRPr>
          </a:p>
          <a:p>
            <a:pPr marL="457200" marR="0" lvl="0" indent="-297116" algn="l" rtl="0">
              <a:lnSpc>
                <a:spcPct val="100000"/>
              </a:lnSpc>
              <a:spcBef>
                <a:spcPts val="0"/>
              </a:spcBef>
              <a:spcAft>
                <a:spcPts val="0"/>
              </a:spcAft>
              <a:buClr>
                <a:schemeClr val="dk1"/>
              </a:buClr>
              <a:buSzPts val="1079"/>
              <a:buFont typeface="Asap"/>
              <a:buChar char="●"/>
            </a:pPr>
            <a:r>
              <a:rPr lang="en-US" sz="1079" b="1" i="0" u="none" strike="noStrike" cap="none" dirty="0" err="1">
                <a:solidFill>
                  <a:schemeClr val="dk1"/>
                </a:solidFill>
                <a:latin typeface="Asap"/>
                <a:ea typeface="Asap"/>
                <a:cs typeface="Asap"/>
                <a:sym typeface="Asap"/>
              </a:rPr>
              <a:t>Importación</a:t>
            </a:r>
            <a:r>
              <a:rPr lang="en-US" sz="1079" b="1" i="0" u="none" strike="noStrike" cap="none" dirty="0">
                <a:solidFill>
                  <a:schemeClr val="dk1"/>
                </a:solidFill>
                <a:latin typeface="Asap"/>
                <a:ea typeface="Asap"/>
                <a:cs typeface="Asap"/>
                <a:sym typeface="Asap"/>
              </a:rPr>
              <a:t>/</a:t>
            </a:r>
            <a:r>
              <a:rPr lang="en-US" sz="1079" b="1" i="0" u="none" strike="noStrike" cap="none" dirty="0" err="1">
                <a:solidFill>
                  <a:schemeClr val="dk1"/>
                </a:solidFill>
                <a:latin typeface="Asap"/>
                <a:ea typeface="Asap"/>
                <a:cs typeface="Asap"/>
                <a:sym typeface="Asap"/>
              </a:rPr>
              <a:t>Exportación</a:t>
            </a:r>
            <a:r>
              <a:rPr lang="en-US" sz="1079" b="1" i="0" u="none" strike="noStrike" cap="none" dirty="0">
                <a:solidFill>
                  <a:schemeClr val="dk1"/>
                </a:solidFill>
                <a:latin typeface="Asap"/>
                <a:ea typeface="Asap"/>
                <a:cs typeface="Asap"/>
                <a:sym typeface="Asap"/>
              </a:rPr>
              <a:t>:</a:t>
            </a:r>
            <a:r>
              <a:rPr lang="en-US" sz="1079" b="0" i="0" u="none" strike="noStrike" cap="none" dirty="0">
                <a:solidFill>
                  <a:schemeClr val="dk1"/>
                </a:solidFill>
                <a:latin typeface="Asap"/>
                <a:ea typeface="Asap"/>
                <a:cs typeface="Asap"/>
                <a:sym typeface="Asap"/>
              </a:rPr>
              <a:t>  No se </a:t>
            </a:r>
            <a:r>
              <a:rPr lang="en-US" sz="1079" b="0" i="0" u="none" strike="noStrike" cap="none" dirty="0" err="1">
                <a:solidFill>
                  <a:schemeClr val="dk1"/>
                </a:solidFill>
                <a:latin typeface="Asap"/>
                <a:ea typeface="Asap"/>
                <a:cs typeface="Asap"/>
                <a:sym typeface="Asap"/>
              </a:rPr>
              <a:t>considera</a:t>
            </a:r>
            <a:r>
              <a:rPr lang="en-US" sz="1079" b="0" i="0" u="none" strike="noStrike" cap="none" dirty="0">
                <a:solidFill>
                  <a:schemeClr val="dk1"/>
                </a:solidFill>
                <a:latin typeface="Asap"/>
                <a:ea typeface="Asap"/>
                <a:cs typeface="Asap"/>
                <a:sym typeface="Asap"/>
              </a:rPr>
              <a:t>.</a:t>
            </a:r>
            <a:endParaRPr sz="1079" b="0" i="0" u="none" strike="noStrike" cap="none" dirty="0">
              <a:solidFill>
                <a:schemeClr val="dk1"/>
              </a:solidFill>
              <a:latin typeface="Asap"/>
              <a:ea typeface="Asap"/>
              <a:cs typeface="Asap"/>
              <a:sym typeface="Asap"/>
            </a:endParaRPr>
          </a:p>
          <a:p>
            <a:pPr marL="457200" marR="0" lvl="0" indent="0" algn="l" rtl="0">
              <a:lnSpc>
                <a:spcPct val="100000"/>
              </a:lnSpc>
              <a:spcBef>
                <a:spcPts val="0"/>
              </a:spcBef>
              <a:spcAft>
                <a:spcPts val="0"/>
              </a:spcAft>
              <a:buClr>
                <a:srgbClr val="000000"/>
              </a:buClr>
              <a:buSzPts val="1079"/>
              <a:buFont typeface="Arial"/>
              <a:buNone/>
            </a:pPr>
            <a:endParaRPr sz="1079" b="0" i="0" u="none" strike="noStrike" cap="none" dirty="0">
              <a:solidFill>
                <a:schemeClr val="dk1"/>
              </a:solidFill>
              <a:latin typeface="Asap"/>
              <a:ea typeface="Asap"/>
              <a:cs typeface="Asap"/>
              <a:sym typeface="Asap"/>
            </a:endParaRPr>
          </a:p>
          <a:p>
            <a:pPr marL="457200" marR="0" lvl="0" indent="-297116" algn="l" rtl="0">
              <a:lnSpc>
                <a:spcPct val="100000"/>
              </a:lnSpc>
              <a:spcBef>
                <a:spcPts val="0"/>
              </a:spcBef>
              <a:spcAft>
                <a:spcPts val="0"/>
              </a:spcAft>
              <a:buClr>
                <a:schemeClr val="dk1"/>
              </a:buClr>
              <a:buSzPts val="1079"/>
              <a:buFont typeface="Asap"/>
              <a:buChar char="●"/>
            </a:pPr>
            <a:r>
              <a:rPr lang="en-US" sz="1079" b="1" i="0" u="none" strike="noStrike" cap="none" dirty="0" err="1">
                <a:solidFill>
                  <a:schemeClr val="dk1"/>
                </a:solidFill>
                <a:latin typeface="Asap"/>
                <a:ea typeface="Asap"/>
                <a:cs typeface="Asap"/>
                <a:sym typeface="Asap"/>
              </a:rPr>
              <a:t>Energías</a:t>
            </a:r>
            <a:r>
              <a:rPr lang="en-US" sz="1079" b="1" i="0" u="none" strike="noStrike" cap="none" dirty="0">
                <a:solidFill>
                  <a:schemeClr val="dk1"/>
                </a:solidFill>
                <a:latin typeface="Asap"/>
                <a:ea typeface="Asap"/>
                <a:cs typeface="Asap"/>
                <a:sym typeface="Asap"/>
              </a:rPr>
              <a:t> </a:t>
            </a:r>
            <a:r>
              <a:rPr lang="en-US" sz="1079" b="1" i="0" u="none" strike="noStrike" cap="none" dirty="0" err="1">
                <a:solidFill>
                  <a:schemeClr val="dk1"/>
                </a:solidFill>
                <a:latin typeface="Asap"/>
                <a:ea typeface="Asap"/>
                <a:cs typeface="Asap"/>
                <a:sym typeface="Asap"/>
              </a:rPr>
              <a:t>Renovables</a:t>
            </a:r>
            <a:r>
              <a:rPr lang="en-US" sz="1079" b="0" i="0" u="none" strike="noStrike" cap="none" dirty="0">
                <a:solidFill>
                  <a:schemeClr val="dk1"/>
                </a:solidFill>
                <a:latin typeface="Asap"/>
                <a:ea typeface="Asap"/>
                <a:cs typeface="Asap"/>
                <a:sym typeface="Asap"/>
              </a:rPr>
              <a:t>:</a:t>
            </a:r>
            <a:r>
              <a:rPr lang="en-US" sz="1079" b="0" i="0" u="none" strike="noStrike" cap="none" dirty="0">
                <a:latin typeface="Asap"/>
                <a:ea typeface="Asap"/>
                <a:cs typeface="Asap"/>
                <a:sym typeface="Asap"/>
              </a:rPr>
              <a:t> </a:t>
            </a:r>
            <a:r>
              <a:rPr lang="en-US" sz="1079" b="0" i="0" u="none" strike="noStrike" cap="none" dirty="0" err="1">
                <a:latin typeface="Asap"/>
                <a:ea typeface="Asap"/>
                <a:cs typeface="Asap"/>
                <a:sym typeface="Asap"/>
              </a:rPr>
              <a:t>Ingresos</a:t>
            </a:r>
            <a:r>
              <a:rPr lang="en-US" sz="1079" b="0" i="0" u="none" strike="noStrike" cap="none" dirty="0">
                <a:latin typeface="Asap"/>
                <a:ea typeface="Asap"/>
                <a:cs typeface="Asap"/>
                <a:sym typeface="Asap"/>
              </a:rPr>
              <a:t> en el </a:t>
            </a:r>
            <a:r>
              <a:rPr lang="en-US" sz="1079" b="0" i="0" u="none" strike="noStrike" cap="none" dirty="0" err="1" smtClean="0">
                <a:latin typeface="Asap"/>
                <a:ea typeface="Asap"/>
                <a:cs typeface="Asap"/>
                <a:sym typeface="Asap"/>
              </a:rPr>
              <a:t>período</a:t>
            </a:r>
            <a:r>
              <a:rPr lang="en-US" sz="1079" b="0" i="0" u="none" strike="noStrike" cap="none" dirty="0" smtClean="0">
                <a:latin typeface="Asap"/>
                <a:ea typeface="Asap"/>
                <a:cs typeface="Asap"/>
                <a:sym typeface="Asap"/>
              </a:rPr>
              <a:t> (</a:t>
            </a:r>
            <a:r>
              <a:rPr lang="en-US" sz="1079" b="0" i="0" u="none" strike="noStrike" cap="none" dirty="0" err="1" smtClean="0">
                <a:latin typeface="Asap"/>
                <a:ea typeface="Asap"/>
                <a:cs typeface="Asap"/>
                <a:sym typeface="Asap"/>
              </a:rPr>
              <a:t>Dic</a:t>
            </a:r>
            <a:r>
              <a:rPr lang="en-US" sz="1079" b="0" i="0" u="none" strike="noStrike" cap="none" dirty="0" smtClean="0">
                <a:latin typeface="Asap"/>
                <a:ea typeface="Asap"/>
                <a:cs typeface="Asap"/>
                <a:sym typeface="Asap"/>
              </a:rPr>
              <a:t> 19 – Feb 20), </a:t>
            </a:r>
            <a:r>
              <a:rPr lang="en-US" sz="1079" b="0" i="0" u="none" strike="noStrike" cap="none" dirty="0">
                <a:latin typeface="Asap"/>
                <a:ea typeface="Asap"/>
                <a:cs typeface="Asap"/>
                <a:sym typeface="Asap"/>
              </a:rPr>
              <a:t>2772 MW (Mater 569 MW). </a:t>
            </a:r>
            <a:r>
              <a:rPr lang="en-US" sz="1079" b="0" i="0" u="none" strike="noStrike" cap="none" dirty="0" err="1">
                <a:latin typeface="Asap"/>
                <a:ea typeface="Asap"/>
                <a:cs typeface="Asap"/>
                <a:sym typeface="Asap"/>
              </a:rPr>
              <a:t>Eólico</a:t>
            </a:r>
            <a:r>
              <a:rPr lang="en-US" sz="1079" b="0" i="0" u="none" strike="noStrike" cap="none" dirty="0">
                <a:latin typeface="Asap"/>
                <a:ea typeface="Asap"/>
                <a:cs typeface="Asap"/>
                <a:sym typeface="Asap"/>
              </a:rPr>
              <a:t>  1975 MW, </a:t>
            </a:r>
            <a:r>
              <a:rPr lang="en-US" sz="1079" b="0" i="0" u="none" strike="noStrike" cap="none" dirty="0" err="1">
                <a:latin typeface="Asap"/>
                <a:ea typeface="Asap"/>
                <a:cs typeface="Asap"/>
                <a:sym typeface="Asap"/>
              </a:rPr>
              <a:t>Solares</a:t>
            </a:r>
            <a:r>
              <a:rPr lang="en-US" sz="1079" b="0" i="0" u="none" strike="noStrike" cap="none" dirty="0">
                <a:latin typeface="Asap"/>
                <a:ea typeface="Asap"/>
                <a:cs typeface="Asap"/>
                <a:sym typeface="Asap"/>
              </a:rPr>
              <a:t>  678 MW Bio Combustibles  105 MW, </a:t>
            </a:r>
            <a:r>
              <a:rPr lang="en-US" sz="1079" b="0" i="0" u="none" strike="noStrike" cap="none" dirty="0" err="1">
                <a:latin typeface="Asap"/>
                <a:ea typeface="Asap"/>
                <a:cs typeface="Asap"/>
                <a:sym typeface="Asap"/>
              </a:rPr>
              <a:t>Hidráulica</a:t>
            </a:r>
            <a:r>
              <a:rPr lang="en-US" sz="1079" b="0" i="0" u="none" strike="noStrike" cap="none" dirty="0">
                <a:latin typeface="Asap"/>
                <a:ea typeface="Asap"/>
                <a:cs typeface="Asap"/>
                <a:sym typeface="Asap"/>
              </a:rPr>
              <a:t>  14 MW.</a:t>
            </a:r>
            <a:endParaRPr sz="1079" b="0" i="0" u="none" strike="noStrike" cap="none" dirty="0">
              <a:latin typeface="Asap"/>
              <a:ea typeface="Asap"/>
              <a:cs typeface="Asap"/>
              <a:sym typeface="Asap"/>
            </a:endParaRPr>
          </a:p>
          <a:p>
            <a:pPr marL="0" marR="0" lvl="0" indent="0" algn="l" rtl="0">
              <a:lnSpc>
                <a:spcPct val="100000"/>
              </a:lnSpc>
              <a:spcBef>
                <a:spcPts val="0"/>
              </a:spcBef>
              <a:spcAft>
                <a:spcPts val="0"/>
              </a:spcAft>
              <a:buClr>
                <a:schemeClr val="dk1"/>
              </a:buClr>
              <a:buSzPts val="1100"/>
              <a:buFont typeface="Arial"/>
              <a:buNone/>
            </a:pPr>
            <a:endParaRPr sz="1079" b="0" i="0" u="none" strike="noStrike" cap="none" dirty="0">
              <a:solidFill>
                <a:schemeClr val="dk1"/>
              </a:solidFill>
              <a:latin typeface="Asap"/>
              <a:ea typeface="Asap"/>
              <a:cs typeface="Asap"/>
              <a:sym typeface="Asap"/>
            </a:endParaRPr>
          </a:p>
          <a:p>
            <a:pPr marL="0" marR="0" lvl="0" indent="0" algn="l" rtl="0">
              <a:lnSpc>
                <a:spcPct val="100000"/>
              </a:lnSpc>
              <a:spcBef>
                <a:spcPts val="0"/>
              </a:spcBef>
              <a:spcAft>
                <a:spcPts val="0"/>
              </a:spcAft>
              <a:buClr>
                <a:srgbClr val="000000"/>
              </a:buClr>
              <a:buSzPts val="1079"/>
              <a:buFont typeface="Arial"/>
              <a:buNone/>
            </a:pPr>
            <a:endParaRPr sz="1079" b="0" i="0" u="none" strike="noStrike" cap="none" dirty="0">
              <a:solidFill>
                <a:schemeClr val="dk1"/>
              </a:solidFill>
              <a:latin typeface="Asap"/>
              <a:ea typeface="Asap"/>
              <a:cs typeface="Asap"/>
              <a:sym typeface="Asap"/>
            </a:endParaRPr>
          </a:p>
        </p:txBody>
      </p:sp>
      <p:sp>
        <p:nvSpPr>
          <p:cNvPr id="130" name="Google Shape;130;p18"/>
          <p:cNvSpPr txBox="1"/>
          <p:nvPr/>
        </p:nvSpPr>
        <p:spPr>
          <a:xfrm>
            <a:off x="7584399" y="6799400"/>
            <a:ext cx="2865300" cy="25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79"/>
              <a:buFont typeface="Arial"/>
              <a:buNone/>
            </a:pPr>
            <a:r>
              <a:rPr lang="en-US" sz="1079" b="1">
                <a:solidFill>
                  <a:srgbClr val="73777E"/>
                </a:solidFill>
                <a:latin typeface="Exo 2 SemiBold"/>
                <a:ea typeface="Exo 2 SemiBold"/>
                <a:cs typeface="Exo 2 SemiBold"/>
                <a:sym typeface="Exo 2 SemiBold"/>
              </a:rPr>
              <a:t>Red de Transporte de Extra Alta Tensión</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4"/>
        <p:cNvGrpSpPr/>
        <p:nvPr/>
      </p:nvGrpSpPr>
      <p:grpSpPr>
        <a:xfrm>
          <a:off x="0" y="0"/>
          <a:ext cx="0" cy="0"/>
          <a:chOff x="0" y="0"/>
          <a:chExt cx="0" cy="0"/>
        </a:xfrm>
      </p:grpSpPr>
      <p:graphicFrame>
        <p:nvGraphicFramePr>
          <p:cNvPr id="135" name="Google Shape;135;p19"/>
          <p:cNvGraphicFramePr/>
          <p:nvPr/>
        </p:nvGraphicFramePr>
        <p:xfrm>
          <a:off x="559188" y="1765175"/>
          <a:ext cx="9744175" cy="4622852"/>
        </p:xfrm>
        <a:graphic>
          <a:graphicData uri="http://schemas.openxmlformats.org/drawingml/2006/table">
            <a:tbl>
              <a:tblPr>
                <a:noFill/>
                <a:tableStyleId>{D7212E16-A39C-477D-A84A-14C5A9FEEC18}</a:tableStyleId>
              </a:tblPr>
              <a:tblGrid>
                <a:gridCol w="3940050"/>
                <a:gridCol w="901575"/>
                <a:gridCol w="1839625"/>
                <a:gridCol w="1321925"/>
                <a:gridCol w="1741000"/>
              </a:tblGrid>
              <a:tr h="304150">
                <a:tc>
                  <a:txBody>
                    <a:bodyPr/>
                    <a:lstStyle/>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Descripción</a:t>
                      </a:r>
                      <a:endParaRPr sz="1000">
                        <a:solidFill>
                          <a:srgbClr val="F3F3F3"/>
                        </a:solidFill>
                        <a:latin typeface="Exo 2"/>
                        <a:ea typeface="Exo 2"/>
                        <a:cs typeface="Exo 2"/>
                        <a:sym typeface="Exo 2"/>
                      </a:endParaRPr>
                    </a:p>
                  </a:txBody>
                  <a:tcPr marL="28575" marR="28575" marT="19050" marB="19050" anchor="ctr">
                    <a:lnL w="9425" cap="flat" cmpd="sng">
                      <a:solidFill>
                        <a:srgbClr val="FFFFFF"/>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FFFFFF"/>
                      </a:solidFill>
                      <a:prstDash val="solid"/>
                      <a:round/>
                      <a:headEnd type="none" w="sm" len="sm"/>
                      <a:tailEnd type="none" w="sm" len="sm"/>
                    </a:lnT>
                    <a:lnB w="9425" cap="flat" cmpd="sng">
                      <a:solidFill>
                        <a:srgbClr val="CCCCCC"/>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Tipo</a:t>
                      </a:r>
                      <a:endParaRPr sz="1000">
                        <a:solidFill>
                          <a:srgbClr val="F3F3F3"/>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FFFFFF"/>
                      </a:solidFill>
                      <a:prstDash val="solid"/>
                      <a:round/>
                      <a:headEnd type="none" w="sm" len="sm"/>
                      <a:tailEnd type="none" w="sm" len="sm"/>
                    </a:lnT>
                    <a:lnB w="9425" cap="flat" cmpd="sng">
                      <a:solidFill>
                        <a:srgbClr val="CCCCCC"/>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Resolución/Programa</a:t>
                      </a:r>
                      <a:endParaRPr sz="1000">
                        <a:solidFill>
                          <a:srgbClr val="F3F3F3"/>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FFFFFF"/>
                      </a:solidFill>
                      <a:prstDash val="solid"/>
                      <a:round/>
                      <a:headEnd type="none" w="sm" len="sm"/>
                      <a:tailEnd type="none" w="sm" len="sm"/>
                    </a:lnT>
                    <a:lnB w="9425" cap="flat" cmpd="sng">
                      <a:solidFill>
                        <a:srgbClr val="CCCCCC"/>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Potencia</a:t>
                      </a:r>
                      <a:endParaRPr sz="1000">
                        <a:solidFill>
                          <a:srgbClr val="F3F3F3"/>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FFFFFF"/>
                      </a:solidFill>
                      <a:prstDash val="solid"/>
                      <a:round/>
                      <a:headEnd type="none" w="sm" len="sm"/>
                      <a:tailEnd type="none" w="sm" len="sm"/>
                    </a:lnT>
                    <a:lnB w="9425" cap="flat" cmpd="sng">
                      <a:solidFill>
                        <a:srgbClr val="CCCCCC"/>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Ingreso previsto</a:t>
                      </a:r>
                      <a:endParaRPr sz="1000">
                        <a:solidFill>
                          <a:srgbClr val="F3F3F3"/>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FFFFFF"/>
                      </a:solidFill>
                      <a:prstDash val="solid"/>
                      <a:round/>
                      <a:headEnd type="none" w="sm" len="sm"/>
                      <a:tailEnd type="none" w="sm" len="sm"/>
                    </a:lnR>
                    <a:lnT w="9425" cap="flat" cmpd="sng">
                      <a:solidFill>
                        <a:srgbClr val="FFFFFF"/>
                      </a:solidFill>
                      <a:prstDash val="solid"/>
                      <a:round/>
                      <a:headEnd type="none" w="sm" len="sm"/>
                      <a:tailEnd type="none" w="sm" len="sm"/>
                    </a:lnT>
                    <a:lnB w="9425" cap="flat" cmpd="sng">
                      <a:solidFill>
                        <a:srgbClr val="CCCCCC"/>
                      </a:solidFill>
                      <a:prstDash val="solid"/>
                      <a:round/>
                      <a:headEnd type="none" w="sm" len="sm"/>
                      <a:tailEnd type="none" w="sm" len="sm"/>
                    </a:lnB>
                    <a:solidFill>
                      <a:srgbClr val="6CA99C"/>
                    </a:solidFill>
                  </a:tcPr>
                </a:tc>
              </a:tr>
              <a:tr h="166600">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Parque eólico Las Armas</a:t>
                      </a:r>
                      <a:endParaRPr sz="800">
                        <a:solidFill>
                          <a:srgbClr val="73777E"/>
                        </a:solidFill>
                        <a:latin typeface="Exo 2"/>
                        <a:ea typeface="Exo 2"/>
                        <a:cs typeface="Exo 2"/>
                        <a:sym typeface="Exo 2"/>
                      </a:endParaRPr>
                    </a:p>
                  </a:txBody>
                  <a:tcPr marL="28575" marR="28575" marT="19050" marB="19050" anchor="ctr">
                    <a:lnL w="9425" cap="flat" cmpd="sng">
                      <a:solidFill>
                        <a:srgbClr val="C0C0C0"/>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EO</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Mater</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50</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01/12/2019</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0C0C0"/>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r>
              <a:tr h="164075">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Parque Eólico Vientos de la Costa Atlántica–Necochea I</a:t>
                      </a:r>
                      <a:endParaRPr sz="800">
                        <a:solidFill>
                          <a:srgbClr val="73777E"/>
                        </a:solidFill>
                        <a:latin typeface="Exo 2"/>
                        <a:ea typeface="Exo 2"/>
                        <a:cs typeface="Exo 2"/>
                        <a:sym typeface="Exo 2"/>
                      </a:endParaRPr>
                    </a:p>
                  </a:txBody>
                  <a:tcPr marL="28575" marR="28575" marT="19050" marB="19050" anchor="ctr">
                    <a:lnL w="9425" cap="flat" cmpd="sng">
                      <a:solidFill>
                        <a:srgbClr val="C0C0C0"/>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EO</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RenovAr 1.5</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38</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01/12/2019</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0C0C0"/>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r>
              <a:tr h="127800">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Parque eólico autogeneración ALUAR</a:t>
                      </a:r>
                      <a:endParaRPr sz="800">
                        <a:solidFill>
                          <a:srgbClr val="73777E"/>
                        </a:solidFill>
                        <a:latin typeface="Exo 2"/>
                        <a:ea typeface="Exo 2"/>
                        <a:cs typeface="Exo 2"/>
                        <a:sym typeface="Exo 2"/>
                      </a:endParaRPr>
                    </a:p>
                  </a:txBody>
                  <a:tcPr marL="28575" marR="28575" marT="19050" marB="19050" anchor="ctr">
                    <a:lnL w="9425" cap="flat" cmpd="sng">
                      <a:solidFill>
                        <a:srgbClr val="C0C0C0"/>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EO</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53,2</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01/12/2019</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0C0C0"/>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r>
              <a:tr h="110600">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Central Térmica Biomasa Santa Rosa</a:t>
                      </a:r>
                      <a:endParaRPr sz="800">
                        <a:solidFill>
                          <a:srgbClr val="73777E"/>
                        </a:solidFill>
                        <a:latin typeface="Exo 2"/>
                        <a:ea typeface="Exo 2"/>
                        <a:cs typeface="Exo 2"/>
                        <a:sym typeface="Exo 2"/>
                      </a:endParaRPr>
                    </a:p>
                  </a:txBody>
                  <a:tcPr marL="28575" marR="28575" marT="19050" marB="19050" anchor="ctr">
                    <a:lnL w="9425" cap="flat" cmpd="sng">
                      <a:solidFill>
                        <a:srgbClr val="C0C0C0"/>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TV</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RenovAr 1</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12,5</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15/12/2019</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0C0C0"/>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r>
              <a:tr h="166600">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EOLICO MALASPINA I</a:t>
                      </a:r>
                      <a:endParaRPr sz="800">
                        <a:solidFill>
                          <a:srgbClr val="73777E"/>
                        </a:solidFill>
                        <a:latin typeface="Exo 2"/>
                        <a:ea typeface="Exo 2"/>
                        <a:cs typeface="Exo 2"/>
                        <a:sym typeface="Exo 2"/>
                      </a:endParaRPr>
                    </a:p>
                  </a:txBody>
                  <a:tcPr marL="28575" marR="28575" marT="19050" marB="19050" anchor="ctr">
                    <a:lnL w="9425" cap="flat" cmpd="sng">
                      <a:solidFill>
                        <a:srgbClr val="C0C0C0"/>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EO</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Res 202</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50</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15/12/2019</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0C0C0"/>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r>
              <a:tr h="146075">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P.E.ENERGETICA I</a:t>
                      </a:r>
                      <a:endParaRPr sz="800">
                        <a:solidFill>
                          <a:srgbClr val="73777E"/>
                        </a:solidFill>
                        <a:latin typeface="Exo 2"/>
                        <a:ea typeface="Exo 2"/>
                        <a:cs typeface="Exo 2"/>
                        <a:sym typeface="Exo 2"/>
                      </a:endParaRPr>
                    </a:p>
                  </a:txBody>
                  <a:tcPr marL="28575" marR="28575" marT="19050" marB="19050" anchor="ctr">
                    <a:lnL w="9425" cap="flat" cmpd="sng">
                      <a:solidFill>
                        <a:srgbClr val="C0C0C0"/>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EO</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RenovAr 2.0</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79,8</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15/12/2019</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0C0C0"/>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r>
              <a:tr h="166600">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Parque eólico Hércules</a:t>
                      </a:r>
                      <a:endParaRPr sz="800">
                        <a:solidFill>
                          <a:srgbClr val="73777E"/>
                        </a:solidFill>
                        <a:latin typeface="Exo 2"/>
                        <a:ea typeface="Exo 2"/>
                        <a:cs typeface="Exo 2"/>
                        <a:sym typeface="Exo 2"/>
                      </a:endParaRPr>
                    </a:p>
                  </a:txBody>
                  <a:tcPr marL="28575" marR="28575" marT="19050" marB="19050" anchor="ctr">
                    <a:lnL w="9425" cap="flat" cmpd="sng">
                      <a:solidFill>
                        <a:srgbClr val="C0C0C0"/>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EO</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RenovAr 1</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97</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15/12/2019</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0C0C0"/>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r>
              <a:tr h="248200">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Parque eólico San Jorge y El Mataco</a:t>
                      </a:r>
                      <a:endParaRPr sz="800">
                        <a:solidFill>
                          <a:srgbClr val="73777E"/>
                        </a:solidFill>
                        <a:latin typeface="Exo 2"/>
                        <a:ea typeface="Exo 2"/>
                        <a:cs typeface="Exo 2"/>
                        <a:sym typeface="Exo 2"/>
                      </a:endParaRPr>
                    </a:p>
                  </a:txBody>
                  <a:tcPr marL="28575" marR="28575" marT="19050" marB="19050" anchor="ctr">
                    <a:lnL w="9425" cap="flat" cmpd="sng">
                      <a:solidFill>
                        <a:srgbClr val="C0C0C0"/>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EO</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RenovAr 2.0</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200</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15/12/2019</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0C0C0"/>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r>
              <a:tr h="166600">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Parque Solar Tocota SolarI</a:t>
                      </a:r>
                      <a:endParaRPr sz="800">
                        <a:solidFill>
                          <a:srgbClr val="73777E"/>
                        </a:solidFill>
                        <a:latin typeface="Exo 2"/>
                        <a:ea typeface="Exo 2"/>
                        <a:cs typeface="Exo 2"/>
                        <a:sym typeface="Exo 2"/>
                      </a:endParaRPr>
                    </a:p>
                  </a:txBody>
                  <a:tcPr marL="28575" marR="28575" marT="19050" marB="19050" anchor="ctr">
                    <a:lnL w="9425" cap="flat" cmpd="sng">
                      <a:solidFill>
                        <a:srgbClr val="C0C0C0"/>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FV</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Mater</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56</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16/12/2019</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0C0C0"/>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r>
              <a:tr h="146075">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Arauco II etapas 3 y 4</a:t>
                      </a:r>
                      <a:endParaRPr sz="800">
                        <a:solidFill>
                          <a:srgbClr val="73777E"/>
                        </a:solidFill>
                        <a:latin typeface="Exo 2"/>
                        <a:ea typeface="Exo 2"/>
                        <a:cs typeface="Exo 2"/>
                        <a:sym typeface="Exo 2"/>
                      </a:endParaRPr>
                    </a:p>
                  </a:txBody>
                  <a:tcPr marL="28575" marR="28575" marT="19050" marB="19050" anchor="ctr">
                    <a:lnL w="9425" cap="flat" cmpd="sng">
                      <a:solidFill>
                        <a:srgbClr val="C0C0C0"/>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EO</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RenovAr 1.5</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95</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17/12/2019</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0C0C0"/>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r>
              <a:tr h="248200">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Parque eólico Cerro Alto y Los Meandros</a:t>
                      </a:r>
                      <a:endParaRPr sz="800">
                        <a:solidFill>
                          <a:srgbClr val="73777E"/>
                        </a:solidFill>
                        <a:latin typeface="Exo 2"/>
                        <a:ea typeface="Exo 2"/>
                        <a:cs typeface="Exo 2"/>
                        <a:sym typeface="Exo 2"/>
                      </a:endParaRPr>
                    </a:p>
                  </a:txBody>
                  <a:tcPr marL="28575" marR="28575" marT="19050" marB="19050" anchor="ctr">
                    <a:lnL w="9425" cap="flat" cmpd="sng">
                      <a:solidFill>
                        <a:srgbClr val="C0C0C0"/>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EO</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RenovAr 1</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75</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31/12/2019</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0C0C0"/>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r>
              <a:tr h="170800">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Parque Fotovoltaico Sol del Bermejo</a:t>
                      </a:r>
                      <a:endParaRPr sz="800">
                        <a:solidFill>
                          <a:srgbClr val="73777E"/>
                        </a:solidFill>
                        <a:latin typeface="Exo 2"/>
                        <a:ea typeface="Exo 2"/>
                        <a:cs typeface="Exo 2"/>
                        <a:sym typeface="Exo 2"/>
                      </a:endParaRPr>
                    </a:p>
                  </a:txBody>
                  <a:tcPr marL="28575" marR="28575" marT="19050" marB="19050" anchor="ctr">
                    <a:lnL w="9425" cap="flat" cmpd="sng">
                      <a:solidFill>
                        <a:srgbClr val="C0C0C0"/>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FV</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Mater</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18</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07/01/2020</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0C0C0"/>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r>
              <a:tr h="170800">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Cogeneración Terminal 6 San Lorenzo</a:t>
                      </a:r>
                      <a:endParaRPr sz="800">
                        <a:solidFill>
                          <a:srgbClr val="73777E"/>
                        </a:solidFill>
                        <a:latin typeface="Exo 2"/>
                        <a:ea typeface="Exo 2"/>
                        <a:cs typeface="Exo 2"/>
                        <a:sym typeface="Exo 2"/>
                      </a:endParaRPr>
                    </a:p>
                  </a:txBody>
                  <a:tcPr marL="28575" marR="28575" marT="19050" marB="19050" anchor="ctr">
                    <a:lnL w="9425" cap="flat" cmpd="sng">
                      <a:solidFill>
                        <a:srgbClr val="C0C0C0"/>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TG</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Res 287</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291</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13/01/2020</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0C0C0"/>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r>
              <a:tr h="166600">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Parque eólico Los Olivos</a:t>
                      </a:r>
                      <a:endParaRPr sz="800">
                        <a:solidFill>
                          <a:srgbClr val="73777E"/>
                        </a:solidFill>
                        <a:latin typeface="Exo 2"/>
                        <a:ea typeface="Exo 2"/>
                        <a:cs typeface="Exo 2"/>
                        <a:sym typeface="Exo 2"/>
                      </a:endParaRPr>
                    </a:p>
                  </a:txBody>
                  <a:tcPr marL="28575" marR="28575" marT="19050" marB="19050" anchor="ctr">
                    <a:lnL w="9425" cap="flat" cmpd="sng">
                      <a:solidFill>
                        <a:srgbClr val="C0C0C0"/>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EO</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Mater</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22,4</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22/01/2020</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0C0C0"/>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r>
              <a:tr h="166600">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Parqueeólico LosTeros</a:t>
                      </a:r>
                      <a:endParaRPr sz="800">
                        <a:solidFill>
                          <a:srgbClr val="73777E"/>
                        </a:solidFill>
                        <a:latin typeface="Exo 2"/>
                        <a:ea typeface="Exo 2"/>
                        <a:cs typeface="Exo 2"/>
                        <a:sym typeface="Exo 2"/>
                      </a:endParaRPr>
                    </a:p>
                  </a:txBody>
                  <a:tcPr marL="28575" marR="28575" marT="19050" marB="19050" anchor="ctr">
                    <a:lnL w="9425" cap="flat" cmpd="sng">
                      <a:solidFill>
                        <a:srgbClr val="C0C0C0"/>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EO</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Mater</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72,2</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31/01/2020</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0C0C0"/>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r>
              <a:tr h="146075">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Vientos neuquinos I</a:t>
                      </a:r>
                      <a:endParaRPr sz="800">
                        <a:solidFill>
                          <a:srgbClr val="73777E"/>
                        </a:solidFill>
                        <a:latin typeface="Exo 2"/>
                        <a:ea typeface="Exo 2"/>
                        <a:cs typeface="Exo 2"/>
                        <a:sym typeface="Exo 2"/>
                      </a:endParaRPr>
                    </a:p>
                  </a:txBody>
                  <a:tcPr marL="28575" marR="28575" marT="19050" marB="19050" anchor="ctr">
                    <a:lnL w="9425" cap="flat" cmpd="sng">
                      <a:solidFill>
                        <a:srgbClr val="C0C0C0"/>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EO</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Mater</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79,2</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01/02/2020</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0C0C0"/>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r>
              <a:tr h="166600">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EOLICO LOMA BLANCA II</a:t>
                      </a:r>
                      <a:endParaRPr sz="800">
                        <a:solidFill>
                          <a:srgbClr val="73777E"/>
                        </a:solidFill>
                        <a:latin typeface="Exo 2"/>
                        <a:ea typeface="Exo 2"/>
                        <a:cs typeface="Exo 2"/>
                        <a:sym typeface="Exo 2"/>
                      </a:endParaRPr>
                    </a:p>
                  </a:txBody>
                  <a:tcPr marL="28575" marR="28575" marT="19050" marB="19050" anchor="ctr">
                    <a:lnL w="9425" cap="flat" cmpd="sng">
                      <a:solidFill>
                        <a:srgbClr val="C0C0C0"/>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EO</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Res 202</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50</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10/02/2020</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0C0C0"/>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r>
              <a:tr h="146075">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P.E.GENERAL ACHA</a:t>
                      </a:r>
                      <a:endParaRPr sz="800">
                        <a:solidFill>
                          <a:srgbClr val="73777E"/>
                        </a:solidFill>
                        <a:latin typeface="Exo 2"/>
                        <a:ea typeface="Exo 2"/>
                        <a:cs typeface="Exo 2"/>
                        <a:sym typeface="Exo 2"/>
                      </a:endParaRPr>
                    </a:p>
                  </a:txBody>
                  <a:tcPr marL="28575" marR="28575" marT="19050" marB="19050" anchor="ctr">
                    <a:lnL w="9425" cap="flat" cmpd="sng">
                      <a:solidFill>
                        <a:srgbClr val="C0C0C0"/>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EO</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RenovAr 2.0</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60</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10/02/2020</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0C0C0"/>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r>
              <a:tr h="186250">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EOLICO KOLUEL KAYKE II</a:t>
                      </a:r>
                      <a:endParaRPr sz="800">
                        <a:solidFill>
                          <a:srgbClr val="73777E"/>
                        </a:solidFill>
                        <a:latin typeface="Exo 2"/>
                        <a:ea typeface="Exo 2"/>
                        <a:cs typeface="Exo 2"/>
                        <a:sym typeface="Exo 2"/>
                      </a:endParaRPr>
                    </a:p>
                  </a:txBody>
                  <a:tcPr marL="28575" marR="28575" marT="19050" marB="19050" anchor="ctr">
                    <a:lnL w="9425" cap="flat" cmpd="sng">
                      <a:solidFill>
                        <a:srgbClr val="C0C0C0"/>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EO</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Res 202</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25</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15/02/2020</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0C0C0"/>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r>
              <a:tr h="146075">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P.E.Miramar</a:t>
                      </a:r>
                      <a:endParaRPr sz="800">
                        <a:solidFill>
                          <a:srgbClr val="73777E"/>
                        </a:solidFill>
                        <a:latin typeface="Exo 2"/>
                        <a:ea typeface="Exo 2"/>
                        <a:cs typeface="Exo 2"/>
                        <a:sym typeface="Exo 2"/>
                      </a:endParaRPr>
                    </a:p>
                  </a:txBody>
                  <a:tcPr marL="28575" marR="28575" marT="19050" marB="19050" anchor="ctr">
                    <a:lnL w="9425" cap="flat" cmpd="sng">
                      <a:solidFill>
                        <a:srgbClr val="C0C0C0"/>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EO</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RenovAr 1.5</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97,7</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15/02/2020</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0C0C0"/>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r>
              <a:tr h="146075">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P.S.GUAÑIZUIL II A</a:t>
                      </a:r>
                      <a:endParaRPr sz="800">
                        <a:solidFill>
                          <a:srgbClr val="73777E"/>
                        </a:solidFill>
                        <a:latin typeface="Exo 2"/>
                        <a:ea typeface="Exo 2"/>
                        <a:cs typeface="Exo 2"/>
                        <a:sym typeface="Exo 2"/>
                      </a:endParaRPr>
                    </a:p>
                  </a:txBody>
                  <a:tcPr marL="28575" marR="28575" marT="19050" marB="19050" anchor="ctr">
                    <a:lnL w="9425" cap="flat" cmpd="sng">
                      <a:solidFill>
                        <a:srgbClr val="C0C0C0"/>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FV</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RenovAr 2.0</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100</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15/02/2020</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0C0C0"/>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r>
              <a:tr h="248200">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P.S.VERANO CAPITAL SOLAR ONE</a:t>
                      </a:r>
                      <a:endParaRPr sz="800">
                        <a:solidFill>
                          <a:srgbClr val="73777E"/>
                        </a:solidFill>
                        <a:latin typeface="Exo 2"/>
                        <a:ea typeface="Exo 2"/>
                        <a:cs typeface="Exo 2"/>
                        <a:sym typeface="Exo 2"/>
                      </a:endParaRPr>
                    </a:p>
                  </a:txBody>
                  <a:tcPr marL="28575" marR="28575" marT="19050" marB="19050" anchor="ctr">
                    <a:lnL w="9425" cap="flat" cmpd="sng">
                      <a:solidFill>
                        <a:srgbClr val="C0C0C0"/>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FV</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RenovAr 2.0</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100</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15/02/2020</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0C0C0"/>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r>
              <a:tr h="146075">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Parque Solar Anchoris</a:t>
                      </a:r>
                      <a:endParaRPr sz="800">
                        <a:solidFill>
                          <a:srgbClr val="73777E"/>
                        </a:solidFill>
                        <a:latin typeface="Exo 2"/>
                        <a:ea typeface="Exo 2"/>
                        <a:cs typeface="Exo 2"/>
                        <a:sym typeface="Exo 2"/>
                      </a:endParaRPr>
                    </a:p>
                  </a:txBody>
                  <a:tcPr marL="28575" marR="28575" marT="19050" marB="19050" anchor="ctr">
                    <a:lnL w="9425" cap="flat" cmpd="sng">
                      <a:solidFill>
                        <a:srgbClr val="C0C0C0"/>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FV</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RenovAr 1.5</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21,3</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CCCCC"/>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15/02/2020</a:t>
                      </a:r>
                      <a:endParaRPr sz="800">
                        <a:solidFill>
                          <a:srgbClr val="73777E"/>
                        </a:solidFill>
                        <a:latin typeface="Exo 2"/>
                        <a:ea typeface="Exo 2"/>
                        <a:cs typeface="Exo 2"/>
                        <a:sym typeface="Exo 2"/>
                      </a:endParaRPr>
                    </a:p>
                  </a:txBody>
                  <a:tcPr marL="28575" marR="28575" marT="19050" marB="19050" anchor="ctr">
                    <a:lnL w="9425" cap="flat" cmpd="sng">
                      <a:solidFill>
                        <a:srgbClr val="CCCCCC"/>
                      </a:solidFill>
                      <a:prstDash val="solid"/>
                      <a:round/>
                      <a:headEnd type="none" w="sm" len="sm"/>
                      <a:tailEnd type="none" w="sm" len="sm"/>
                    </a:lnL>
                    <a:lnR w="9425" cap="flat" cmpd="sng">
                      <a:solidFill>
                        <a:srgbClr val="C0C0C0"/>
                      </a:solidFill>
                      <a:prstDash val="solid"/>
                      <a:round/>
                      <a:headEnd type="none" w="sm" len="sm"/>
                      <a:tailEnd type="none" w="sm" len="sm"/>
                    </a:lnR>
                    <a:lnT w="9425" cap="flat" cmpd="sng">
                      <a:solidFill>
                        <a:srgbClr val="CCCCCC"/>
                      </a:solidFill>
                      <a:prstDash val="solid"/>
                      <a:round/>
                      <a:headEnd type="none" w="sm" len="sm"/>
                      <a:tailEnd type="none" w="sm" len="sm"/>
                    </a:lnT>
                    <a:lnB w="9425" cap="flat" cmpd="sng">
                      <a:solidFill>
                        <a:srgbClr val="CCCCCC"/>
                      </a:solidFill>
                      <a:prstDash val="solid"/>
                      <a:round/>
                      <a:headEnd type="none" w="sm" len="sm"/>
                      <a:tailEnd type="none" w="sm" len="sm"/>
                    </a:lnB>
                    <a:solidFill>
                      <a:srgbClr val="FFFFFF"/>
                    </a:solidFill>
                  </a:tcPr>
                </a:tc>
              </a:tr>
            </a:tbl>
          </a:graphicData>
        </a:graphic>
      </p:graphicFrame>
      <p:pic>
        <p:nvPicPr>
          <p:cNvPr id="136" name="Google Shape;136;p19"/>
          <p:cNvPicPr preferRelativeResize="0"/>
          <p:nvPr/>
        </p:nvPicPr>
        <p:blipFill rotWithShape="1">
          <a:blip r:embed="rId4">
            <a:alphaModFix/>
          </a:blip>
          <a:srcRect/>
          <a:stretch/>
        </p:blipFill>
        <p:spPr>
          <a:xfrm>
            <a:off x="7437975" y="392372"/>
            <a:ext cx="2865411" cy="352008"/>
          </a:xfrm>
          <a:prstGeom prst="rect">
            <a:avLst/>
          </a:prstGeom>
          <a:noFill/>
          <a:ln>
            <a:noFill/>
          </a:ln>
        </p:spPr>
      </p:pic>
      <p:sp>
        <p:nvSpPr>
          <p:cNvPr id="137" name="Google Shape;137;p19"/>
          <p:cNvSpPr txBox="1"/>
          <p:nvPr/>
        </p:nvSpPr>
        <p:spPr>
          <a:xfrm>
            <a:off x="454300" y="893450"/>
            <a:ext cx="5299500" cy="72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6"/>
              <a:buFont typeface="Arial"/>
              <a:buNone/>
            </a:pPr>
            <a:r>
              <a:rPr lang="en-US" sz="2806" b="1">
                <a:solidFill>
                  <a:srgbClr val="6CA99C"/>
                </a:solidFill>
                <a:latin typeface="Exo 2 SemiBold"/>
                <a:ea typeface="Exo 2 SemiBold"/>
                <a:cs typeface="Exo 2 SemiBold"/>
                <a:sym typeface="Exo 2 SemiBold"/>
              </a:rPr>
              <a:t>Ingreso de Generación </a:t>
            </a:r>
            <a:r>
              <a:rPr lang="en-US" sz="2806" b="1" i="0" u="none" strike="noStrike" cap="none">
                <a:solidFill>
                  <a:srgbClr val="6CA99C"/>
                </a:solidFill>
                <a:latin typeface="Exo 2 SemiBold"/>
                <a:ea typeface="Exo 2 SemiBold"/>
                <a:cs typeface="Exo 2 SemiBold"/>
                <a:sym typeface="Exo 2 SemiBol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511">
                <a:solidFill>
                  <a:srgbClr val="73777E"/>
                </a:solidFill>
                <a:latin typeface="Exo 2"/>
                <a:ea typeface="Exo 2"/>
                <a:cs typeface="Exo 2"/>
                <a:sym typeface="Exo 2"/>
              </a:rPr>
              <a:t>Diciembre, Enero y Febrero 2020 (&gt; 10 MW)</a:t>
            </a:r>
            <a:endParaRPr sz="1511" b="0" i="0" u="none" strike="noStrike" cap="none">
              <a:solidFill>
                <a:srgbClr val="73777E"/>
              </a:solidFill>
              <a:latin typeface="Exo 2"/>
              <a:ea typeface="Exo 2"/>
              <a:cs typeface="Exo 2"/>
              <a:sym typeface="Exo 2"/>
            </a:endParaRPr>
          </a:p>
          <a:p>
            <a:pPr marL="0" marR="0" lvl="0" indent="0" algn="l" rtl="0">
              <a:lnSpc>
                <a:spcPct val="100000"/>
              </a:lnSpc>
              <a:spcBef>
                <a:spcPts val="0"/>
              </a:spcBef>
              <a:spcAft>
                <a:spcPts val="0"/>
              </a:spcAft>
              <a:buClr>
                <a:srgbClr val="000000"/>
              </a:buClr>
              <a:buSzPts val="1100"/>
              <a:buFont typeface="Arial"/>
              <a:buNone/>
            </a:pPr>
            <a:endParaRPr sz="1511" b="0" i="0" u="none" strike="noStrike" cap="none">
              <a:solidFill>
                <a:srgbClr val="73777E"/>
              </a:solidFill>
              <a:latin typeface="Exo 2"/>
              <a:ea typeface="Exo 2"/>
              <a:cs typeface="Exo 2"/>
              <a:sym typeface="Exo 2"/>
            </a:endParaRPr>
          </a:p>
          <a:p>
            <a:pPr marL="0" marR="0" lvl="0" indent="0" algn="l" rtl="0">
              <a:lnSpc>
                <a:spcPct val="100000"/>
              </a:lnSpc>
              <a:spcBef>
                <a:spcPts val="0"/>
              </a:spcBef>
              <a:spcAft>
                <a:spcPts val="0"/>
              </a:spcAft>
              <a:buClr>
                <a:srgbClr val="000000"/>
              </a:buClr>
              <a:buSzPts val="1511"/>
              <a:buFont typeface="Arial"/>
              <a:buNone/>
            </a:pPr>
            <a:endParaRPr sz="1511" b="0" i="0" u="none" strike="noStrike" cap="none">
              <a:solidFill>
                <a:srgbClr val="73777E"/>
              </a:solidFill>
              <a:latin typeface="Exo 2"/>
              <a:ea typeface="Exo 2"/>
              <a:cs typeface="Exo 2"/>
              <a:sym typeface="Exo 2"/>
            </a:endParaRPr>
          </a:p>
        </p:txBody>
      </p:sp>
      <p:sp>
        <p:nvSpPr>
          <p:cNvPr id="138" name="Google Shape;138;p19"/>
          <p:cNvSpPr txBox="1"/>
          <p:nvPr/>
        </p:nvSpPr>
        <p:spPr>
          <a:xfrm>
            <a:off x="7584399" y="6799400"/>
            <a:ext cx="2865300" cy="25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79"/>
              <a:buFont typeface="Arial"/>
              <a:buNone/>
            </a:pPr>
            <a:r>
              <a:rPr lang="en-US" sz="1079" b="1">
                <a:solidFill>
                  <a:srgbClr val="73777E"/>
                </a:solidFill>
                <a:latin typeface="Exo 2 SemiBold"/>
                <a:ea typeface="Exo 2 SemiBold"/>
                <a:cs typeface="Exo 2 SemiBold"/>
                <a:sym typeface="Exo 2 SemiBold"/>
              </a:rPr>
              <a:t>Red de Transporte de Extra Alta Tensión</a:t>
            </a:r>
            <a:endParaRPr sz="1400" b="0" i="0" u="none" strike="noStrike" cap="none">
              <a:solidFill>
                <a:srgbClr val="000000"/>
              </a:solidFill>
              <a:latin typeface="Arial"/>
              <a:ea typeface="Arial"/>
              <a:cs typeface="Arial"/>
              <a:sym typeface="Arial"/>
            </a:endParaRPr>
          </a:p>
        </p:txBody>
      </p:sp>
      <p:sp>
        <p:nvSpPr>
          <p:cNvPr id="139" name="Google Shape;139;p19"/>
          <p:cNvSpPr txBox="1"/>
          <p:nvPr/>
        </p:nvSpPr>
        <p:spPr>
          <a:xfrm>
            <a:off x="559200" y="6502800"/>
            <a:ext cx="3108300" cy="550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None/>
            </a:pPr>
            <a:r>
              <a:rPr lang="en-US" sz="900">
                <a:solidFill>
                  <a:srgbClr val="666666"/>
                </a:solidFill>
              </a:rPr>
              <a:t>Fuente: CAMMESA Prog. Est. Noviembre 19 – Abril 20 </a:t>
            </a:r>
            <a:endParaRPr sz="900">
              <a:solidFill>
                <a:srgbClr val="666666"/>
              </a:solidFill>
            </a:endParaRPr>
          </a:p>
          <a:p>
            <a:pPr marL="0" marR="0" lvl="0" indent="0" algn="ctr" rtl="0">
              <a:lnSpc>
                <a:spcPct val="115000"/>
              </a:lnSpc>
              <a:spcBef>
                <a:spcPts val="0"/>
              </a:spcBef>
              <a:spcAft>
                <a:spcPts val="0"/>
              </a:spcAft>
              <a:buNone/>
            </a:pPr>
            <a:endParaRPr sz="900">
              <a:solidFill>
                <a:srgbClr val="666666"/>
              </a:solidFill>
            </a:endParaRPr>
          </a:p>
        </p:txBody>
      </p:sp>
      <p:sp>
        <p:nvSpPr>
          <p:cNvPr id="140" name="Google Shape;140;p19"/>
          <p:cNvSpPr txBox="1"/>
          <p:nvPr/>
        </p:nvSpPr>
        <p:spPr>
          <a:xfrm>
            <a:off x="3714750" y="6487650"/>
            <a:ext cx="5543700" cy="396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900">
                <a:solidFill>
                  <a:srgbClr val="666666"/>
                </a:solidFill>
              </a:rPr>
              <a:t>Totales: Eólico 1144 MW //  Solares 295 MW //  Térmico 303 MW</a:t>
            </a:r>
            <a:endParaRPr sz="900">
              <a:solidFill>
                <a:srgbClr val="666666"/>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4"/>
        <p:cNvGrpSpPr/>
        <p:nvPr/>
      </p:nvGrpSpPr>
      <p:grpSpPr>
        <a:xfrm>
          <a:off x="0" y="0"/>
          <a:ext cx="0" cy="0"/>
          <a:chOff x="0" y="0"/>
          <a:chExt cx="0" cy="0"/>
        </a:xfrm>
      </p:grpSpPr>
      <p:pic>
        <p:nvPicPr>
          <p:cNvPr id="145" name="Google Shape;145;p20"/>
          <p:cNvPicPr preferRelativeResize="0"/>
          <p:nvPr/>
        </p:nvPicPr>
        <p:blipFill rotWithShape="1">
          <a:blip r:embed="rId4">
            <a:alphaModFix/>
          </a:blip>
          <a:srcRect/>
          <a:stretch/>
        </p:blipFill>
        <p:spPr>
          <a:xfrm>
            <a:off x="7437975" y="392372"/>
            <a:ext cx="2865411" cy="352008"/>
          </a:xfrm>
          <a:prstGeom prst="rect">
            <a:avLst/>
          </a:prstGeom>
          <a:noFill/>
          <a:ln>
            <a:noFill/>
          </a:ln>
        </p:spPr>
      </p:pic>
      <p:sp>
        <p:nvSpPr>
          <p:cNvPr id="146" name="Google Shape;146;p20"/>
          <p:cNvSpPr txBox="1"/>
          <p:nvPr/>
        </p:nvSpPr>
        <p:spPr>
          <a:xfrm>
            <a:off x="454300" y="893450"/>
            <a:ext cx="5299500" cy="72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6"/>
              <a:buFont typeface="Arial"/>
              <a:buNone/>
            </a:pPr>
            <a:r>
              <a:rPr lang="en-US" sz="2806" b="1" i="0" u="none" strike="noStrike" cap="none">
                <a:solidFill>
                  <a:srgbClr val="6CA99C"/>
                </a:solidFill>
                <a:latin typeface="Exo 2 SemiBold"/>
                <a:ea typeface="Exo 2 SemiBold"/>
                <a:cs typeface="Exo 2 SemiBold"/>
                <a:sym typeface="Exo 2 SemiBold"/>
              </a:rPr>
              <a:t>Hipótesis de </a:t>
            </a:r>
            <a:r>
              <a:rPr lang="en-US" sz="2806" b="1">
                <a:solidFill>
                  <a:srgbClr val="6CA99C"/>
                </a:solidFill>
                <a:latin typeface="Exo 2 SemiBold"/>
                <a:ea typeface="Exo 2 SemiBold"/>
                <a:cs typeface="Exo 2 SemiBold"/>
                <a:sym typeface="Exo 2 SemiBold"/>
              </a:rPr>
              <a:t>TRANSENER</a:t>
            </a:r>
            <a:r>
              <a:rPr lang="en-US" sz="2806" b="1" i="0" u="none" strike="noStrike" cap="none">
                <a:solidFill>
                  <a:srgbClr val="6CA99C"/>
                </a:solidFill>
                <a:latin typeface="Exo 2 SemiBold"/>
                <a:ea typeface="Exo 2 SemiBold"/>
                <a:cs typeface="Exo 2 SemiBold"/>
                <a:sym typeface="Exo 2 SemiBol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511">
                <a:solidFill>
                  <a:srgbClr val="73777E"/>
                </a:solidFill>
                <a:latin typeface="Exo 2"/>
                <a:ea typeface="Exo 2"/>
                <a:cs typeface="Exo 2"/>
                <a:sym typeface="Exo 2"/>
              </a:rPr>
              <a:t>Análisis Verano 19/20</a:t>
            </a:r>
            <a:endParaRPr sz="1511">
              <a:solidFill>
                <a:srgbClr val="73777E"/>
              </a:solidFill>
              <a:latin typeface="Exo 2"/>
              <a:ea typeface="Exo 2"/>
              <a:cs typeface="Exo 2"/>
              <a:sym typeface="Exo 2"/>
            </a:endParaRPr>
          </a:p>
          <a:p>
            <a:pPr marL="0" marR="0" lvl="0" indent="0" algn="l" rtl="0">
              <a:lnSpc>
                <a:spcPct val="100000"/>
              </a:lnSpc>
              <a:spcBef>
                <a:spcPts val="0"/>
              </a:spcBef>
              <a:spcAft>
                <a:spcPts val="0"/>
              </a:spcAft>
              <a:buClr>
                <a:schemeClr val="dk1"/>
              </a:buClr>
              <a:buSzPts val="1100"/>
              <a:buFont typeface="Arial"/>
              <a:buNone/>
            </a:pPr>
            <a:endParaRPr sz="1511">
              <a:solidFill>
                <a:srgbClr val="73777E"/>
              </a:solidFill>
              <a:latin typeface="Exo 2"/>
              <a:ea typeface="Exo 2"/>
              <a:cs typeface="Exo 2"/>
              <a:sym typeface="Exo 2"/>
            </a:endParaRPr>
          </a:p>
          <a:p>
            <a:pPr marL="0" marR="0" lvl="0" indent="0" algn="l" rtl="0">
              <a:lnSpc>
                <a:spcPct val="100000"/>
              </a:lnSpc>
              <a:spcBef>
                <a:spcPts val="0"/>
              </a:spcBef>
              <a:spcAft>
                <a:spcPts val="0"/>
              </a:spcAft>
              <a:buClr>
                <a:schemeClr val="dk1"/>
              </a:buClr>
              <a:buSzPts val="1100"/>
              <a:buFont typeface="Arial"/>
              <a:buNone/>
            </a:pPr>
            <a:endParaRPr sz="1511">
              <a:solidFill>
                <a:srgbClr val="73777E"/>
              </a:solidFill>
              <a:latin typeface="Exo 2"/>
              <a:ea typeface="Exo 2"/>
              <a:cs typeface="Exo 2"/>
              <a:sym typeface="Exo 2"/>
            </a:endParaRPr>
          </a:p>
          <a:p>
            <a:pPr marL="0" marR="0" lvl="0" indent="0" algn="l" rtl="0">
              <a:lnSpc>
                <a:spcPct val="100000"/>
              </a:lnSpc>
              <a:spcBef>
                <a:spcPts val="0"/>
              </a:spcBef>
              <a:spcAft>
                <a:spcPts val="0"/>
              </a:spcAft>
              <a:buClr>
                <a:schemeClr val="dk1"/>
              </a:buClr>
              <a:buSzPts val="1100"/>
              <a:buFont typeface="Arial"/>
              <a:buNone/>
            </a:pPr>
            <a:endParaRPr sz="1511" b="0" i="0" u="none" strike="noStrike" cap="none">
              <a:solidFill>
                <a:srgbClr val="73777E"/>
              </a:solidFill>
              <a:latin typeface="Exo 2"/>
              <a:ea typeface="Exo 2"/>
              <a:cs typeface="Exo 2"/>
              <a:sym typeface="Exo 2"/>
            </a:endParaRPr>
          </a:p>
          <a:p>
            <a:pPr marL="0" marR="0" lvl="0" indent="0" algn="l" rtl="0">
              <a:lnSpc>
                <a:spcPct val="100000"/>
              </a:lnSpc>
              <a:spcBef>
                <a:spcPts val="0"/>
              </a:spcBef>
              <a:spcAft>
                <a:spcPts val="0"/>
              </a:spcAft>
              <a:buClr>
                <a:srgbClr val="000000"/>
              </a:buClr>
              <a:buSzPts val="1511"/>
              <a:buFont typeface="Arial"/>
              <a:buNone/>
            </a:pPr>
            <a:endParaRPr sz="1511" b="0" i="0" u="none" strike="noStrike" cap="none">
              <a:solidFill>
                <a:srgbClr val="73777E"/>
              </a:solidFill>
              <a:latin typeface="Exo 2"/>
              <a:ea typeface="Exo 2"/>
              <a:cs typeface="Exo 2"/>
              <a:sym typeface="Exo 2"/>
            </a:endParaRPr>
          </a:p>
        </p:txBody>
      </p:sp>
      <p:sp>
        <p:nvSpPr>
          <p:cNvPr id="147" name="Google Shape;147;p20"/>
          <p:cNvSpPr txBox="1"/>
          <p:nvPr/>
        </p:nvSpPr>
        <p:spPr>
          <a:xfrm>
            <a:off x="454300" y="1770725"/>
            <a:ext cx="9109500" cy="3813900"/>
          </a:xfrm>
          <a:prstGeom prst="rect">
            <a:avLst/>
          </a:prstGeom>
          <a:noFill/>
          <a:ln>
            <a:noFill/>
          </a:ln>
        </p:spPr>
        <p:txBody>
          <a:bodyPr spcFirstLastPara="1" wrap="square" lIns="91425" tIns="45700" rIns="91425" bIns="45700" anchor="t" anchorCtr="0">
            <a:noAutofit/>
          </a:bodyPr>
          <a:lstStyle/>
          <a:p>
            <a:pPr marL="457200" marR="0" lvl="0" indent="-304800" algn="l" rtl="0">
              <a:lnSpc>
                <a:spcPct val="115000"/>
              </a:lnSpc>
              <a:spcBef>
                <a:spcPts val="0"/>
              </a:spcBef>
              <a:spcAft>
                <a:spcPts val="0"/>
              </a:spcAft>
              <a:buClr>
                <a:schemeClr val="dk1"/>
              </a:buClr>
              <a:buSzPts val="1200"/>
              <a:buFont typeface="Asap"/>
              <a:buChar char="●"/>
            </a:pPr>
            <a:r>
              <a:rPr lang="en-US" sz="1200">
                <a:solidFill>
                  <a:schemeClr val="dk1"/>
                </a:solidFill>
                <a:latin typeface="Asap"/>
                <a:ea typeface="Asap"/>
                <a:cs typeface="Asap"/>
                <a:sym typeface="Asap"/>
              </a:rPr>
              <a:t>Se adopta como hipótesis de demanda pico de 27.000 MW un 2,5 % superior al récord registrado en verano de 2017/18 (26.323 MW 08/02/18 15:49 hs). Un 3,4 % superior al verano pasado.</a:t>
            </a:r>
            <a:endParaRPr sz="1200">
              <a:solidFill>
                <a:schemeClr val="dk1"/>
              </a:solidFill>
              <a:latin typeface="Asap"/>
              <a:ea typeface="Asap"/>
              <a:cs typeface="Asap"/>
              <a:sym typeface="Asap"/>
            </a:endParaRPr>
          </a:p>
          <a:p>
            <a:pPr marL="457200" marR="0" lvl="0" indent="0" algn="l" rtl="0">
              <a:lnSpc>
                <a:spcPct val="115000"/>
              </a:lnSpc>
              <a:spcBef>
                <a:spcPts val="0"/>
              </a:spcBef>
              <a:spcAft>
                <a:spcPts val="0"/>
              </a:spcAft>
              <a:buNone/>
            </a:pPr>
            <a:endParaRPr sz="1200">
              <a:solidFill>
                <a:schemeClr val="dk1"/>
              </a:solidFill>
              <a:latin typeface="Asap"/>
              <a:ea typeface="Asap"/>
              <a:cs typeface="Asap"/>
              <a:sym typeface="Asap"/>
            </a:endParaRPr>
          </a:p>
          <a:p>
            <a:pPr marL="457200" marR="0" lvl="0" indent="-304800" algn="just" rtl="0">
              <a:lnSpc>
                <a:spcPct val="100000"/>
              </a:lnSpc>
              <a:spcBef>
                <a:spcPts val="0"/>
              </a:spcBef>
              <a:spcAft>
                <a:spcPts val="0"/>
              </a:spcAft>
              <a:buClr>
                <a:schemeClr val="dk1"/>
              </a:buClr>
              <a:buSzPts val="1200"/>
              <a:buFont typeface="Asap"/>
              <a:buChar char="●"/>
            </a:pPr>
            <a:r>
              <a:rPr lang="en-US" sz="1200">
                <a:solidFill>
                  <a:schemeClr val="dk1"/>
                </a:solidFill>
                <a:latin typeface="Asap"/>
                <a:ea typeface="Asap"/>
                <a:cs typeface="Asap"/>
                <a:sym typeface="Asap"/>
              </a:rPr>
              <a:t>En especial, para GBA-Bs As y Litoral se consideraron las previsiones de demanda pico de los Distribuidores por ser las de mayor participación en el global ( 60 %). </a:t>
            </a:r>
            <a:endParaRPr sz="1200">
              <a:solidFill>
                <a:schemeClr val="dk1"/>
              </a:solidFill>
              <a:latin typeface="Asap"/>
              <a:ea typeface="Asap"/>
              <a:cs typeface="Asap"/>
              <a:sym typeface="Asap"/>
            </a:endParaRPr>
          </a:p>
          <a:p>
            <a:pPr marL="457200" marR="0" lvl="0" indent="0" algn="l" rtl="0">
              <a:lnSpc>
                <a:spcPct val="100000"/>
              </a:lnSpc>
              <a:spcBef>
                <a:spcPts val="0"/>
              </a:spcBef>
              <a:spcAft>
                <a:spcPts val="0"/>
              </a:spcAft>
              <a:buNone/>
            </a:pPr>
            <a:endParaRPr sz="1200">
              <a:solidFill>
                <a:schemeClr val="dk1"/>
              </a:solidFill>
              <a:latin typeface="Asap"/>
              <a:ea typeface="Asap"/>
              <a:cs typeface="Asap"/>
              <a:sym typeface="Asap"/>
            </a:endParaRPr>
          </a:p>
          <a:p>
            <a:pPr marL="457200" marR="0" lvl="0" indent="-304800" algn="l" rtl="0">
              <a:lnSpc>
                <a:spcPct val="115000"/>
              </a:lnSpc>
              <a:spcBef>
                <a:spcPts val="0"/>
              </a:spcBef>
              <a:spcAft>
                <a:spcPts val="0"/>
              </a:spcAft>
              <a:buClr>
                <a:schemeClr val="dk1"/>
              </a:buClr>
              <a:buSzPts val="1200"/>
              <a:buFont typeface="Asap"/>
              <a:buChar char="●"/>
            </a:pPr>
            <a:r>
              <a:rPr lang="en-US" sz="1200">
                <a:solidFill>
                  <a:schemeClr val="dk1"/>
                </a:solidFill>
                <a:latin typeface="Asap"/>
                <a:ea typeface="Asap"/>
                <a:cs typeface="Asap"/>
                <a:sym typeface="Asap"/>
              </a:rPr>
              <a:t>Se opera respetando los valores nominales del equipamiento.</a:t>
            </a:r>
            <a:endParaRPr sz="1200">
              <a:solidFill>
                <a:schemeClr val="dk1"/>
              </a:solidFill>
              <a:latin typeface="Asap"/>
              <a:ea typeface="Asap"/>
              <a:cs typeface="Asap"/>
              <a:sym typeface="Asap"/>
            </a:endParaRPr>
          </a:p>
          <a:p>
            <a:pPr marL="457200" marR="0" lvl="0" indent="0" algn="l" rtl="0">
              <a:lnSpc>
                <a:spcPct val="115000"/>
              </a:lnSpc>
              <a:spcBef>
                <a:spcPts val="0"/>
              </a:spcBef>
              <a:spcAft>
                <a:spcPts val="0"/>
              </a:spcAft>
              <a:buNone/>
            </a:pPr>
            <a:endParaRPr sz="1200">
              <a:solidFill>
                <a:schemeClr val="dk1"/>
              </a:solidFill>
              <a:latin typeface="Asap"/>
              <a:ea typeface="Asap"/>
              <a:cs typeface="Asap"/>
              <a:sym typeface="Asap"/>
            </a:endParaRPr>
          </a:p>
          <a:p>
            <a:pPr marL="457200" marR="0" lvl="0" indent="-304800" algn="l" rtl="0">
              <a:lnSpc>
                <a:spcPct val="115000"/>
              </a:lnSpc>
              <a:spcBef>
                <a:spcPts val="0"/>
              </a:spcBef>
              <a:spcAft>
                <a:spcPts val="0"/>
              </a:spcAft>
              <a:buClr>
                <a:schemeClr val="dk1"/>
              </a:buClr>
              <a:buSzPts val="1200"/>
              <a:buFont typeface="Asap"/>
              <a:buChar char="●"/>
            </a:pPr>
            <a:r>
              <a:rPr lang="en-US" sz="1200">
                <a:solidFill>
                  <a:schemeClr val="dk1"/>
                </a:solidFill>
                <a:latin typeface="Asap"/>
                <a:ea typeface="Asap"/>
                <a:cs typeface="Asap"/>
                <a:sym typeface="Asap"/>
              </a:rPr>
              <a:t>Potencia instalada en el SADI a Octubre de 2019: 39.730 MW. En agosto de 2018 era de 38.023 MW. Gran parte del incremento está dado por generación renovable. Ver diapositiva siguiente.</a:t>
            </a:r>
            <a:endParaRPr sz="1200">
              <a:solidFill>
                <a:schemeClr val="dk1"/>
              </a:solidFill>
              <a:latin typeface="Asap"/>
              <a:ea typeface="Asap"/>
              <a:cs typeface="Asap"/>
              <a:sym typeface="Asap"/>
            </a:endParaRPr>
          </a:p>
          <a:p>
            <a:pPr marL="457200" marR="0" lvl="0" indent="0" algn="l" rtl="0">
              <a:lnSpc>
                <a:spcPct val="115000"/>
              </a:lnSpc>
              <a:spcBef>
                <a:spcPts val="0"/>
              </a:spcBef>
              <a:spcAft>
                <a:spcPts val="0"/>
              </a:spcAft>
              <a:buNone/>
            </a:pPr>
            <a:endParaRPr sz="1200">
              <a:solidFill>
                <a:schemeClr val="dk1"/>
              </a:solidFill>
              <a:latin typeface="Asap"/>
              <a:ea typeface="Asap"/>
              <a:cs typeface="Asap"/>
              <a:sym typeface="Asap"/>
            </a:endParaRPr>
          </a:p>
          <a:p>
            <a:pPr marL="457200" marR="0" lvl="0" indent="-304800" algn="l" rtl="0">
              <a:lnSpc>
                <a:spcPct val="115000"/>
              </a:lnSpc>
              <a:spcBef>
                <a:spcPts val="0"/>
              </a:spcBef>
              <a:spcAft>
                <a:spcPts val="0"/>
              </a:spcAft>
              <a:buClr>
                <a:schemeClr val="dk1"/>
              </a:buClr>
              <a:buSzPts val="1200"/>
              <a:buFont typeface="Asap"/>
              <a:buChar char="●"/>
            </a:pPr>
            <a:r>
              <a:rPr lang="en-US" sz="1200">
                <a:solidFill>
                  <a:schemeClr val="dk1"/>
                </a:solidFill>
                <a:latin typeface="Asap"/>
                <a:ea typeface="Asap"/>
                <a:cs typeface="Asap"/>
                <a:sym typeface="Asap"/>
              </a:rPr>
              <a:t>Disponibilidad de generación considerada SADI: Disponibilidad media histórica (75%) </a:t>
            </a:r>
            <a:endParaRPr sz="1200">
              <a:solidFill>
                <a:schemeClr val="dk1"/>
              </a:solidFill>
              <a:latin typeface="Asap"/>
              <a:ea typeface="Asap"/>
              <a:cs typeface="Asap"/>
              <a:sym typeface="Asap"/>
            </a:endParaRPr>
          </a:p>
          <a:p>
            <a:pPr marL="457200" marR="0" lvl="0" indent="0" algn="l" rtl="0">
              <a:lnSpc>
                <a:spcPct val="115000"/>
              </a:lnSpc>
              <a:spcBef>
                <a:spcPts val="0"/>
              </a:spcBef>
              <a:spcAft>
                <a:spcPts val="0"/>
              </a:spcAft>
              <a:buNone/>
            </a:pPr>
            <a:endParaRPr sz="1200">
              <a:solidFill>
                <a:schemeClr val="dk1"/>
              </a:solidFill>
              <a:latin typeface="Asap"/>
              <a:ea typeface="Asap"/>
              <a:cs typeface="Asap"/>
              <a:sym typeface="Asap"/>
            </a:endParaRPr>
          </a:p>
          <a:p>
            <a:pPr marL="0" marR="0" lvl="0" indent="0" algn="l" rtl="0">
              <a:lnSpc>
                <a:spcPct val="115000"/>
              </a:lnSpc>
              <a:spcBef>
                <a:spcPts val="0"/>
              </a:spcBef>
              <a:spcAft>
                <a:spcPts val="0"/>
              </a:spcAft>
              <a:buNone/>
            </a:pPr>
            <a:endParaRPr sz="1200">
              <a:solidFill>
                <a:schemeClr val="dk1"/>
              </a:solidFill>
              <a:latin typeface="Asap"/>
              <a:ea typeface="Asap"/>
              <a:cs typeface="Asap"/>
              <a:sym typeface="Asap"/>
            </a:endParaRPr>
          </a:p>
          <a:p>
            <a:pPr marL="0" marR="0" lvl="0" indent="0" algn="l" rtl="0">
              <a:lnSpc>
                <a:spcPct val="115000"/>
              </a:lnSpc>
              <a:spcBef>
                <a:spcPts val="0"/>
              </a:spcBef>
              <a:spcAft>
                <a:spcPts val="0"/>
              </a:spcAft>
              <a:buNone/>
            </a:pPr>
            <a:r>
              <a:rPr lang="en-US" sz="1200" b="1">
                <a:solidFill>
                  <a:schemeClr val="dk1"/>
                </a:solidFill>
                <a:latin typeface="Asap"/>
                <a:ea typeface="Asap"/>
                <a:cs typeface="Asap"/>
                <a:sym typeface="Asap"/>
              </a:rPr>
              <a:t>Los análisis realizados destacan las situaciones comprometidas a nivel Transporte y Transformación.</a:t>
            </a:r>
            <a:endParaRPr sz="1200" b="1">
              <a:solidFill>
                <a:schemeClr val="dk1"/>
              </a:solidFill>
              <a:latin typeface="Asap"/>
              <a:ea typeface="Asap"/>
              <a:cs typeface="Asap"/>
              <a:sym typeface="Asap"/>
            </a:endParaRPr>
          </a:p>
          <a:p>
            <a:pPr marL="0" marR="0" lvl="0" indent="0" algn="l" rtl="0">
              <a:lnSpc>
                <a:spcPct val="115000"/>
              </a:lnSpc>
              <a:spcBef>
                <a:spcPts val="0"/>
              </a:spcBef>
              <a:spcAft>
                <a:spcPts val="0"/>
              </a:spcAft>
              <a:buNone/>
            </a:pPr>
            <a:endParaRPr sz="1200">
              <a:solidFill>
                <a:schemeClr val="dk1"/>
              </a:solidFill>
              <a:latin typeface="Asap"/>
              <a:ea typeface="Asap"/>
              <a:cs typeface="Asap"/>
              <a:sym typeface="Asap"/>
            </a:endParaRPr>
          </a:p>
          <a:p>
            <a:pPr marL="0" marR="0" lvl="0" indent="0" algn="l" rtl="0">
              <a:lnSpc>
                <a:spcPct val="115000"/>
              </a:lnSpc>
              <a:spcBef>
                <a:spcPts val="0"/>
              </a:spcBef>
              <a:spcAft>
                <a:spcPts val="0"/>
              </a:spcAft>
              <a:buClr>
                <a:schemeClr val="dk1"/>
              </a:buClr>
              <a:buSzPts val="1100"/>
              <a:buFont typeface="Arial"/>
              <a:buNone/>
            </a:pPr>
            <a:endParaRPr sz="1079" b="0" i="0" u="none" strike="noStrike" cap="none">
              <a:solidFill>
                <a:schemeClr val="dk1"/>
              </a:solidFill>
              <a:latin typeface="Asap"/>
              <a:ea typeface="Asap"/>
              <a:cs typeface="Asap"/>
              <a:sym typeface="Asap"/>
            </a:endParaRPr>
          </a:p>
          <a:p>
            <a:pPr marL="0" marR="0" lvl="0" indent="0" algn="l" rtl="0">
              <a:lnSpc>
                <a:spcPct val="115000"/>
              </a:lnSpc>
              <a:spcBef>
                <a:spcPts val="0"/>
              </a:spcBef>
              <a:spcAft>
                <a:spcPts val="0"/>
              </a:spcAft>
              <a:buClr>
                <a:srgbClr val="000000"/>
              </a:buClr>
              <a:buSzPts val="1079"/>
              <a:buFont typeface="Arial"/>
              <a:buNone/>
            </a:pPr>
            <a:endParaRPr sz="1079" b="0" i="0" u="none" strike="noStrike" cap="none">
              <a:solidFill>
                <a:schemeClr val="dk1"/>
              </a:solidFill>
              <a:latin typeface="Asap"/>
              <a:ea typeface="Asap"/>
              <a:cs typeface="Asap"/>
              <a:sym typeface="Asap"/>
            </a:endParaRPr>
          </a:p>
        </p:txBody>
      </p:sp>
      <p:sp>
        <p:nvSpPr>
          <p:cNvPr id="148" name="Google Shape;148;p20"/>
          <p:cNvSpPr txBox="1"/>
          <p:nvPr/>
        </p:nvSpPr>
        <p:spPr>
          <a:xfrm>
            <a:off x="7584399" y="6799400"/>
            <a:ext cx="2865300" cy="25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79"/>
              <a:buFont typeface="Arial"/>
              <a:buNone/>
            </a:pPr>
            <a:r>
              <a:rPr lang="en-US" sz="1079" b="1">
                <a:solidFill>
                  <a:srgbClr val="73777E"/>
                </a:solidFill>
                <a:latin typeface="Exo 2 SemiBold"/>
                <a:ea typeface="Exo 2 SemiBold"/>
                <a:cs typeface="Exo 2 SemiBold"/>
                <a:sym typeface="Exo 2 SemiBold"/>
              </a:rPr>
              <a:t>Red de Transporte de Extra Alta Tensión</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2"/>
        <p:cNvGrpSpPr/>
        <p:nvPr/>
      </p:nvGrpSpPr>
      <p:grpSpPr>
        <a:xfrm>
          <a:off x="0" y="0"/>
          <a:ext cx="0" cy="0"/>
          <a:chOff x="0" y="0"/>
          <a:chExt cx="0" cy="0"/>
        </a:xfrm>
      </p:grpSpPr>
      <p:pic>
        <p:nvPicPr>
          <p:cNvPr id="153" name="Google Shape;153;p21"/>
          <p:cNvPicPr preferRelativeResize="0"/>
          <p:nvPr/>
        </p:nvPicPr>
        <p:blipFill rotWithShape="1">
          <a:blip r:embed="rId4">
            <a:alphaModFix/>
          </a:blip>
          <a:srcRect/>
          <a:stretch/>
        </p:blipFill>
        <p:spPr>
          <a:xfrm>
            <a:off x="7437975" y="392372"/>
            <a:ext cx="2865411" cy="352008"/>
          </a:xfrm>
          <a:prstGeom prst="rect">
            <a:avLst/>
          </a:prstGeom>
          <a:noFill/>
          <a:ln>
            <a:noFill/>
          </a:ln>
        </p:spPr>
      </p:pic>
      <p:sp>
        <p:nvSpPr>
          <p:cNvPr id="154" name="Google Shape;154;p21"/>
          <p:cNvSpPr txBox="1"/>
          <p:nvPr/>
        </p:nvSpPr>
        <p:spPr>
          <a:xfrm>
            <a:off x="454300" y="893450"/>
            <a:ext cx="6193800" cy="72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6" b="1">
                <a:solidFill>
                  <a:srgbClr val="6CA99C"/>
                </a:solidFill>
                <a:latin typeface="Exo 2 SemiBold"/>
                <a:ea typeface="Exo 2 SemiBold"/>
                <a:cs typeface="Exo 2 SemiBold"/>
                <a:sym typeface="Exo 2 SemiBold"/>
              </a:rPr>
              <a:t>Ingreso de Generación por tipo </a:t>
            </a:r>
            <a:endParaRPr sz="2806" b="1">
              <a:solidFill>
                <a:srgbClr val="6CA99C"/>
              </a:solidFill>
              <a:latin typeface="Exo 2 SemiBold"/>
              <a:ea typeface="Exo 2 SemiBold"/>
              <a:cs typeface="Exo 2 SemiBold"/>
              <a:sym typeface="Exo 2 SemiBold"/>
            </a:endParaRPr>
          </a:p>
          <a:p>
            <a:pPr marL="0" marR="0" lvl="0" indent="0" algn="l" rtl="0">
              <a:lnSpc>
                <a:spcPct val="100000"/>
              </a:lnSpc>
              <a:spcBef>
                <a:spcPts val="0"/>
              </a:spcBef>
              <a:spcAft>
                <a:spcPts val="0"/>
              </a:spcAft>
              <a:buClr>
                <a:schemeClr val="dk1"/>
              </a:buClr>
              <a:buSzPts val="1100"/>
              <a:buFont typeface="Arial"/>
              <a:buNone/>
            </a:pPr>
            <a:r>
              <a:rPr lang="en-US" sz="1511">
                <a:solidFill>
                  <a:srgbClr val="73777E"/>
                </a:solidFill>
                <a:latin typeface="Exo 2"/>
                <a:ea typeface="Exo 2"/>
                <a:cs typeface="Exo 2"/>
                <a:sym typeface="Exo 2"/>
              </a:rPr>
              <a:t>Agosto 18 – Octubre</a:t>
            </a:r>
            <a:r>
              <a:rPr lang="en-US" sz="1511">
                <a:solidFill>
                  <a:srgbClr val="FF0000"/>
                </a:solidFill>
                <a:latin typeface="Exo 2"/>
                <a:ea typeface="Exo 2"/>
                <a:cs typeface="Exo 2"/>
                <a:sym typeface="Exo 2"/>
              </a:rPr>
              <a:t> </a:t>
            </a:r>
            <a:r>
              <a:rPr lang="en-US" sz="1511">
                <a:solidFill>
                  <a:srgbClr val="73777E"/>
                </a:solidFill>
                <a:latin typeface="Exo 2"/>
                <a:ea typeface="Exo 2"/>
                <a:cs typeface="Exo 2"/>
                <a:sym typeface="Exo 2"/>
              </a:rPr>
              <a:t>19 (1 de 2)</a:t>
            </a:r>
            <a:endParaRPr sz="1511" b="0" i="0" u="none" strike="noStrike" cap="none">
              <a:solidFill>
                <a:srgbClr val="73777E"/>
              </a:solidFill>
              <a:latin typeface="Exo 2"/>
              <a:ea typeface="Exo 2"/>
              <a:cs typeface="Exo 2"/>
              <a:sym typeface="Exo 2"/>
            </a:endParaRPr>
          </a:p>
        </p:txBody>
      </p:sp>
      <p:graphicFrame>
        <p:nvGraphicFramePr>
          <p:cNvPr id="155" name="Google Shape;155;p21"/>
          <p:cNvGraphicFramePr/>
          <p:nvPr/>
        </p:nvGraphicFramePr>
        <p:xfrm>
          <a:off x="612850" y="1962625"/>
          <a:ext cx="3743000" cy="4488685"/>
        </p:xfrm>
        <a:graphic>
          <a:graphicData uri="http://schemas.openxmlformats.org/drawingml/2006/table">
            <a:tbl>
              <a:tblPr>
                <a:noFill/>
                <a:tableStyleId>{D7212E16-A39C-477D-A84A-14C5A9FEEC18}</a:tableStyleId>
              </a:tblPr>
              <a:tblGrid>
                <a:gridCol w="1842775"/>
                <a:gridCol w="719825"/>
                <a:gridCol w="1180400"/>
              </a:tblGrid>
              <a:tr h="313925">
                <a:tc>
                  <a:txBody>
                    <a:bodyPr/>
                    <a:lstStyle/>
                    <a:p>
                      <a:pPr marL="0" lvl="0" indent="0" algn="ctr" rtl="0">
                        <a:lnSpc>
                          <a:spcPct val="100000"/>
                        </a:lnSpc>
                        <a:spcBef>
                          <a:spcPts val="0"/>
                        </a:spcBef>
                        <a:spcAft>
                          <a:spcPts val="0"/>
                        </a:spcAft>
                        <a:buNone/>
                      </a:pPr>
                      <a:r>
                        <a:rPr lang="en-US" sz="1000">
                          <a:solidFill>
                            <a:srgbClr val="EFEFEF"/>
                          </a:solidFill>
                          <a:latin typeface="Exo 2"/>
                          <a:ea typeface="Exo 2"/>
                          <a:cs typeface="Exo 2"/>
                          <a:sym typeface="Exo 2"/>
                        </a:rPr>
                        <a:t>Descripción</a:t>
                      </a:r>
                      <a:endParaRPr sz="1000">
                        <a:solidFill>
                          <a:srgbClr val="EFEFEF"/>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6CA99C"/>
                    </a:solidFill>
                  </a:tcPr>
                </a:tc>
                <a:tc>
                  <a:txBody>
                    <a:bodyPr/>
                    <a:lstStyle/>
                    <a:p>
                      <a:pPr marL="0" lvl="0" indent="0" algn="ctr" rtl="0">
                        <a:lnSpc>
                          <a:spcPct val="100000"/>
                        </a:lnSpc>
                        <a:spcBef>
                          <a:spcPts val="0"/>
                        </a:spcBef>
                        <a:spcAft>
                          <a:spcPts val="0"/>
                        </a:spcAft>
                        <a:buNone/>
                      </a:pPr>
                      <a:r>
                        <a:rPr lang="en-US" sz="1000">
                          <a:solidFill>
                            <a:srgbClr val="EFEFEF"/>
                          </a:solidFill>
                          <a:latin typeface="Exo 2"/>
                          <a:ea typeface="Exo 2"/>
                          <a:cs typeface="Exo 2"/>
                          <a:sym typeface="Exo 2"/>
                        </a:rPr>
                        <a:t>Potencia</a:t>
                      </a:r>
                      <a:endParaRPr sz="1000">
                        <a:solidFill>
                          <a:srgbClr val="EFEFEF"/>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6CA99C"/>
                    </a:solidFill>
                  </a:tcPr>
                </a:tc>
                <a:tc>
                  <a:txBody>
                    <a:bodyPr/>
                    <a:lstStyle/>
                    <a:p>
                      <a:pPr marL="0" lvl="0" indent="0" algn="ctr" rtl="0">
                        <a:lnSpc>
                          <a:spcPct val="100000"/>
                        </a:lnSpc>
                        <a:spcBef>
                          <a:spcPts val="0"/>
                        </a:spcBef>
                        <a:spcAft>
                          <a:spcPts val="0"/>
                        </a:spcAft>
                        <a:buNone/>
                      </a:pPr>
                      <a:r>
                        <a:rPr lang="en-US" sz="1000">
                          <a:solidFill>
                            <a:srgbClr val="EFEFEF"/>
                          </a:solidFill>
                          <a:latin typeface="Exo 2"/>
                          <a:ea typeface="Exo 2"/>
                          <a:cs typeface="Exo 2"/>
                          <a:sym typeface="Exo 2"/>
                        </a:rPr>
                        <a:t>Fecha Comercial</a:t>
                      </a:r>
                      <a:endParaRPr sz="1000">
                        <a:solidFill>
                          <a:srgbClr val="EFEFEF"/>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6CA99C"/>
                    </a:solidFill>
                  </a:tcPr>
                </a:tc>
              </a:tr>
              <a:tr h="210500">
                <a:tc>
                  <a:txBody>
                    <a:bodyPr/>
                    <a:lstStyle/>
                    <a:p>
                      <a:pPr marL="0" lvl="0" indent="0" algn="l" rtl="0">
                        <a:lnSpc>
                          <a:spcPct val="100000"/>
                        </a:lnSpc>
                        <a:spcBef>
                          <a:spcPts val="0"/>
                        </a:spcBef>
                        <a:spcAft>
                          <a:spcPts val="0"/>
                        </a:spcAft>
                        <a:buNone/>
                      </a:pPr>
                      <a:r>
                        <a:rPr lang="en-US" sz="800">
                          <a:solidFill>
                            <a:srgbClr val="73777E"/>
                          </a:solidFill>
                          <a:latin typeface="Exo 2"/>
                          <a:ea typeface="Exo 2"/>
                          <a:cs typeface="Exo 2"/>
                          <a:sym typeface="Exo 2"/>
                        </a:rPr>
                        <a:t>P.S. La Cumbre</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800">
                          <a:solidFill>
                            <a:srgbClr val="73777E"/>
                          </a:solidFill>
                          <a:latin typeface="Exo 2"/>
                          <a:ea typeface="Exo 2"/>
                          <a:cs typeface="Exo 2"/>
                          <a:sym typeface="Exo 2"/>
                        </a:rPr>
                        <a:t>22</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800">
                          <a:solidFill>
                            <a:srgbClr val="73777E"/>
                          </a:solidFill>
                          <a:latin typeface="Exo 2"/>
                          <a:ea typeface="Exo 2"/>
                          <a:cs typeface="Exo 2"/>
                          <a:sym typeface="Exo 2"/>
                        </a:rPr>
                        <a:t>8/9/2018</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210500">
                <a:tc>
                  <a:txBody>
                    <a:bodyPr/>
                    <a:lstStyle/>
                    <a:p>
                      <a:pPr marL="0" lvl="0" indent="0" algn="l" rtl="0">
                        <a:lnSpc>
                          <a:spcPct val="100000"/>
                        </a:lnSpc>
                        <a:spcBef>
                          <a:spcPts val="0"/>
                        </a:spcBef>
                        <a:spcAft>
                          <a:spcPts val="0"/>
                        </a:spcAft>
                        <a:buNone/>
                      </a:pPr>
                      <a:r>
                        <a:rPr lang="en-US" sz="800">
                          <a:solidFill>
                            <a:srgbClr val="73777E"/>
                          </a:solidFill>
                          <a:latin typeface="Exo 2"/>
                          <a:ea typeface="Exo 2"/>
                          <a:cs typeface="Exo 2"/>
                          <a:sym typeface="Exo 2"/>
                        </a:rPr>
                        <a:t>P.S. Las Lomitas</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800">
                          <a:solidFill>
                            <a:srgbClr val="73777E"/>
                          </a:solidFill>
                          <a:latin typeface="Exo 2"/>
                          <a:ea typeface="Exo 2"/>
                          <a:cs typeface="Exo 2"/>
                          <a:sym typeface="Exo 2"/>
                        </a:rPr>
                        <a:t>1,7</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800">
                          <a:solidFill>
                            <a:srgbClr val="73777E"/>
                          </a:solidFill>
                          <a:latin typeface="Exo 2"/>
                          <a:ea typeface="Exo 2"/>
                          <a:cs typeface="Exo 2"/>
                          <a:sym typeface="Exo 2"/>
                        </a:rPr>
                        <a:t>25/9/2018</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210500">
                <a:tc>
                  <a:txBody>
                    <a:bodyPr/>
                    <a:lstStyle/>
                    <a:p>
                      <a:pPr marL="0" lvl="0" indent="0" algn="l" rtl="0">
                        <a:lnSpc>
                          <a:spcPct val="100000"/>
                        </a:lnSpc>
                        <a:spcBef>
                          <a:spcPts val="0"/>
                        </a:spcBef>
                        <a:spcAft>
                          <a:spcPts val="0"/>
                        </a:spcAft>
                        <a:buNone/>
                      </a:pPr>
                      <a:r>
                        <a:rPr lang="en-US" sz="800">
                          <a:solidFill>
                            <a:srgbClr val="73777E"/>
                          </a:solidFill>
                          <a:latin typeface="Exo 2"/>
                          <a:ea typeface="Exo 2"/>
                          <a:cs typeface="Exo 2"/>
                          <a:sym typeface="Exo 2"/>
                        </a:rPr>
                        <a:t>Parque Solar Chepes LEDLAR</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800">
                          <a:solidFill>
                            <a:srgbClr val="73777E"/>
                          </a:solidFill>
                          <a:latin typeface="Exo 2"/>
                          <a:ea typeface="Exo 2"/>
                          <a:cs typeface="Exo 2"/>
                          <a:sym typeface="Exo 2"/>
                        </a:rPr>
                        <a:t>2</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800">
                          <a:solidFill>
                            <a:srgbClr val="73777E"/>
                          </a:solidFill>
                          <a:latin typeface="Exo 2"/>
                          <a:ea typeface="Exo 2"/>
                          <a:cs typeface="Exo 2"/>
                          <a:sym typeface="Exo 2"/>
                        </a:rPr>
                        <a:t>4/10/2018</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210500">
                <a:tc>
                  <a:txBody>
                    <a:bodyPr/>
                    <a:lstStyle/>
                    <a:p>
                      <a:pPr marL="0" lvl="0" indent="0" algn="l" rtl="0">
                        <a:lnSpc>
                          <a:spcPct val="100000"/>
                        </a:lnSpc>
                        <a:spcBef>
                          <a:spcPts val="0"/>
                        </a:spcBef>
                        <a:spcAft>
                          <a:spcPts val="0"/>
                        </a:spcAft>
                        <a:buNone/>
                      </a:pPr>
                      <a:r>
                        <a:rPr lang="en-US" sz="800">
                          <a:solidFill>
                            <a:srgbClr val="73777E"/>
                          </a:solidFill>
                          <a:latin typeface="Exo 2"/>
                          <a:ea typeface="Exo 2"/>
                          <a:cs typeface="Exo 2"/>
                          <a:sym typeface="Exo 2"/>
                        </a:rPr>
                        <a:t>P.S.Nonogasta</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800">
                          <a:solidFill>
                            <a:srgbClr val="73777E"/>
                          </a:solidFill>
                          <a:latin typeface="Exo 2"/>
                          <a:ea typeface="Exo 2"/>
                          <a:cs typeface="Exo 2"/>
                          <a:sym typeface="Exo 2"/>
                        </a:rPr>
                        <a:t>35</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800">
                          <a:solidFill>
                            <a:srgbClr val="73777E"/>
                          </a:solidFill>
                          <a:latin typeface="Exo 2"/>
                          <a:ea typeface="Exo 2"/>
                          <a:cs typeface="Exo 2"/>
                          <a:sym typeface="Exo 2"/>
                        </a:rPr>
                        <a:t>4/12/2018</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210500">
                <a:tc>
                  <a:txBody>
                    <a:bodyPr/>
                    <a:lstStyle/>
                    <a:p>
                      <a:pPr marL="0" lvl="0" indent="0" algn="l" rtl="0">
                        <a:lnSpc>
                          <a:spcPct val="100000"/>
                        </a:lnSpc>
                        <a:spcBef>
                          <a:spcPts val="0"/>
                        </a:spcBef>
                        <a:spcAft>
                          <a:spcPts val="0"/>
                        </a:spcAft>
                        <a:buNone/>
                      </a:pPr>
                      <a:r>
                        <a:rPr lang="en-US" sz="800">
                          <a:solidFill>
                            <a:srgbClr val="73777E"/>
                          </a:solidFill>
                          <a:latin typeface="Exo 2"/>
                          <a:ea typeface="Exo 2"/>
                          <a:cs typeface="Exo 2"/>
                          <a:sym typeface="Exo 2"/>
                        </a:rPr>
                        <a:t>P.S. Saujil</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800">
                          <a:solidFill>
                            <a:srgbClr val="73777E"/>
                          </a:solidFill>
                          <a:latin typeface="Exo 2"/>
                          <a:ea typeface="Exo 2"/>
                          <a:cs typeface="Exo 2"/>
                          <a:sym typeface="Exo 2"/>
                        </a:rPr>
                        <a:t>22,5</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800">
                          <a:solidFill>
                            <a:srgbClr val="73777E"/>
                          </a:solidFill>
                          <a:latin typeface="Exo 2"/>
                          <a:ea typeface="Exo 2"/>
                          <a:cs typeface="Exo 2"/>
                          <a:sym typeface="Exo 2"/>
                        </a:rPr>
                        <a:t>5/12/2018</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210500">
                <a:tc>
                  <a:txBody>
                    <a:bodyPr/>
                    <a:lstStyle/>
                    <a:p>
                      <a:pPr marL="0" lvl="0" indent="0" algn="l" rtl="0">
                        <a:lnSpc>
                          <a:spcPct val="100000"/>
                        </a:lnSpc>
                        <a:spcBef>
                          <a:spcPts val="0"/>
                        </a:spcBef>
                        <a:spcAft>
                          <a:spcPts val="0"/>
                        </a:spcAft>
                        <a:buNone/>
                      </a:pPr>
                      <a:r>
                        <a:rPr lang="en-US" sz="800">
                          <a:solidFill>
                            <a:srgbClr val="73777E"/>
                          </a:solidFill>
                          <a:latin typeface="Exo 2"/>
                          <a:ea typeface="Exo 2"/>
                          <a:cs typeface="Exo 2"/>
                          <a:sym typeface="Exo 2"/>
                        </a:rPr>
                        <a:t>P.S. UllúmN1</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800">
                          <a:solidFill>
                            <a:srgbClr val="73777E"/>
                          </a:solidFill>
                          <a:latin typeface="Exo 2"/>
                          <a:ea typeface="Exo 2"/>
                          <a:cs typeface="Exo 2"/>
                          <a:sym typeface="Exo 2"/>
                        </a:rPr>
                        <a:t>25</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800">
                          <a:solidFill>
                            <a:srgbClr val="73777E"/>
                          </a:solidFill>
                          <a:latin typeface="Exo 2"/>
                          <a:ea typeface="Exo 2"/>
                          <a:cs typeface="Exo 2"/>
                          <a:sym typeface="Exo 2"/>
                        </a:rPr>
                        <a:t>19/12/2018</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210500">
                <a:tc>
                  <a:txBody>
                    <a:bodyPr/>
                    <a:lstStyle/>
                    <a:p>
                      <a:pPr marL="0" lvl="0" indent="0" algn="l" rtl="0">
                        <a:lnSpc>
                          <a:spcPct val="100000"/>
                        </a:lnSpc>
                        <a:spcBef>
                          <a:spcPts val="0"/>
                        </a:spcBef>
                        <a:spcAft>
                          <a:spcPts val="0"/>
                        </a:spcAft>
                        <a:buNone/>
                      </a:pPr>
                      <a:r>
                        <a:rPr lang="en-US" sz="800">
                          <a:solidFill>
                            <a:srgbClr val="73777E"/>
                          </a:solidFill>
                          <a:latin typeface="Exo 2"/>
                          <a:ea typeface="Exo 2"/>
                          <a:cs typeface="Exo 2"/>
                          <a:sym typeface="Exo 2"/>
                        </a:rPr>
                        <a:t>P.S. UllúmN2</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800">
                          <a:solidFill>
                            <a:srgbClr val="73777E"/>
                          </a:solidFill>
                          <a:latin typeface="Exo 2"/>
                          <a:ea typeface="Exo 2"/>
                          <a:cs typeface="Exo 2"/>
                          <a:sym typeface="Exo 2"/>
                        </a:rPr>
                        <a:t>25</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800">
                          <a:solidFill>
                            <a:srgbClr val="73777E"/>
                          </a:solidFill>
                          <a:latin typeface="Exo 2"/>
                          <a:ea typeface="Exo 2"/>
                          <a:cs typeface="Exo 2"/>
                          <a:sym typeface="Exo 2"/>
                        </a:rPr>
                        <a:t>19/12/2018</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210500">
                <a:tc>
                  <a:txBody>
                    <a:bodyPr/>
                    <a:lstStyle/>
                    <a:p>
                      <a:pPr marL="0" lvl="0" indent="0" algn="l" rtl="0">
                        <a:lnSpc>
                          <a:spcPct val="100000"/>
                        </a:lnSpc>
                        <a:spcBef>
                          <a:spcPts val="0"/>
                        </a:spcBef>
                        <a:spcAft>
                          <a:spcPts val="0"/>
                        </a:spcAft>
                        <a:buNone/>
                      </a:pPr>
                      <a:r>
                        <a:rPr lang="en-US" sz="800">
                          <a:solidFill>
                            <a:srgbClr val="73777E"/>
                          </a:solidFill>
                          <a:latin typeface="Exo 2"/>
                          <a:ea typeface="Exo 2"/>
                          <a:cs typeface="Exo 2"/>
                          <a:sym typeface="Exo 2"/>
                        </a:rPr>
                        <a:t>P.S. Ullúm3</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800">
                          <a:solidFill>
                            <a:srgbClr val="73777E"/>
                          </a:solidFill>
                          <a:latin typeface="Exo 2"/>
                          <a:ea typeface="Exo 2"/>
                          <a:cs typeface="Exo 2"/>
                          <a:sym typeface="Exo 2"/>
                        </a:rPr>
                        <a:t>32</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800">
                          <a:solidFill>
                            <a:srgbClr val="73777E"/>
                          </a:solidFill>
                          <a:latin typeface="Exo 2"/>
                          <a:ea typeface="Exo 2"/>
                          <a:cs typeface="Exo 2"/>
                          <a:sym typeface="Exo 2"/>
                        </a:rPr>
                        <a:t>22/12/2018</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210500">
                <a:tc>
                  <a:txBody>
                    <a:bodyPr/>
                    <a:lstStyle/>
                    <a:p>
                      <a:pPr marL="0" lvl="0" indent="0" algn="l" rtl="0">
                        <a:lnSpc>
                          <a:spcPct val="100000"/>
                        </a:lnSpc>
                        <a:spcBef>
                          <a:spcPts val="0"/>
                        </a:spcBef>
                        <a:spcAft>
                          <a:spcPts val="0"/>
                        </a:spcAft>
                        <a:buNone/>
                      </a:pPr>
                      <a:r>
                        <a:rPr lang="en-US" sz="800">
                          <a:solidFill>
                            <a:srgbClr val="73777E"/>
                          </a:solidFill>
                          <a:latin typeface="Exo 2"/>
                          <a:ea typeface="Exo 2"/>
                          <a:cs typeface="Exo 2"/>
                          <a:sym typeface="Exo 2"/>
                        </a:rPr>
                        <a:t>Parque de los Llanos (MATER)</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800">
                          <a:solidFill>
                            <a:srgbClr val="73777E"/>
                          </a:solidFill>
                          <a:latin typeface="Exo 2"/>
                          <a:ea typeface="Exo 2"/>
                          <a:cs typeface="Exo 2"/>
                          <a:sym typeface="Exo 2"/>
                        </a:rPr>
                        <a:t>12</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800">
                          <a:solidFill>
                            <a:srgbClr val="73777E"/>
                          </a:solidFill>
                          <a:latin typeface="Exo 2"/>
                          <a:ea typeface="Exo 2"/>
                          <a:cs typeface="Exo 2"/>
                          <a:sym typeface="Exo 2"/>
                        </a:rPr>
                        <a:t>23/2/2019</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210500">
                <a:tc>
                  <a:txBody>
                    <a:bodyPr/>
                    <a:lstStyle/>
                    <a:p>
                      <a:pPr marL="0" lvl="0" indent="0" algn="l" rtl="0">
                        <a:lnSpc>
                          <a:spcPct val="100000"/>
                        </a:lnSpc>
                        <a:spcBef>
                          <a:spcPts val="0"/>
                        </a:spcBef>
                        <a:spcAft>
                          <a:spcPts val="0"/>
                        </a:spcAft>
                        <a:buNone/>
                      </a:pPr>
                      <a:r>
                        <a:rPr lang="en-US" sz="800">
                          <a:solidFill>
                            <a:srgbClr val="73777E"/>
                          </a:solidFill>
                          <a:latin typeface="Exo 2"/>
                          <a:ea typeface="Exo 2"/>
                          <a:cs typeface="Exo 2"/>
                          <a:sym typeface="Exo 2"/>
                        </a:rPr>
                        <a:t>P.S. La Cumbre II</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800">
                          <a:solidFill>
                            <a:srgbClr val="73777E"/>
                          </a:solidFill>
                          <a:latin typeface="Exo 2"/>
                          <a:ea typeface="Exo 2"/>
                          <a:cs typeface="Exo 2"/>
                          <a:sym typeface="Exo 2"/>
                        </a:rPr>
                        <a:t>4</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800">
                          <a:solidFill>
                            <a:srgbClr val="73777E"/>
                          </a:solidFill>
                          <a:latin typeface="Exo 2"/>
                          <a:ea typeface="Exo 2"/>
                          <a:cs typeface="Exo 2"/>
                          <a:sym typeface="Exo 2"/>
                        </a:rPr>
                        <a:t>28/2/2019</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210500">
                <a:tc>
                  <a:txBody>
                    <a:bodyPr/>
                    <a:lstStyle/>
                    <a:p>
                      <a:pPr marL="0" lvl="0" indent="0" algn="l" rtl="0">
                        <a:lnSpc>
                          <a:spcPct val="100000"/>
                        </a:lnSpc>
                        <a:spcBef>
                          <a:spcPts val="0"/>
                        </a:spcBef>
                        <a:spcAft>
                          <a:spcPts val="0"/>
                        </a:spcAft>
                        <a:buNone/>
                      </a:pPr>
                      <a:r>
                        <a:rPr lang="en-US" sz="800">
                          <a:solidFill>
                            <a:srgbClr val="73777E"/>
                          </a:solidFill>
                          <a:latin typeface="Exo 2"/>
                          <a:ea typeface="Exo 2"/>
                          <a:cs typeface="Exo 2"/>
                          <a:sym typeface="Exo 2"/>
                        </a:rPr>
                        <a:t>P.S. Iglesia Guañizuil</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800" b="1">
                          <a:solidFill>
                            <a:srgbClr val="73777E"/>
                          </a:solidFill>
                          <a:latin typeface="Exo 2"/>
                          <a:ea typeface="Exo 2"/>
                          <a:cs typeface="Exo 2"/>
                          <a:sym typeface="Exo 2"/>
                        </a:rPr>
                        <a:t>80</a:t>
                      </a:r>
                      <a:endParaRPr sz="800" b="1">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800">
                          <a:solidFill>
                            <a:srgbClr val="73777E"/>
                          </a:solidFill>
                          <a:latin typeface="Exo 2"/>
                          <a:ea typeface="Exo 2"/>
                          <a:cs typeface="Exo 2"/>
                          <a:sym typeface="Exo 2"/>
                        </a:rPr>
                        <a:t>27/3/2019</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210500">
                <a:tc>
                  <a:txBody>
                    <a:bodyPr/>
                    <a:lstStyle/>
                    <a:p>
                      <a:pPr marL="0" lvl="0" indent="0" algn="l" rtl="0">
                        <a:lnSpc>
                          <a:spcPct val="100000"/>
                        </a:lnSpc>
                        <a:spcBef>
                          <a:spcPts val="0"/>
                        </a:spcBef>
                        <a:spcAft>
                          <a:spcPts val="0"/>
                        </a:spcAft>
                        <a:buNone/>
                      </a:pPr>
                      <a:r>
                        <a:rPr lang="en-US" sz="800">
                          <a:solidFill>
                            <a:srgbClr val="73777E"/>
                          </a:solidFill>
                          <a:latin typeface="Exo 2"/>
                          <a:ea typeface="Exo 2"/>
                          <a:cs typeface="Exo 2"/>
                          <a:sym typeface="Exo 2"/>
                        </a:rPr>
                        <a:t>P.S. Tinogasta</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800">
                          <a:solidFill>
                            <a:srgbClr val="73777E"/>
                          </a:solidFill>
                          <a:latin typeface="Exo 2"/>
                          <a:ea typeface="Exo 2"/>
                          <a:cs typeface="Exo 2"/>
                          <a:sym typeface="Exo 2"/>
                        </a:rPr>
                        <a:t>15</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800">
                          <a:solidFill>
                            <a:srgbClr val="73777E"/>
                          </a:solidFill>
                          <a:latin typeface="Exo 2"/>
                          <a:ea typeface="Exo 2"/>
                          <a:cs typeface="Exo 2"/>
                          <a:sym typeface="Exo 2"/>
                        </a:rPr>
                        <a:t>12/4/2019</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210500">
                <a:tc>
                  <a:txBody>
                    <a:bodyPr/>
                    <a:lstStyle/>
                    <a:p>
                      <a:pPr marL="0" lvl="0" indent="0" algn="l" rtl="0">
                        <a:lnSpc>
                          <a:spcPct val="100000"/>
                        </a:lnSpc>
                        <a:spcBef>
                          <a:spcPts val="0"/>
                        </a:spcBef>
                        <a:spcAft>
                          <a:spcPts val="0"/>
                        </a:spcAft>
                        <a:buNone/>
                      </a:pPr>
                      <a:r>
                        <a:rPr lang="en-US" sz="800">
                          <a:solidFill>
                            <a:srgbClr val="73777E"/>
                          </a:solidFill>
                          <a:latin typeface="Exo 2"/>
                          <a:ea typeface="Exo 2"/>
                          <a:cs typeface="Exo 2"/>
                          <a:sym typeface="Exo 2"/>
                        </a:rPr>
                        <a:t>P.S. TINOGASTA II</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800">
                          <a:solidFill>
                            <a:srgbClr val="73777E"/>
                          </a:solidFill>
                          <a:latin typeface="Exo 2"/>
                          <a:ea typeface="Exo 2"/>
                          <a:cs typeface="Exo 2"/>
                          <a:sym typeface="Exo 2"/>
                        </a:rPr>
                        <a:t>7</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800">
                          <a:solidFill>
                            <a:srgbClr val="73777E"/>
                          </a:solidFill>
                          <a:latin typeface="Exo 2"/>
                          <a:ea typeface="Exo 2"/>
                          <a:cs typeface="Exo 2"/>
                          <a:sym typeface="Exo 2"/>
                        </a:rPr>
                        <a:t>13/4/2019</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210500">
                <a:tc>
                  <a:txBody>
                    <a:bodyPr/>
                    <a:lstStyle/>
                    <a:p>
                      <a:pPr marL="0" lvl="0" indent="0" algn="l" rtl="0">
                        <a:lnSpc>
                          <a:spcPct val="100000"/>
                        </a:lnSpc>
                        <a:spcBef>
                          <a:spcPts val="0"/>
                        </a:spcBef>
                        <a:spcAft>
                          <a:spcPts val="0"/>
                        </a:spcAft>
                        <a:buNone/>
                      </a:pPr>
                      <a:r>
                        <a:rPr lang="en-US" sz="800">
                          <a:solidFill>
                            <a:srgbClr val="73777E"/>
                          </a:solidFill>
                          <a:latin typeface="Exo 2"/>
                          <a:ea typeface="Exo 2"/>
                          <a:cs typeface="Exo 2"/>
                          <a:sym typeface="Exo 2"/>
                        </a:rPr>
                        <a:t>P.S. Ullúm4</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800">
                          <a:solidFill>
                            <a:srgbClr val="73777E"/>
                          </a:solidFill>
                          <a:latin typeface="Exo 2"/>
                          <a:ea typeface="Exo 2"/>
                          <a:cs typeface="Exo 2"/>
                          <a:sym typeface="Exo 2"/>
                        </a:rPr>
                        <a:t>13,5</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800">
                          <a:solidFill>
                            <a:srgbClr val="73777E"/>
                          </a:solidFill>
                          <a:latin typeface="Exo 2"/>
                          <a:ea typeface="Exo 2"/>
                          <a:cs typeface="Exo 2"/>
                          <a:sym typeface="Exo 2"/>
                        </a:rPr>
                        <a:t>29/6/2019</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210500">
                <a:tc>
                  <a:txBody>
                    <a:bodyPr/>
                    <a:lstStyle/>
                    <a:p>
                      <a:pPr marL="0" lvl="0" indent="0" algn="l" rtl="0">
                        <a:lnSpc>
                          <a:spcPct val="100000"/>
                        </a:lnSpc>
                        <a:spcBef>
                          <a:spcPts val="0"/>
                        </a:spcBef>
                        <a:spcAft>
                          <a:spcPts val="0"/>
                        </a:spcAft>
                        <a:buNone/>
                      </a:pPr>
                      <a:r>
                        <a:rPr lang="en-US" sz="800">
                          <a:solidFill>
                            <a:srgbClr val="73777E"/>
                          </a:solidFill>
                          <a:latin typeface="Exo 2"/>
                          <a:ea typeface="Exo 2"/>
                          <a:cs typeface="Exo 2"/>
                          <a:sym typeface="Exo 2"/>
                        </a:rPr>
                        <a:t>P.S. Cafayate</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800" b="1">
                          <a:solidFill>
                            <a:srgbClr val="73777E"/>
                          </a:solidFill>
                          <a:latin typeface="Exo 2"/>
                          <a:ea typeface="Exo 2"/>
                          <a:cs typeface="Exo 2"/>
                          <a:sym typeface="Exo 2"/>
                        </a:rPr>
                        <a:t>80</a:t>
                      </a:r>
                      <a:endParaRPr sz="800" b="1">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800">
                          <a:solidFill>
                            <a:srgbClr val="73777E"/>
                          </a:solidFill>
                          <a:latin typeface="Exo 2"/>
                          <a:ea typeface="Exo 2"/>
                          <a:cs typeface="Exo 2"/>
                          <a:sym typeface="Exo 2"/>
                        </a:rPr>
                        <a:t>19/7/2019</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210500">
                <a:tc>
                  <a:txBody>
                    <a:bodyPr/>
                    <a:lstStyle/>
                    <a:p>
                      <a:pPr marL="0" lvl="0" indent="0" algn="l" rtl="0">
                        <a:lnSpc>
                          <a:spcPct val="100000"/>
                        </a:lnSpc>
                        <a:spcBef>
                          <a:spcPts val="0"/>
                        </a:spcBef>
                        <a:spcAft>
                          <a:spcPts val="0"/>
                        </a:spcAft>
                        <a:buNone/>
                      </a:pPr>
                      <a:r>
                        <a:rPr lang="en-US" sz="800">
                          <a:solidFill>
                            <a:srgbClr val="73777E"/>
                          </a:solidFill>
                          <a:latin typeface="Exo 2"/>
                          <a:ea typeface="Exo 2"/>
                          <a:cs typeface="Exo 2"/>
                          <a:sym typeface="Exo 2"/>
                        </a:rPr>
                        <a:t>P.S. ULLUM 4 (AMPLIACION MATER)</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800">
                          <a:solidFill>
                            <a:srgbClr val="73777E"/>
                          </a:solidFill>
                          <a:latin typeface="Exo 2"/>
                          <a:ea typeface="Exo 2"/>
                          <a:cs typeface="Exo 2"/>
                          <a:sym typeface="Exo 2"/>
                        </a:rPr>
                        <a:t>6,5</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800">
                          <a:solidFill>
                            <a:srgbClr val="73777E"/>
                          </a:solidFill>
                          <a:latin typeface="Exo 2"/>
                          <a:ea typeface="Exo 2"/>
                          <a:cs typeface="Exo 2"/>
                          <a:sym typeface="Exo 2"/>
                        </a:rPr>
                        <a:t>24/7/2019</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210500">
                <a:tc>
                  <a:txBody>
                    <a:bodyPr/>
                    <a:lstStyle/>
                    <a:p>
                      <a:pPr marL="0" lvl="0" indent="0" algn="l" rtl="0">
                        <a:lnSpc>
                          <a:spcPct val="100000"/>
                        </a:lnSpc>
                        <a:spcBef>
                          <a:spcPts val="0"/>
                        </a:spcBef>
                        <a:spcAft>
                          <a:spcPts val="0"/>
                        </a:spcAft>
                        <a:buNone/>
                      </a:pPr>
                      <a:r>
                        <a:rPr lang="en-US" sz="800">
                          <a:solidFill>
                            <a:srgbClr val="73777E"/>
                          </a:solidFill>
                          <a:latin typeface="Exo 2"/>
                          <a:ea typeface="Exo 2"/>
                          <a:cs typeface="Exo 2"/>
                          <a:sym typeface="Exo 2"/>
                        </a:rPr>
                        <a:t>P.S. Pasip</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C0C0C0"/>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800">
                          <a:solidFill>
                            <a:srgbClr val="73777E"/>
                          </a:solidFill>
                          <a:latin typeface="Exo 2"/>
                          <a:ea typeface="Exo 2"/>
                          <a:cs typeface="Exo 2"/>
                          <a:sym typeface="Exo 2"/>
                        </a:rPr>
                        <a:t>1,15</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C0C0C0"/>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800">
                          <a:solidFill>
                            <a:srgbClr val="73777E"/>
                          </a:solidFill>
                          <a:latin typeface="Exo 2"/>
                          <a:ea typeface="Exo 2"/>
                          <a:cs typeface="Exo 2"/>
                          <a:sym typeface="Exo 2"/>
                        </a:rPr>
                        <a:t>7/9/2019</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210500">
                <a:tc>
                  <a:txBody>
                    <a:bodyPr/>
                    <a:lstStyle/>
                    <a:p>
                      <a:pPr marL="0" marR="0" lvl="0" indent="0" algn="l" rtl="0">
                        <a:lnSpc>
                          <a:spcPct val="100000"/>
                        </a:lnSpc>
                        <a:spcBef>
                          <a:spcPts val="0"/>
                        </a:spcBef>
                        <a:spcAft>
                          <a:spcPts val="0"/>
                        </a:spcAft>
                        <a:buNone/>
                      </a:pPr>
                      <a:r>
                        <a:rPr lang="en-US" sz="800">
                          <a:solidFill>
                            <a:srgbClr val="73777E"/>
                          </a:solidFill>
                          <a:latin typeface="Exo 2"/>
                          <a:ea typeface="Exo 2"/>
                          <a:cs typeface="Exo 2"/>
                          <a:sym typeface="Exo 2"/>
                        </a:rPr>
                        <a:t>Cerros del Sol</a:t>
                      </a:r>
                      <a:endParaRPr sz="800">
                        <a:solidFill>
                          <a:srgbClr val="73777E"/>
                        </a:solidFill>
                        <a:latin typeface="Exo 2"/>
                        <a:ea typeface="Exo 2"/>
                        <a:cs typeface="Exo 2"/>
                        <a:sym typeface="Exo 2"/>
                      </a:endParaRPr>
                    </a:p>
                  </a:txBody>
                  <a:tcPr marL="28575" marR="28575" marT="0" marB="0" anchor="ctr">
                    <a:lnL w="9425" cap="flat" cmpd="sng">
                      <a:solidFill>
                        <a:srgbClr val="C0C0C0"/>
                      </a:solidFill>
                      <a:prstDash val="solid"/>
                      <a:round/>
                      <a:headEnd type="none" w="sm" len="sm"/>
                      <a:tailEnd type="none" w="sm" len="sm"/>
                    </a:lnL>
                    <a:lnR w="9425" cap="flat" cmpd="sng">
                      <a:solidFill>
                        <a:srgbClr val="C0C0C0"/>
                      </a:solidFill>
                      <a:prstDash val="solid"/>
                      <a:round/>
                      <a:headEnd type="none" w="sm" len="sm"/>
                      <a:tailEnd type="none" w="sm" len="sm"/>
                    </a:lnR>
                    <a:lnT w="9425" cap="flat" cmpd="sng">
                      <a:solidFill>
                        <a:srgbClr val="C0C0C0"/>
                      </a:solidFill>
                      <a:prstDash val="solid"/>
                      <a:round/>
                      <a:headEnd type="none" w="sm" len="sm"/>
                      <a:tailEnd type="none" w="sm" len="sm"/>
                    </a:lnT>
                    <a:lnB w="9425" cap="flat" cmpd="sng">
                      <a:solidFill>
                        <a:srgbClr val="C0C0C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US" sz="800">
                          <a:solidFill>
                            <a:srgbClr val="73777E"/>
                          </a:solidFill>
                          <a:latin typeface="Exo 2"/>
                          <a:ea typeface="Exo 2"/>
                          <a:cs typeface="Exo 2"/>
                          <a:sym typeface="Exo 2"/>
                        </a:rPr>
                        <a:t>5</a:t>
                      </a:r>
                      <a:endParaRPr sz="800">
                        <a:solidFill>
                          <a:srgbClr val="73777E"/>
                        </a:solidFill>
                        <a:latin typeface="Exo 2"/>
                        <a:ea typeface="Exo 2"/>
                        <a:cs typeface="Exo 2"/>
                        <a:sym typeface="Exo 2"/>
                      </a:endParaRPr>
                    </a:p>
                  </a:txBody>
                  <a:tcPr marL="28575" marR="28575" marT="0" marB="0" anchor="ctr">
                    <a:lnL w="9425" cap="flat" cmpd="sng">
                      <a:solidFill>
                        <a:srgbClr val="C0C0C0"/>
                      </a:solidFill>
                      <a:prstDash val="solid"/>
                      <a:round/>
                      <a:headEnd type="none" w="sm" len="sm"/>
                      <a:tailEnd type="none" w="sm" len="sm"/>
                    </a:lnL>
                    <a:lnR w="9425" cap="flat" cmpd="sng">
                      <a:solidFill>
                        <a:srgbClr val="C0C0C0"/>
                      </a:solidFill>
                      <a:prstDash val="solid"/>
                      <a:round/>
                      <a:headEnd type="none" w="sm" len="sm"/>
                      <a:tailEnd type="none" w="sm" len="sm"/>
                    </a:lnR>
                    <a:lnT w="9425" cap="flat" cmpd="sng">
                      <a:solidFill>
                        <a:srgbClr val="C0C0C0"/>
                      </a:solidFill>
                      <a:prstDash val="solid"/>
                      <a:round/>
                      <a:headEnd type="none" w="sm" len="sm"/>
                      <a:tailEnd type="none" w="sm" len="sm"/>
                    </a:lnT>
                    <a:lnB w="9425" cap="flat" cmpd="sng">
                      <a:solidFill>
                        <a:srgbClr val="C0C0C0"/>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800">
                          <a:solidFill>
                            <a:srgbClr val="73777E"/>
                          </a:solidFill>
                          <a:latin typeface="Exo 2"/>
                          <a:ea typeface="Exo 2"/>
                          <a:cs typeface="Exo 2"/>
                          <a:sym typeface="Exo 2"/>
                        </a:rPr>
                        <a:t>15/09/19 *</a:t>
                      </a:r>
                      <a:endParaRPr sz="800">
                        <a:solidFill>
                          <a:srgbClr val="73777E"/>
                        </a:solidFill>
                        <a:latin typeface="Exo 2"/>
                        <a:ea typeface="Exo 2"/>
                        <a:cs typeface="Exo 2"/>
                        <a:sym typeface="Exo 2"/>
                      </a:endParaRPr>
                    </a:p>
                  </a:txBody>
                  <a:tcPr marL="28575" marR="28575" marT="0" marB="0" anchor="ctr">
                    <a:lnL w="9425" cap="flat" cmpd="sng">
                      <a:solidFill>
                        <a:srgbClr val="C0C0C0"/>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210500">
                <a:tc>
                  <a:txBody>
                    <a:bodyPr/>
                    <a:lstStyle/>
                    <a:p>
                      <a:pPr marL="0" marR="0" lvl="0" indent="0" algn="l" rtl="0">
                        <a:lnSpc>
                          <a:spcPct val="100000"/>
                        </a:lnSpc>
                        <a:spcBef>
                          <a:spcPts val="0"/>
                        </a:spcBef>
                        <a:spcAft>
                          <a:spcPts val="0"/>
                        </a:spcAft>
                        <a:buNone/>
                      </a:pPr>
                      <a:r>
                        <a:rPr lang="en-US" sz="800">
                          <a:solidFill>
                            <a:srgbClr val="73777E"/>
                          </a:solidFill>
                          <a:latin typeface="Exo 2"/>
                          <a:ea typeface="Exo 2"/>
                          <a:cs typeface="Exo 2"/>
                          <a:sym typeface="Exo 2"/>
                        </a:rPr>
                        <a:t>P.S. Fiambalá</a:t>
                      </a:r>
                      <a:endParaRPr sz="800">
                        <a:solidFill>
                          <a:srgbClr val="73777E"/>
                        </a:solidFill>
                        <a:latin typeface="Exo 2"/>
                        <a:ea typeface="Exo 2"/>
                        <a:cs typeface="Exo 2"/>
                        <a:sym typeface="Exo 2"/>
                      </a:endParaRPr>
                    </a:p>
                  </a:txBody>
                  <a:tcPr marL="28575" marR="28575" marT="0" marB="0" anchor="ctr">
                    <a:lnL w="9425" cap="flat" cmpd="sng">
                      <a:solidFill>
                        <a:srgbClr val="C0C0C0"/>
                      </a:solidFill>
                      <a:prstDash val="solid"/>
                      <a:round/>
                      <a:headEnd type="none" w="sm" len="sm"/>
                      <a:tailEnd type="none" w="sm" len="sm"/>
                    </a:lnL>
                    <a:lnR w="9425" cap="flat" cmpd="sng">
                      <a:solidFill>
                        <a:srgbClr val="C0C0C0"/>
                      </a:solidFill>
                      <a:prstDash val="solid"/>
                      <a:round/>
                      <a:headEnd type="none" w="sm" len="sm"/>
                      <a:tailEnd type="none" w="sm" len="sm"/>
                    </a:lnR>
                    <a:lnT w="9425" cap="flat" cmpd="sng">
                      <a:solidFill>
                        <a:srgbClr val="C0C0C0"/>
                      </a:solidFill>
                      <a:prstDash val="solid"/>
                      <a:round/>
                      <a:headEnd type="none" w="sm" len="sm"/>
                      <a:tailEnd type="none" w="sm" len="sm"/>
                    </a:lnT>
                    <a:lnB w="9425" cap="flat" cmpd="sng">
                      <a:solidFill>
                        <a:srgbClr val="C0C0C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US" sz="800">
                          <a:solidFill>
                            <a:srgbClr val="73777E"/>
                          </a:solidFill>
                          <a:latin typeface="Exo 2"/>
                          <a:ea typeface="Exo 2"/>
                          <a:cs typeface="Exo 2"/>
                          <a:sym typeface="Exo 2"/>
                        </a:rPr>
                        <a:t>11</a:t>
                      </a:r>
                      <a:endParaRPr sz="800">
                        <a:solidFill>
                          <a:srgbClr val="73777E"/>
                        </a:solidFill>
                        <a:latin typeface="Exo 2"/>
                        <a:ea typeface="Exo 2"/>
                        <a:cs typeface="Exo 2"/>
                        <a:sym typeface="Exo 2"/>
                      </a:endParaRPr>
                    </a:p>
                  </a:txBody>
                  <a:tcPr marL="28575" marR="28575" marT="0" marB="0" anchor="ctr">
                    <a:lnL w="9425" cap="flat" cmpd="sng">
                      <a:solidFill>
                        <a:srgbClr val="C0C0C0"/>
                      </a:solidFill>
                      <a:prstDash val="solid"/>
                      <a:round/>
                      <a:headEnd type="none" w="sm" len="sm"/>
                      <a:tailEnd type="none" w="sm" len="sm"/>
                    </a:lnL>
                    <a:lnR w="9425" cap="flat" cmpd="sng">
                      <a:solidFill>
                        <a:srgbClr val="C0C0C0"/>
                      </a:solidFill>
                      <a:prstDash val="solid"/>
                      <a:round/>
                      <a:headEnd type="none" w="sm" len="sm"/>
                      <a:tailEnd type="none" w="sm" len="sm"/>
                    </a:lnR>
                    <a:lnT w="9425" cap="flat" cmpd="sng">
                      <a:solidFill>
                        <a:srgbClr val="C0C0C0"/>
                      </a:solidFill>
                      <a:prstDash val="solid"/>
                      <a:round/>
                      <a:headEnd type="none" w="sm" len="sm"/>
                      <a:tailEnd type="none" w="sm" len="sm"/>
                    </a:lnT>
                    <a:lnB w="9425" cap="flat" cmpd="sng">
                      <a:solidFill>
                        <a:srgbClr val="C0C0C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Clr>
                          <a:schemeClr val="dk1"/>
                        </a:buClr>
                        <a:buSzPts val="1100"/>
                        <a:buFont typeface="Arial"/>
                        <a:buNone/>
                      </a:pPr>
                      <a:r>
                        <a:rPr lang="en-US" sz="800">
                          <a:solidFill>
                            <a:srgbClr val="73777E"/>
                          </a:solidFill>
                          <a:latin typeface="Exo 2"/>
                          <a:ea typeface="Exo 2"/>
                          <a:cs typeface="Exo 2"/>
                          <a:sym typeface="Exo 2"/>
                        </a:rPr>
                        <a:t>15/09/19 *</a:t>
                      </a:r>
                      <a:endParaRPr sz="800">
                        <a:solidFill>
                          <a:srgbClr val="73777E"/>
                        </a:solidFill>
                        <a:latin typeface="Exo 2"/>
                        <a:ea typeface="Exo 2"/>
                        <a:cs typeface="Exo 2"/>
                        <a:sym typeface="Exo 2"/>
                      </a:endParaRPr>
                    </a:p>
                  </a:txBody>
                  <a:tcPr marL="28575" marR="28575" marT="0" marB="0" anchor="ctr">
                    <a:lnL w="9425" cap="flat" cmpd="sng">
                      <a:solidFill>
                        <a:srgbClr val="C0C0C0"/>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164225">
                <a:tc>
                  <a:txBody>
                    <a:bodyPr/>
                    <a:lstStyle/>
                    <a:p>
                      <a:pPr marL="0" lvl="0" indent="0" algn="l" rtl="0">
                        <a:lnSpc>
                          <a:spcPct val="100000"/>
                        </a:lnSpc>
                        <a:spcBef>
                          <a:spcPts val="0"/>
                        </a:spcBef>
                        <a:spcAft>
                          <a:spcPts val="0"/>
                        </a:spcAft>
                        <a:buNone/>
                      </a:pPr>
                      <a:r>
                        <a:rPr lang="en-US" sz="900">
                          <a:solidFill>
                            <a:srgbClr val="F3F3F3"/>
                          </a:solidFill>
                          <a:latin typeface="Exo 2"/>
                          <a:ea typeface="Exo 2"/>
                          <a:cs typeface="Exo 2"/>
                          <a:sym typeface="Exo 2"/>
                        </a:rPr>
                        <a:t>TOTAL</a:t>
                      </a:r>
                      <a:endParaRPr sz="900">
                        <a:solidFill>
                          <a:srgbClr val="F3F3F3"/>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C0C0C0"/>
                      </a:solidFill>
                      <a:prstDash val="solid"/>
                      <a:round/>
                      <a:headEnd type="none" w="sm" len="sm"/>
                      <a:tailEnd type="none" w="sm" len="sm"/>
                    </a:lnT>
                    <a:lnB w="9425" cap="flat" cmpd="sng">
                      <a:solidFill>
                        <a:srgbClr val="B5B5B5"/>
                      </a:solidFill>
                      <a:prstDash val="solid"/>
                      <a:round/>
                      <a:headEnd type="none" w="sm" len="sm"/>
                      <a:tailEnd type="none" w="sm" len="sm"/>
                    </a:lnB>
                    <a:solidFill>
                      <a:srgbClr val="6CA99C"/>
                    </a:solidFill>
                  </a:tcPr>
                </a:tc>
                <a:tc gridSpan="2">
                  <a:txBody>
                    <a:bodyPr/>
                    <a:lstStyle/>
                    <a:p>
                      <a:pPr marL="0" lvl="0" indent="0" algn="ctr" rtl="0">
                        <a:lnSpc>
                          <a:spcPct val="100000"/>
                        </a:lnSpc>
                        <a:spcBef>
                          <a:spcPts val="0"/>
                        </a:spcBef>
                        <a:spcAft>
                          <a:spcPts val="0"/>
                        </a:spcAft>
                        <a:buNone/>
                      </a:pPr>
                      <a:r>
                        <a:rPr lang="en-US" sz="900">
                          <a:solidFill>
                            <a:srgbClr val="F3F3F3"/>
                          </a:solidFill>
                          <a:latin typeface="Exo 2"/>
                          <a:ea typeface="Exo 2"/>
                          <a:cs typeface="Exo 2"/>
                          <a:sym typeface="Exo 2"/>
                        </a:rPr>
                        <a:t>400</a:t>
                      </a:r>
                      <a:endParaRPr sz="900">
                        <a:solidFill>
                          <a:srgbClr val="F3F3F3"/>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C0C0C0"/>
                      </a:solidFill>
                      <a:prstDash val="solid"/>
                      <a:round/>
                      <a:headEnd type="none" w="sm" len="sm"/>
                      <a:tailEnd type="none" w="sm" len="sm"/>
                    </a:lnT>
                    <a:lnB w="9425" cap="flat" cmpd="sng">
                      <a:solidFill>
                        <a:srgbClr val="B5B5B5"/>
                      </a:solidFill>
                      <a:prstDash val="solid"/>
                      <a:round/>
                      <a:headEnd type="none" w="sm" len="sm"/>
                      <a:tailEnd type="none" w="sm" len="sm"/>
                    </a:lnB>
                    <a:solidFill>
                      <a:srgbClr val="6CA99C"/>
                    </a:solidFill>
                  </a:tcPr>
                </a:tc>
                <a:tc hMerge="1">
                  <a:txBody>
                    <a:bodyPr/>
                    <a:lstStyle/>
                    <a:p>
                      <a:endParaRPr lang="es-AR"/>
                    </a:p>
                  </a:txBody>
                  <a:tcPr/>
                </a:tc>
              </a:tr>
            </a:tbl>
          </a:graphicData>
        </a:graphic>
      </p:graphicFrame>
      <p:sp>
        <p:nvSpPr>
          <p:cNvPr id="156" name="Google Shape;156;p21"/>
          <p:cNvSpPr txBox="1"/>
          <p:nvPr/>
        </p:nvSpPr>
        <p:spPr>
          <a:xfrm>
            <a:off x="565225" y="1532725"/>
            <a:ext cx="3492300" cy="42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11">
                <a:solidFill>
                  <a:srgbClr val="73777E"/>
                </a:solidFill>
                <a:latin typeface="Exo 2"/>
                <a:ea typeface="Exo 2"/>
                <a:cs typeface="Exo 2"/>
                <a:sym typeface="Exo 2"/>
              </a:rPr>
              <a:t>Solar Fotovoltaica</a:t>
            </a:r>
            <a:endParaRPr sz="1511">
              <a:solidFill>
                <a:srgbClr val="73777E"/>
              </a:solidFill>
              <a:latin typeface="Exo 2"/>
              <a:ea typeface="Exo 2"/>
              <a:cs typeface="Exo 2"/>
              <a:sym typeface="Exo 2"/>
            </a:endParaRPr>
          </a:p>
        </p:txBody>
      </p:sp>
      <p:graphicFrame>
        <p:nvGraphicFramePr>
          <p:cNvPr id="157" name="Google Shape;157;p21"/>
          <p:cNvGraphicFramePr/>
          <p:nvPr/>
        </p:nvGraphicFramePr>
        <p:xfrm>
          <a:off x="5280425" y="1962613"/>
          <a:ext cx="4499425" cy="4310234"/>
        </p:xfrm>
        <a:graphic>
          <a:graphicData uri="http://schemas.openxmlformats.org/drawingml/2006/table">
            <a:tbl>
              <a:tblPr>
                <a:noFill/>
                <a:tableStyleId>{D7212E16-A39C-477D-A84A-14C5A9FEEC18}</a:tableStyleId>
              </a:tblPr>
              <a:tblGrid>
                <a:gridCol w="2374825"/>
                <a:gridCol w="934350"/>
                <a:gridCol w="1190250"/>
              </a:tblGrid>
              <a:tr h="313925">
                <a:tc>
                  <a:txBody>
                    <a:bodyPr/>
                    <a:lstStyle/>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Descripción</a:t>
                      </a:r>
                      <a:endParaRPr sz="1000">
                        <a:solidFill>
                          <a:srgbClr val="F3F3F3"/>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6CA99C"/>
                    </a:solidFill>
                  </a:tcPr>
                </a:tc>
                <a:tc>
                  <a:txBody>
                    <a:bodyPr/>
                    <a:lstStyle/>
                    <a:p>
                      <a:pPr marL="0" lvl="0" indent="0" algn="ctr" rtl="0">
                        <a:lnSpc>
                          <a:spcPct val="115000"/>
                        </a:lnSpc>
                        <a:spcBef>
                          <a:spcPts val="0"/>
                        </a:spcBef>
                        <a:spcAft>
                          <a:spcPts val="0"/>
                        </a:spcAft>
                        <a:buNone/>
                      </a:pPr>
                      <a:r>
                        <a:rPr lang="en-US" sz="1000">
                          <a:solidFill>
                            <a:srgbClr val="F3F3F3"/>
                          </a:solidFill>
                          <a:latin typeface="Exo 2"/>
                          <a:ea typeface="Exo 2"/>
                          <a:cs typeface="Exo 2"/>
                          <a:sym typeface="Exo 2"/>
                        </a:rPr>
                        <a:t>Potencia</a:t>
                      </a:r>
                      <a:endParaRPr sz="1000">
                        <a:solidFill>
                          <a:srgbClr val="F3F3F3"/>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6CA99C"/>
                    </a:solidFill>
                  </a:tcPr>
                </a:tc>
                <a:tc>
                  <a:txBody>
                    <a:bodyPr/>
                    <a:lstStyle/>
                    <a:p>
                      <a:pPr marL="0" marR="0" lvl="0" indent="0" algn="ctr" rtl="0">
                        <a:lnSpc>
                          <a:spcPct val="115000"/>
                        </a:lnSpc>
                        <a:spcBef>
                          <a:spcPts val="0"/>
                        </a:spcBef>
                        <a:spcAft>
                          <a:spcPts val="0"/>
                        </a:spcAft>
                        <a:buNone/>
                      </a:pPr>
                      <a:r>
                        <a:rPr lang="en-US" sz="1000">
                          <a:solidFill>
                            <a:srgbClr val="F3F3F3"/>
                          </a:solidFill>
                          <a:latin typeface="Exo 2"/>
                          <a:ea typeface="Exo 2"/>
                          <a:cs typeface="Exo 2"/>
                          <a:sym typeface="Exo 2"/>
                        </a:rPr>
                        <a:t>Fecha Comercial</a:t>
                      </a:r>
                      <a:endParaRPr sz="1000">
                        <a:solidFill>
                          <a:srgbClr val="F3F3F3"/>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6CA99C"/>
                    </a:solidFill>
                  </a:tcPr>
                </a:tc>
              </a:tr>
              <a:tr h="180975">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PE La Castellana</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100,8</a:t>
                      </a:r>
                      <a:endParaRPr sz="800" b="1">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18/8/2018</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180975">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P.E.  Achiras</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48</a:t>
                      </a:r>
                      <a:endParaRPr sz="800" b="1">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21/9/2018</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180975">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PUERTO MADRYN I</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71</a:t>
                      </a:r>
                      <a:r>
                        <a:rPr lang="en-US" sz="800">
                          <a:solidFill>
                            <a:srgbClr val="73777E"/>
                          </a:solidFill>
                          <a:latin typeface="Exo 2"/>
                          <a:ea typeface="Exo 2"/>
                          <a:cs typeface="Exo 2"/>
                          <a:sym typeface="Exo 2"/>
                        </a:rPr>
                        <a:t>,1</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2/11/2018</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180975">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P.E. Garayalde</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24,15</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28/11/2018</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180975">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PE Chubut Norte</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28,8</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12/12/2018</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180975">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EÓLICO VILLALONGA GENNEIA</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51,75</a:t>
                      </a:r>
                      <a:endParaRPr sz="800" b="1">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19/12/2018</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180975">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Parque eólico ALUAR I (MATER)</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50,4</a:t>
                      </a:r>
                      <a:endParaRPr sz="800" b="1">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20/2/2019</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180975">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EÓLICO VILLALONGA II GENNEIA (MATER)</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3,45</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22/2/2019</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180975">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P.E. Bicentenario</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100,8</a:t>
                      </a:r>
                      <a:endParaRPr sz="800" b="1">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13/3/2019</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180975">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P.E. La Banderita</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39,6</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6/4/2019</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180975">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Parque Eólico del Bicentenario II (MATER)</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25,2</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19/4/2019</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180975">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Parque Eólico Pampa Energía (MATER)</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50,4</a:t>
                      </a:r>
                      <a:endParaRPr sz="800" b="1">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10/5/2019</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180975">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Central eólico de la Bahía (MATER)</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50,4</a:t>
                      </a:r>
                      <a:endParaRPr sz="800" b="1">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7/6/2019</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180975">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P.E. Pomona I</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b="1">
                          <a:solidFill>
                            <a:srgbClr val="73777E"/>
                          </a:solidFill>
                          <a:latin typeface="Exo 2"/>
                          <a:ea typeface="Exo 2"/>
                          <a:cs typeface="Exo 2"/>
                          <a:sym typeface="Exo 2"/>
                        </a:rPr>
                        <a:t>101,4</a:t>
                      </a:r>
                      <a:endParaRPr sz="800" b="1">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12/7/2019</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180975">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Parque Eólico La Castellana II (MATER)</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14,4</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17/7/2019</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180975">
                <a:tc>
                  <a:txBody>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Parque Eólico POMONA II (MATER)</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C0C0C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11,7</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C0C0C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14/8/2019</a:t>
                      </a:r>
                      <a:endParaRPr sz="800">
                        <a:solidFill>
                          <a:srgbClr val="73777E"/>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180975">
                <a:tc>
                  <a:txBody>
                    <a:bodyPr/>
                    <a:lstStyle/>
                    <a:p>
                      <a:pPr marL="0" marR="0" lvl="0" indent="0" algn="l" rtl="0">
                        <a:lnSpc>
                          <a:spcPct val="115000"/>
                        </a:lnSpc>
                        <a:spcBef>
                          <a:spcPts val="0"/>
                        </a:spcBef>
                        <a:spcAft>
                          <a:spcPts val="0"/>
                        </a:spcAft>
                        <a:buNone/>
                      </a:pPr>
                      <a:r>
                        <a:rPr lang="en-US" sz="800">
                          <a:solidFill>
                            <a:srgbClr val="73777E"/>
                          </a:solidFill>
                          <a:latin typeface="Exo 2"/>
                          <a:ea typeface="Exo 2"/>
                          <a:cs typeface="Exo 2"/>
                          <a:sym typeface="Exo 2"/>
                        </a:rPr>
                        <a:t>P.E. DIADEMA II</a:t>
                      </a:r>
                      <a:endParaRPr sz="800">
                        <a:solidFill>
                          <a:srgbClr val="73777E"/>
                        </a:solidFill>
                        <a:latin typeface="Exo 2"/>
                        <a:ea typeface="Exo 2"/>
                        <a:cs typeface="Exo 2"/>
                        <a:sym typeface="Exo 2"/>
                      </a:endParaRPr>
                    </a:p>
                  </a:txBody>
                  <a:tcPr marL="28575" marR="28575" marT="0" marB="0" anchor="ctr">
                    <a:lnL w="9425" cap="flat" cmpd="sng">
                      <a:solidFill>
                        <a:srgbClr val="C0C0C0"/>
                      </a:solidFill>
                      <a:prstDash val="solid"/>
                      <a:round/>
                      <a:headEnd type="none" w="sm" len="sm"/>
                      <a:tailEnd type="none" w="sm" len="sm"/>
                    </a:lnL>
                    <a:lnR w="9425" cap="flat" cmpd="sng">
                      <a:solidFill>
                        <a:srgbClr val="C0C0C0"/>
                      </a:solidFill>
                      <a:prstDash val="solid"/>
                      <a:round/>
                      <a:headEnd type="none" w="sm" len="sm"/>
                      <a:tailEnd type="none" w="sm" len="sm"/>
                    </a:lnR>
                    <a:lnT w="9425" cap="flat" cmpd="sng">
                      <a:solidFill>
                        <a:srgbClr val="C0C0C0"/>
                      </a:solidFill>
                      <a:prstDash val="solid"/>
                      <a:round/>
                      <a:headEnd type="none" w="sm" len="sm"/>
                      <a:tailEnd type="none" w="sm" len="sm"/>
                    </a:lnT>
                    <a:lnB w="9425" cap="flat" cmpd="sng">
                      <a:solidFill>
                        <a:srgbClr val="C0C0C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None/>
                      </a:pPr>
                      <a:r>
                        <a:rPr lang="en-US" sz="800">
                          <a:solidFill>
                            <a:srgbClr val="73777E"/>
                          </a:solidFill>
                          <a:latin typeface="Exo 2"/>
                          <a:ea typeface="Exo 2"/>
                          <a:cs typeface="Exo 2"/>
                          <a:sym typeface="Exo 2"/>
                        </a:rPr>
                        <a:t>27,6</a:t>
                      </a:r>
                      <a:endParaRPr sz="800">
                        <a:solidFill>
                          <a:srgbClr val="73777E"/>
                        </a:solidFill>
                        <a:latin typeface="Exo 2"/>
                        <a:ea typeface="Exo 2"/>
                        <a:cs typeface="Exo 2"/>
                        <a:sym typeface="Exo 2"/>
                      </a:endParaRPr>
                    </a:p>
                  </a:txBody>
                  <a:tcPr marL="28575" marR="28575" marT="0" marB="0" anchor="ctr">
                    <a:lnL w="9425" cap="flat" cmpd="sng">
                      <a:solidFill>
                        <a:srgbClr val="C0C0C0"/>
                      </a:solidFill>
                      <a:prstDash val="solid"/>
                      <a:round/>
                      <a:headEnd type="none" w="sm" len="sm"/>
                      <a:tailEnd type="none" w="sm" len="sm"/>
                    </a:lnL>
                    <a:lnR w="9425" cap="flat" cmpd="sng">
                      <a:solidFill>
                        <a:srgbClr val="C0C0C0"/>
                      </a:solidFill>
                      <a:prstDash val="solid"/>
                      <a:round/>
                      <a:headEnd type="none" w="sm" len="sm"/>
                      <a:tailEnd type="none" w="sm" len="sm"/>
                    </a:lnR>
                    <a:lnT w="9425" cap="flat" cmpd="sng">
                      <a:solidFill>
                        <a:srgbClr val="C0C0C0"/>
                      </a:solidFill>
                      <a:prstDash val="solid"/>
                      <a:round/>
                      <a:headEnd type="none" w="sm" len="sm"/>
                      <a:tailEnd type="none" w="sm" len="sm"/>
                    </a:lnT>
                    <a:lnB w="9425" cap="flat" cmpd="sng">
                      <a:solidFill>
                        <a:srgbClr val="C0C0C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09/09/19 *</a:t>
                      </a:r>
                      <a:endParaRPr sz="800">
                        <a:solidFill>
                          <a:srgbClr val="73777E"/>
                        </a:solidFill>
                        <a:latin typeface="Exo 2"/>
                        <a:ea typeface="Exo 2"/>
                        <a:cs typeface="Exo 2"/>
                        <a:sym typeface="Exo 2"/>
                      </a:endParaRPr>
                    </a:p>
                  </a:txBody>
                  <a:tcPr marL="28575" marR="28575" marT="0" marB="0" anchor="ctr">
                    <a:lnL w="9425" cap="flat" cmpd="sng">
                      <a:solidFill>
                        <a:srgbClr val="C0C0C0"/>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180975">
                <a:tc>
                  <a:txBody>
                    <a:bodyPr/>
                    <a:lstStyle/>
                    <a:p>
                      <a:pPr marL="0" marR="0" lvl="0" indent="0" algn="l" rtl="0">
                        <a:lnSpc>
                          <a:spcPct val="115000"/>
                        </a:lnSpc>
                        <a:spcBef>
                          <a:spcPts val="0"/>
                        </a:spcBef>
                        <a:spcAft>
                          <a:spcPts val="0"/>
                        </a:spcAft>
                        <a:buNone/>
                      </a:pPr>
                      <a:r>
                        <a:rPr lang="en-US" sz="800">
                          <a:solidFill>
                            <a:srgbClr val="73777E"/>
                          </a:solidFill>
                          <a:latin typeface="Exo 2"/>
                          <a:ea typeface="Exo 2"/>
                          <a:cs typeface="Exo 2"/>
                          <a:sym typeface="Exo 2"/>
                        </a:rPr>
                        <a:t>P.E. ENERGETICA I fase 2 (MATER)</a:t>
                      </a:r>
                      <a:endParaRPr sz="800">
                        <a:solidFill>
                          <a:srgbClr val="73777E"/>
                        </a:solidFill>
                        <a:latin typeface="Exo 2"/>
                        <a:ea typeface="Exo 2"/>
                        <a:cs typeface="Exo 2"/>
                        <a:sym typeface="Exo 2"/>
                      </a:endParaRPr>
                    </a:p>
                  </a:txBody>
                  <a:tcPr marL="28575" marR="28575" marT="0" marB="0" anchor="ctr">
                    <a:lnL w="9425" cap="flat" cmpd="sng">
                      <a:solidFill>
                        <a:srgbClr val="C0C0C0"/>
                      </a:solidFill>
                      <a:prstDash val="solid"/>
                      <a:round/>
                      <a:headEnd type="none" w="sm" len="sm"/>
                      <a:tailEnd type="none" w="sm" len="sm"/>
                    </a:lnL>
                    <a:lnR w="9425" cap="flat" cmpd="sng">
                      <a:solidFill>
                        <a:srgbClr val="C0C0C0"/>
                      </a:solidFill>
                      <a:prstDash val="solid"/>
                      <a:round/>
                      <a:headEnd type="none" w="sm" len="sm"/>
                      <a:tailEnd type="none" w="sm" len="sm"/>
                    </a:lnR>
                    <a:lnT w="9425" cap="flat" cmpd="sng">
                      <a:solidFill>
                        <a:srgbClr val="C0C0C0"/>
                      </a:solidFill>
                      <a:prstDash val="solid"/>
                      <a:round/>
                      <a:headEnd type="none" w="sm" len="sm"/>
                      <a:tailEnd type="none" w="sm" len="sm"/>
                    </a:lnT>
                    <a:lnB w="9425" cap="flat" cmpd="sng">
                      <a:solidFill>
                        <a:srgbClr val="C0C0C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None/>
                      </a:pPr>
                      <a:r>
                        <a:rPr lang="en-US" sz="800">
                          <a:solidFill>
                            <a:srgbClr val="73777E"/>
                          </a:solidFill>
                          <a:latin typeface="Exo 2"/>
                          <a:ea typeface="Exo 2"/>
                          <a:cs typeface="Exo 2"/>
                          <a:sym typeface="Exo 2"/>
                        </a:rPr>
                        <a:t>19,2</a:t>
                      </a:r>
                      <a:endParaRPr sz="800">
                        <a:solidFill>
                          <a:srgbClr val="73777E"/>
                        </a:solidFill>
                        <a:latin typeface="Exo 2"/>
                        <a:ea typeface="Exo 2"/>
                        <a:cs typeface="Exo 2"/>
                        <a:sym typeface="Exo 2"/>
                      </a:endParaRPr>
                    </a:p>
                  </a:txBody>
                  <a:tcPr marL="28575" marR="28575" marT="0" marB="0" anchor="ctr">
                    <a:lnL w="9425" cap="flat" cmpd="sng">
                      <a:solidFill>
                        <a:srgbClr val="C0C0C0"/>
                      </a:solidFill>
                      <a:prstDash val="solid"/>
                      <a:round/>
                      <a:headEnd type="none" w="sm" len="sm"/>
                      <a:tailEnd type="none" w="sm" len="sm"/>
                    </a:lnL>
                    <a:lnR w="9425" cap="flat" cmpd="sng">
                      <a:solidFill>
                        <a:srgbClr val="C0C0C0"/>
                      </a:solidFill>
                      <a:prstDash val="solid"/>
                      <a:round/>
                      <a:headEnd type="none" w="sm" len="sm"/>
                      <a:tailEnd type="none" w="sm" len="sm"/>
                    </a:lnR>
                    <a:lnT w="9425" cap="flat" cmpd="sng">
                      <a:solidFill>
                        <a:srgbClr val="C0C0C0"/>
                      </a:solidFill>
                      <a:prstDash val="solid"/>
                      <a:round/>
                      <a:headEnd type="none" w="sm" len="sm"/>
                      <a:tailEnd type="none" w="sm" len="sm"/>
                    </a:lnT>
                    <a:lnB w="9425" cap="flat" cmpd="sng">
                      <a:solidFill>
                        <a:srgbClr val="C0C0C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US" sz="800">
                          <a:solidFill>
                            <a:srgbClr val="73777E"/>
                          </a:solidFill>
                          <a:latin typeface="Exo 2"/>
                          <a:ea typeface="Exo 2"/>
                          <a:cs typeface="Exo 2"/>
                          <a:sym typeface="Exo 2"/>
                        </a:rPr>
                        <a:t>09/09/19 *</a:t>
                      </a:r>
                      <a:endParaRPr sz="800">
                        <a:solidFill>
                          <a:srgbClr val="73777E"/>
                        </a:solidFill>
                        <a:latin typeface="Exo 2"/>
                        <a:ea typeface="Exo 2"/>
                        <a:cs typeface="Exo 2"/>
                        <a:sym typeface="Exo 2"/>
                      </a:endParaRPr>
                    </a:p>
                  </a:txBody>
                  <a:tcPr marL="28575" marR="28575" marT="0" marB="0" anchor="ctr">
                    <a:lnL w="9425" cap="flat" cmpd="sng">
                      <a:solidFill>
                        <a:srgbClr val="C0C0C0"/>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180975">
                <a:tc>
                  <a:txBody>
                    <a:bodyPr/>
                    <a:lstStyle/>
                    <a:p>
                      <a:pPr marL="0" marR="0" lvl="0" indent="0" algn="l" rtl="0">
                        <a:lnSpc>
                          <a:spcPct val="115000"/>
                        </a:lnSpc>
                        <a:spcBef>
                          <a:spcPts val="0"/>
                        </a:spcBef>
                        <a:spcAft>
                          <a:spcPts val="0"/>
                        </a:spcAft>
                        <a:buNone/>
                      </a:pPr>
                      <a:r>
                        <a:rPr lang="en-US" sz="800">
                          <a:solidFill>
                            <a:srgbClr val="73777E"/>
                          </a:solidFill>
                          <a:latin typeface="Exo 2"/>
                          <a:ea typeface="Exo 2"/>
                          <a:cs typeface="Exo 2"/>
                          <a:sym typeface="Exo 2"/>
                        </a:rPr>
                        <a:t>Parque Eólico Vientos La Genoveva II (MATER)</a:t>
                      </a:r>
                      <a:endParaRPr sz="800">
                        <a:solidFill>
                          <a:srgbClr val="73777E"/>
                        </a:solidFill>
                        <a:latin typeface="Exo 2"/>
                        <a:ea typeface="Exo 2"/>
                        <a:cs typeface="Exo 2"/>
                        <a:sym typeface="Exo 2"/>
                      </a:endParaRPr>
                    </a:p>
                  </a:txBody>
                  <a:tcPr marL="28575" marR="28575" marT="0" marB="0" anchor="ctr">
                    <a:lnL w="9425" cap="flat" cmpd="sng">
                      <a:solidFill>
                        <a:srgbClr val="C0C0C0"/>
                      </a:solidFill>
                      <a:prstDash val="solid"/>
                      <a:round/>
                      <a:headEnd type="none" w="sm" len="sm"/>
                      <a:tailEnd type="none" w="sm" len="sm"/>
                    </a:lnL>
                    <a:lnR w="9425" cap="flat" cmpd="sng">
                      <a:solidFill>
                        <a:srgbClr val="C0C0C0"/>
                      </a:solidFill>
                      <a:prstDash val="solid"/>
                      <a:round/>
                      <a:headEnd type="none" w="sm" len="sm"/>
                      <a:tailEnd type="none" w="sm" len="sm"/>
                    </a:lnR>
                    <a:lnT w="9425" cap="flat" cmpd="sng">
                      <a:solidFill>
                        <a:srgbClr val="C0C0C0"/>
                      </a:solidFill>
                      <a:prstDash val="solid"/>
                      <a:round/>
                      <a:headEnd type="none" w="sm" len="sm"/>
                      <a:tailEnd type="none" w="sm" len="sm"/>
                    </a:lnT>
                    <a:lnB w="9425" cap="flat" cmpd="sng">
                      <a:solidFill>
                        <a:srgbClr val="C0C0C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None/>
                      </a:pPr>
                      <a:r>
                        <a:rPr lang="en-US" sz="800">
                          <a:solidFill>
                            <a:srgbClr val="73777E"/>
                          </a:solidFill>
                          <a:latin typeface="Exo 2"/>
                          <a:ea typeface="Exo 2"/>
                          <a:cs typeface="Exo 2"/>
                          <a:sym typeface="Exo 2"/>
                        </a:rPr>
                        <a:t>41,8</a:t>
                      </a:r>
                      <a:endParaRPr sz="800">
                        <a:solidFill>
                          <a:srgbClr val="73777E"/>
                        </a:solidFill>
                        <a:latin typeface="Exo 2"/>
                        <a:ea typeface="Exo 2"/>
                        <a:cs typeface="Exo 2"/>
                        <a:sym typeface="Exo 2"/>
                      </a:endParaRPr>
                    </a:p>
                  </a:txBody>
                  <a:tcPr marL="28575" marR="28575" marT="0" marB="0" anchor="ctr">
                    <a:lnL w="9425" cap="flat" cmpd="sng">
                      <a:solidFill>
                        <a:srgbClr val="C0C0C0"/>
                      </a:solidFill>
                      <a:prstDash val="solid"/>
                      <a:round/>
                      <a:headEnd type="none" w="sm" len="sm"/>
                      <a:tailEnd type="none" w="sm" len="sm"/>
                    </a:lnL>
                    <a:lnR w="9425" cap="flat" cmpd="sng">
                      <a:solidFill>
                        <a:srgbClr val="C0C0C0"/>
                      </a:solidFill>
                      <a:prstDash val="solid"/>
                      <a:round/>
                      <a:headEnd type="none" w="sm" len="sm"/>
                      <a:tailEnd type="none" w="sm" len="sm"/>
                    </a:lnR>
                    <a:lnT w="9425" cap="flat" cmpd="sng">
                      <a:solidFill>
                        <a:srgbClr val="C0C0C0"/>
                      </a:solidFill>
                      <a:prstDash val="solid"/>
                      <a:round/>
                      <a:headEnd type="none" w="sm" len="sm"/>
                      <a:tailEnd type="none" w="sm" len="sm"/>
                    </a:lnT>
                    <a:lnB w="9425" cap="flat" cmpd="sng">
                      <a:solidFill>
                        <a:srgbClr val="C0C0C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800">
                          <a:solidFill>
                            <a:srgbClr val="73777E"/>
                          </a:solidFill>
                          <a:latin typeface="Exo 2"/>
                          <a:ea typeface="Exo 2"/>
                          <a:cs typeface="Exo 2"/>
                          <a:sym typeface="Exo 2"/>
                        </a:rPr>
                        <a:t>15/09/19 *</a:t>
                      </a:r>
                      <a:endParaRPr sz="800">
                        <a:solidFill>
                          <a:srgbClr val="73777E"/>
                        </a:solidFill>
                        <a:latin typeface="Exo 2"/>
                        <a:ea typeface="Exo 2"/>
                        <a:cs typeface="Exo 2"/>
                        <a:sym typeface="Exo 2"/>
                      </a:endParaRPr>
                    </a:p>
                  </a:txBody>
                  <a:tcPr marL="28575" marR="28575" marT="0" marB="0" anchor="ctr">
                    <a:lnL w="9425" cap="flat" cmpd="sng">
                      <a:solidFill>
                        <a:srgbClr val="C0C0C0"/>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180975">
                <a:tc>
                  <a:txBody>
                    <a:bodyPr/>
                    <a:lstStyle/>
                    <a:p>
                      <a:pPr marL="0" marR="0" lvl="0" indent="0" algn="l" rtl="0">
                        <a:lnSpc>
                          <a:spcPct val="115000"/>
                        </a:lnSpc>
                        <a:spcBef>
                          <a:spcPts val="0"/>
                        </a:spcBef>
                        <a:spcAft>
                          <a:spcPts val="0"/>
                        </a:spcAft>
                        <a:buNone/>
                      </a:pPr>
                      <a:r>
                        <a:rPr lang="en-US" sz="800">
                          <a:solidFill>
                            <a:srgbClr val="73777E"/>
                          </a:solidFill>
                          <a:latin typeface="Exo 2"/>
                          <a:ea typeface="Exo 2"/>
                          <a:cs typeface="Exo 2"/>
                          <a:sym typeface="Exo 2"/>
                        </a:rPr>
                        <a:t>PE GARCÍA Del RÍO</a:t>
                      </a:r>
                      <a:endParaRPr sz="800">
                        <a:solidFill>
                          <a:srgbClr val="73777E"/>
                        </a:solidFill>
                        <a:latin typeface="Exo 2"/>
                        <a:ea typeface="Exo 2"/>
                        <a:cs typeface="Exo 2"/>
                        <a:sym typeface="Exo 2"/>
                      </a:endParaRPr>
                    </a:p>
                  </a:txBody>
                  <a:tcPr marL="28575" marR="28575" marT="0" marB="0" anchor="ctr">
                    <a:lnL w="9425" cap="flat" cmpd="sng">
                      <a:solidFill>
                        <a:srgbClr val="C0C0C0"/>
                      </a:solidFill>
                      <a:prstDash val="solid"/>
                      <a:round/>
                      <a:headEnd type="none" w="sm" len="sm"/>
                      <a:tailEnd type="none" w="sm" len="sm"/>
                    </a:lnL>
                    <a:lnR w="9425" cap="flat" cmpd="sng">
                      <a:solidFill>
                        <a:srgbClr val="C0C0C0"/>
                      </a:solidFill>
                      <a:prstDash val="solid"/>
                      <a:round/>
                      <a:headEnd type="none" w="sm" len="sm"/>
                      <a:tailEnd type="none" w="sm" len="sm"/>
                    </a:lnR>
                    <a:lnT w="9425" cap="flat" cmpd="sng">
                      <a:solidFill>
                        <a:srgbClr val="C0C0C0"/>
                      </a:solidFill>
                      <a:prstDash val="solid"/>
                      <a:round/>
                      <a:headEnd type="none" w="sm" len="sm"/>
                      <a:tailEnd type="none" w="sm" len="sm"/>
                    </a:lnT>
                    <a:lnB w="9425" cap="flat" cmpd="sng">
                      <a:solidFill>
                        <a:srgbClr val="C0C0C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None/>
                      </a:pPr>
                      <a:r>
                        <a:rPr lang="en-US" sz="800">
                          <a:solidFill>
                            <a:srgbClr val="73777E"/>
                          </a:solidFill>
                          <a:latin typeface="Exo 2"/>
                          <a:ea typeface="Exo 2"/>
                          <a:cs typeface="Exo 2"/>
                          <a:sym typeface="Exo 2"/>
                        </a:rPr>
                        <a:t>10</a:t>
                      </a:r>
                      <a:endParaRPr sz="800">
                        <a:solidFill>
                          <a:srgbClr val="73777E"/>
                        </a:solidFill>
                        <a:latin typeface="Exo 2"/>
                        <a:ea typeface="Exo 2"/>
                        <a:cs typeface="Exo 2"/>
                        <a:sym typeface="Exo 2"/>
                      </a:endParaRPr>
                    </a:p>
                  </a:txBody>
                  <a:tcPr marL="28575" marR="28575" marT="0" marB="0" anchor="ctr">
                    <a:lnL w="9425" cap="flat" cmpd="sng">
                      <a:solidFill>
                        <a:srgbClr val="C0C0C0"/>
                      </a:solidFill>
                      <a:prstDash val="solid"/>
                      <a:round/>
                      <a:headEnd type="none" w="sm" len="sm"/>
                      <a:tailEnd type="none" w="sm" len="sm"/>
                    </a:lnL>
                    <a:lnR w="9425" cap="flat" cmpd="sng">
                      <a:solidFill>
                        <a:srgbClr val="C0C0C0"/>
                      </a:solidFill>
                      <a:prstDash val="solid"/>
                      <a:round/>
                      <a:headEnd type="none" w="sm" len="sm"/>
                      <a:tailEnd type="none" w="sm" len="sm"/>
                    </a:lnR>
                    <a:lnT w="9425" cap="flat" cmpd="sng">
                      <a:solidFill>
                        <a:srgbClr val="C0C0C0"/>
                      </a:solidFill>
                      <a:prstDash val="solid"/>
                      <a:round/>
                      <a:headEnd type="none" w="sm" len="sm"/>
                      <a:tailEnd type="none" w="sm" len="sm"/>
                    </a:lnT>
                    <a:lnB w="9425" cap="flat" cmpd="sng">
                      <a:solidFill>
                        <a:srgbClr val="C0C0C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800">
                          <a:solidFill>
                            <a:srgbClr val="73777E"/>
                          </a:solidFill>
                          <a:latin typeface="Exo 2"/>
                          <a:ea typeface="Exo 2"/>
                          <a:cs typeface="Exo 2"/>
                          <a:sym typeface="Exo 2"/>
                        </a:rPr>
                        <a:t>15/09/19 *</a:t>
                      </a:r>
                      <a:endParaRPr sz="800">
                        <a:solidFill>
                          <a:srgbClr val="73777E"/>
                        </a:solidFill>
                        <a:latin typeface="Exo 2"/>
                        <a:ea typeface="Exo 2"/>
                        <a:cs typeface="Exo 2"/>
                        <a:sym typeface="Exo 2"/>
                      </a:endParaRPr>
                    </a:p>
                  </a:txBody>
                  <a:tcPr marL="28575" marR="28575" marT="0" marB="0" anchor="ctr">
                    <a:lnL w="9425" cap="flat" cmpd="sng">
                      <a:solidFill>
                        <a:srgbClr val="C0C0C0"/>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180975">
                <a:tc>
                  <a:txBody>
                    <a:bodyPr/>
                    <a:lstStyle/>
                    <a:p>
                      <a:pPr marL="0" marR="0" lvl="0" indent="0" algn="l" rtl="0">
                        <a:lnSpc>
                          <a:spcPct val="115000"/>
                        </a:lnSpc>
                        <a:spcBef>
                          <a:spcPts val="0"/>
                        </a:spcBef>
                        <a:spcAft>
                          <a:spcPts val="0"/>
                        </a:spcAft>
                        <a:buNone/>
                      </a:pPr>
                      <a:r>
                        <a:rPr lang="en-US" sz="800">
                          <a:solidFill>
                            <a:srgbClr val="73777E"/>
                          </a:solidFill>
                          <a:latin typeface="Exo 2"/>
                          <a:ea typeface="Exo 2"/>
                          <a:cs typeface="Exo 2"/>
                          <a:sym typeface="Exo 2"/>
                        </a:rPr>
                        <a:t>PUERTO MADRYN II</a:t>
                      </a:r>
                      <a:endParaRPr sz="800">
                        <a:solidFill>
                          <a:srgbClr val="73777E"/>
                        </a:solidFill>
                        <a:latin typeface="Exo 2"/>
                        <a:ea typeface="Exo 2"/>
                        <a:cs typeface="Exo 2"/>
                        <a:sym typeface="Exo 2"/>
                      </a:endParaRPr>
                    </a:p>
                  </a:txBody>
                  <a:tcPr marL="28575" marR="28575" marT="0" marB="0" anchor="ctr">
                    <a:lnL w="9425" cap="flat" cmpd="sng">
                      <a:solidFill>
                        <a:srgbClr val="C0C0C0"/>
                      </a:solidFill>
                      <a:prstDash val="solid"/>
                      <a:round/>
                      <a:headEnd type="none" w="sm" len="sm"/>
                      <a:tailEnd type="none" w="sm" len="sm"/>
                    </a:lnL>
                    <a:lnR w="9425" cap="flat" cmpd="sng">
                      <a:solidFill>
                        <a:srgbClr val="C0C0C0"/>
                      </a:solidFill>
                      <a:prstDash val="solid"/>
                      <a:round/>
                      <a:headEnd type="none" w="sm" len="sm"/>
                      <a:tailEnd type="none" w="sm" len="sm"/>
                    </a:lnR>
                    <a:lnT w="9425" cap="flat" cmpd="sng">
                      <a:solidFill>
                        <a:srgbClr val="C0C0C0"/>
                      </a:solidFill>
                      <a:prstDash val="solid"/>
                      <a:round/>
                      <a:headEnd type="none" w="sm" len="sm"/>
                      <a:tailEnd type="none" w="sm" len="sm"/>
                    </a:lnT>
                    <a:lnB w="9425" cap="flat" cmpd="sng">
                      <a:solidFill>
                        <a:srgbClr val="C0C0C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None/>
                      </a:pPr>
                      <a:r>
                        <a:rPr lang="en-US" sz="800">
                          <a:solidFill>
                            <a:srgbClr val="73777E"/>
                          </a:solidFill>
                          <a:latin typeface="Exo 2"/>
                          <a:ea typeface="Exo 2"/>
                          <a:cs typeface="Exo 2"/>
                          <a:sym typeface="Exo 2"/>
                        </a:rPr>
                        <a:t>150</a:t>
                      </a:r>
                      <a:endParaRPr sz="800">
                        <a:solidFill>
                          <a:srgbClr val="73777E"/>
                        </a:solidFill>
                        <a:latin typeface="Exo 2"/>
                        <a:ea typeface="Exo 2"/>
                        <a:cs typeface="Exo 2"/>
                        <a:sym typeface="Exo 2"/>
                      </a:endParaRPr>
                    </a:p>
                  </a:txBody>
                  <a:tcPr marL="28575" marR="28575" marT="0" marB="0" anchor="ctr">
                    <a:lnL w="9425" cap="flat" cmpd="sng">
                      <a:solidFill>
                        <a:srgbClr val="C0C0C0"/>
                      </a:solidFill>
                      <a:prstDash val="solid"/>
                      <a:round/>
                      <a:headEnd type="none" w="sm" len="sm"/>
                      <a:tailEnd type="none" w="sm" len="sm"/>
                    </a:lnL>
                    <a:lnR w="9425" cap="flat" cmpd="sng">
                      <a:solidFill>
                        <a:srgbClr val="C0C0C0"/>
                      </a:solidFill>
                      <a:prstDash val="solid"/>
                      <a:round/>
                      <a:headEnd type="none" w="sm" len="sm"/>
                      <a:tailEnd type="none" w="sm" len="sm"/>
                    </a:lnR>
                    <a:lnT w="9425" cap="flat" cmpd="sng">
                      <a:solidFill>
                        <a:srgbClr val="C0C0C0"/>
                      </a:solidFill>
                      <a:prstDash val="solid"/>
                      <a:round/>
                      <a:headEnd type="none" w="sm" len="sm"/>
                      <a:tailEnd type="none" w="sm" len="sm"/>
                    </a:lnT>
                    <a:lnB w="9425" cap="flat" cmpd="sng">
                      <a:solidFill>
                        <a:srgbClr val="C0C0C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800">
                          <a:solidFill>
                            <a:srgbClr val="73777E"/>
                          </a:solidFill>
                          <a:latin typeface="Exo 2"/>
                          <a:ea typeface="Exo 2"/>
                          <a:cs typeface="Exo 2"/>
                          <a:sym typeface="Exo 2"/>
                        </a:rPr>
                        <a:t>01/10/19 *</a:t>
                      </a:r>
                      <a:endParaRPr sz="800">
                        <a:solidFill>
                          <a:srgbClr val="73777E"/>
                        </a:solidFill>
                        <a:latin typeface="Exo 2"/>
                        <a:ea typeface="Exo 2"/>
                        <a:cs typeface="Exo 2"/>
                        <a:sym typeface="Exo 2"/>
                      </a:endParaRPr>
                    </a:p>
                  </a:txBody>
                  <a:tcPr marL="28575" marR="28575" marT="0" marB="0" anchor="ctr">
                    <a:lnL w="9425" cap="flat" cmpd="sng">
                      <a:solidFill>
                        <a:srgbClr val="C0C0C0"/>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B5B5B5"/>
                      </a:solidFill>
                      <a:prstDash val="solid"/>
                      <a:round/>
                      <a:headEnd type="none" w="sm" len="sm"/>
                      <a:tailEnd type="none" w="sm" len="sm"/>
                    </a:lnT>
                    <a:lnB w="9425" cap="flat" cmpd="sng">
                      <a:solidFill>
                        <a:srgbClr val="B5B5B5"/>
                      </a:solidFill>
                      <a:prstDash val="solid"/>
                      <a:round/>
                      <a:headEnd type="none" w="sm" len="sm"/>
                      <a:tailEnd type="none" w="sm" len="sm"/>
                    </a:lnB>
                    <a:solidFill>
                      <a:srgbClr val="FFFFFF"/>
                    </a:solidFill>
                  </a:tcPr>
                </a:tc>
              </a:tr>
              <a:tr h="184850">
                <a:tc>
                  <a:txBody>
                    <a:bodyPr/>
                    <a:lstStyle/>
                    <a:p>
                      <a:pPr marL="0" lvl="0" indent="0" algn="l" rtl="0">
                        <a:lnSpc>
                          <a:spcPct val="115000"/>
                        </a:lnSpc>
                        <a:spcBef>
                          <a:spcPts val="0"/>
                        </a:spcBef>
                        <a:spcAft>
                          <a:spcPts val="0"/>
                        </a:spcAft>
                        <a:buNone/>
                      </a:pPr>
                      <a:r>
                        <a:rPr lang="en-US" sz="900">
                          <a:solidFill>
                            <a:srgbClr val="F3F3F3"/>
                          </a:solidFill>
                          <a:latin typeface="Exo 2"/>
                          <a:ea typeface="Exo 2"/>
                          <a:cs typeface="Exo 2"/>
                          <a:sym typeface="Exo 2"/>
                        </a:rPr>
                        <a:t>TOTAL</a:t>
                      </a:r>
                      <a:endParaRPr sz="900">
                        <a:solidFill>
                          <a:srgbClr val="F3F3F3"/>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C0C0C0"/>
                      </a:solidFill>
                      <a:prstDash val="solid"/>
                      <a:round/>
                      <a:headEnd type="none" w="sm" len="sm"/>
                      <a:tailEnd type="none" w="sm" len="sm"/>
                    </a:lnT>
                    <a:lnB w="9425" cap="flat" cmpd="sng">
                      <a:solidFill>
                        <a:srgbClr val="B5B5B5"/>
                      </a:solidFill>
                      <a:prstDash val="solid"/>
                      <a:round/>
                      <a:headEnd type="none" w="sm" len="sm"/>
                      <a:tailEnd type="none" w="sm" len="sm"/>
                    </a:lnB>
                    <a:solidFill>
                      <a:srgbClr val="6CA99C"/>
                    </a:solidFill>
                  </a:tcPr>
                </a:tc>
                <a:tc gridSpan="2">
                  <a:txBody>
                    <a:bodyPr/>
                    <a:lstStyle/>
                    <a:p>
                      <a:pPr marL="0" lvl="0" indent="0" algn="ctr" rtl="0">
                        <a:lnSpc>
                          <a:spcPct val="115000"/>
                        </a:lnSpc>
                        <a:spcBef>
                          <a:spcPts val="0"/>
                        </a:spcBef>
                        <a:spcAft>
                          <a:spcPts val="0"/>
                        </a:spcAft>
                        <a:buNone/>
                      </a:pPr>
                      <a:r>
                        <a:rPr lang="en-US" sz="900">
                          <a:solidFill>
                            <a:srgbClr val="F3F3F3"/>
                          </a:solidFill>
                          <a:latin typeface="Exo 2"/>
                          <a:ea typeface="Exo 2"/>
                          <a:cs typeface="Exo 2"/>
                          <a:sym typeface="Exo 2"/>
                        </a:rPr>
                        <a:t>1020</a:t>
                      </a:r>
                      <a:endParaRPr sz="900">
                        <a:solidFill>
                          <a:srgbClr val="F3F3F3"/>
                        </a:solidFill>
                        <a:latin typeface="Exo 2"/>
                        <a:ea typeface="Exo 2"/>
                        <a:cs typeface="Exo 2"/>
                        <a:sym typeface="Exo 2"/>
                      </a:endParaRPr>
                    </a:p>
                  </a:txBody>
                  <a:tcPr marL="28575" marR="28575" marT="19050" marB="19050" anchor="ctr">
                    <a:lnL w="9425" cap="flat" cmpd="sng">
                      <a:solidFill>
                        <a:srgbClr val="B5B5B5"/>
                      </a:solidFill>
                      <a:prstDash val="solid"/>
                      <a:round/>
                      <a:headEnd type="none" w="sm" len="sm"/>
                      <a:tailEnd type="none" w="sm" len="sm"/>
                    </a:lnL>
                    <a:lnR w="9425" cap="flat" cmpd="sng">
                      <a:solidFill>
                        <a:srgbClr val="B5B5B5"/>
                      </a:solidFill>
                      <a:prstDash val="solid"/>
                      <a:round/>
                      <a:headEnd type="none" w="sm" len="sm"/>
                      <a:tailEnd type="none" w="sm" len="sm"/>
                    </a:lnR>
                    <a:lnT w="9425" cap="flat" cmpd="sng">
                      <a:solidFill>
                        <a:srgbClr val="C0C0C0"/>
                      </a:solidFill>
                      <a:prstDash val="solid"/>
                      <a:round/>
                      <a:headEnd type="none" w="sm" len="sm"/>
                      <a:tailEnd type="none" w="sm" len="sm"/>
                    </a:lnT>
                    <a:lnB w="9425" cap="flat" cmpd="sng">
                      <a:solidFill>
                        <a:srgbClr val="B5B5B5"/>
                      </a:solidFill>
                      <a:prstDash val="solid"/>
                      <a:round/>
                      <a:headEnd type="none" w="sm" len="sm"/>
                      <a:tailEnd type="none" w="sm" len="sm"/>
                    </a:lnB>
                    <a:solidFill>
                      <a:srgbClr val="6CA99C"/>
                    </a:solidFill>
                  </a:tcPr>
                </a:tc>
                <a:tc hMerge="1">
                  <a:txBody>
                    <a:bodyPr/>
                    <a:lstStyle/>
                    <a:p>
                      <a:endParaRPr lang="es-AR"/>
                    </a:p>
                  </a:txBody>
                  <a:tcPr/>
                </a:tc>
              </a:tr>
            </a:tbl>
          </a:graphicData>
        </a:graphic>
      </p:graphicFrame>
      <p:sp>
        <p:nvSpPr>
          <p:cNvPr id="158" name="Google Shape;158;p21"/>
          <p:cNvSpPr txBox="1"/>
          <p:nvPr/>
        </p:nvSpPr>
        <p:spPr>
          <a:xfrm>
            <a:off x="5820424" y="1532725"/>
            <a:ext cx="3492300" cy="42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11">
                <a:solidFill>
                  <a:srgbClr val="73777E"/>
                </a:solidFill>
                <a:latin typeface="Exo 2"/>
                <a:ea typeface="Exo 2"/>
                <a:cs typeface="Exo 2"/>
                <a:sym typeface="Exo 2"/>
              </a:rPr>
              <a:t>Eólico</a:t>
            </a:r>
            <a:endParaRPr sz="1511">
              <a:solidFill>
                <a:srgbClr val="73777E"/>
              </a:solidFill>
              <a:latin typeface="Exo 2"/>
              <a:ea typeface="Exo 2"/>
              <a:cs typeface="Exo 2"/>
              <a:sym typeface="Exo 2"/>
            </a:endParaRPr>
          </a:p>
        </p:txBody>
      </p:sp>
      <p:sp>
        <p:nvSpPr>
          <p:cNvPr id="159" name="Google Shape;159;p21"/>
          <p:cNvSpPr txBox="1"/>
          <p:nvPr/>
        </p:nvSpPr>
        <p:spPr>
          <a:xfrm>
            <a:off x="7584399" y="6799400"/>
            <a:ext cx="2865300" cy="25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79"/>
              <a:buFont typeface="Arial"/>
              <a:buNone/>
            </a:pPr>
            <a:r>
              <a:rPr lang="en-US" sz="1079" b="1">
                <a:solidFill>
                  <a:srgbClr val="73777E"/>
                </a:solidFill>
                <a:latin typeface="Exo 2 SemiBold"/>
                <a:ea typeface="Exo 2 SemiBold"/>
                <a:cs typeface="Exo 2 SemiBold"/>
                <a:sym typeface="Exo 2 SemiBold"/>
              </a:rPr>
              <a:t>Red de Transporte de Extra Alta Tensión</a:t>
            </a:r>
            <a:endParaRPr sz="1400" b="0" i="0" u="none" strike="noStrike" cap="none">
              <a:solidFill>
                <a:srgbClr val="000000"/>
              </a:solidFill>
              <a:latin typeface="Arial"/>
              <a:ea typeface="Arial"/>
              <a:cs typeface="Arial"/>
              <a:sym typeface="Arial"/>
            </a:endParaRPr>
          </a:p>
        </p:txBody>
      </p:sp>
      <p:sp>
        <p:nvSpPr>
          <p:cNvPr id="160" name="Google Shape;160;p21"/>
          <p:cNvSpPr txBox="1"/>
          <p:nvPr/>
        </p:nvSpPr>
        <p:spPr>
          <a:xfrm>
            <a:off x="527600" y="7057700"/>
            <a:ext cx="3492300" cy="258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800">
                <a:solidFill>
                  <a:srgbClr val="73777E"/>
                </a:solidFill>
                <a:latin typeface="Exo 2"/>
                <a:ea typeface="Exo 2"/>
                <a:cs typeface="Exo 2"/>
                <a:sym typeface="Exo 2"/>
              </a:rPr>
              <a:t>(*) Fecha de ingreso prevista</a:t>
            </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ema d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5816</Words>
  <Application>Microsoft Office PowerPoint</Application>
  <PresentationFormat>Personalizado</PresentationFormat>
  <Paragraphs>1261</Paragraphs>
  <Slides>37</Slides>
  <Notes>37</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37</vt:i4>
      </vt:variant>
    </vt:vector>
  </HeadingPairs>
  <TitlesOfParts>
    <vt:vector size="45" baseType="lpstr">
      <vt:lpstr>Arial</vt:lpstr>
      <vt:lpstr>Exo 2</vt:lpstr>
      <vt:lpstr>Exo 2 Light</vt:lpstr>
      <vt:lpstr>Exo 2 SemiBold</vt:lpstr>
      <vt:lpstr>Asap</vt:lpstr>
      <vt:lpstr>Calibri</vt:lpstr>
      <vt:lpstr>Exo 2 ExtraBold</vt:lpstr>
      <vt:lpstr>office theme</vt:lpstr>
      <vt:lpstr>Red de Transporte de Extra Alta Tensión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de Transporte de Extra Alta Tensión</dc:title>
  <dc:creator>WEIGANDT, Juan</dc:creator>
  <cp:lastModifiedBy>WEIGANDT, Juan</cp:lastModifiedBy>
  <cp:revision>14</cp:revision>
  <dcterms:modified xsi:type="dcterms:W3CDTF">2019-12-02T13:18:19Z</dcterms:modified>
</cp:coreProperties>
</file>