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0691813" cy="7559675"/>
  <p:notesSz cx="9144000" cy="6858000"/>
  <p:embeddedFontLst>
    <p:embeddedFont>
      <p:font typeface="Asap SemiBold" panose="020B0604020202020204" charset="0"/>
      <p:regular r:id="rId44"/>
      <p:bold r:id="rId45"/>
      <p:italic r:id="rId46"/>
      <p:boldItalic r:id="rId47"/>
    </p:embeddedFont>
    <p:embeddedFont>
      <p:font typeface="Exo 2" panose="020B0604020202020204" charset="0"/>
      <p:regular r:id="rId48"/>
      <p:bold r:id="rId49"/>
      <p:italic r:id="rId50"/>
      <p:boldItalic r:id="rId51"/>
    </p:embeddedFont>
    <p:embeddedFont>
      <p:font typeface="Asap" panose="020B0604020202020204" charset="0"/>
      <p:regular r:id="rId52"/>
      <p:bold r:id="rId53"/>
      <p:italic r:id="rId54"/>
      <p:boldItalic r:id="rId55"/>
    </p:embeddedFont>
    <p:embeddedFont>
      <p:font typeface="Exo 2 SemiBold" panose="020B0604020202020204" charset="0"/>
      <p:regular r:id="rId56"/>
      <p:bold r:id="rId57"/>
      <p:italic r:id="rId58"/>
      <p:boldItalic r:id="rId59"/>
    </p:embeddedFont>
    <p:embeddedFont>
      <p:font typeface="Exo 2 ExtraBold" panose="020B0604020202020204" charset="0"/>
      <p:bold r:id="rId60"/>
      <p:boldItalic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60">
          <p15:clr>
            <a:srgbClr val="9AA0A6"/>
          </p15:clr>
        </p15:guide>
        <p15:guide id="2" orient="horz" pos="146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1DF18A-09BB-4757-AA37-58B1CD2A2A1A}">
  <a:tblStyle styleId="{3F1DF18A-09BB-4757-AA37-58B1CD2A2A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>
        <p:scale>
          <a:sx n="110" d="100"/>
          <a:sy n="110" d="100"/>
        </p:scale>
        <p:origin x="66" y="-1014"/>
      </p:cViewPr>
      <p:guideLst>
        <p:guide pos="360"/>
        <p:guide orient="horz" pos="14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font" Target="fonts/font20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font" Target="fonts/font21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93079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b3eb867b9_0_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6b3eb867b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0136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b54b8391d_0_3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g6b54b8391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608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b54b8391d_0_4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g6b54b8391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6723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b54b8391d_0_5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g6b54b8391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82760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b54b8391d_0_6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6b54b8391d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9894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b54b8391d_0_10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g6b54b8391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0363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b54b8391d_0_7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g6b54b8391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3410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b54b8391d_0_1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" name="Google Shape;228;g6b54b8391d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798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b54b8391d_0_13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g6b54b8391d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4086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b54b8391d_0_14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g6b54b8391d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8982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b54b8391d_0_16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0" name="Google Shape;260;g6b54b8391d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3365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0776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b54b8391d_0_17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1" name="Google Shape;271;g6b54b8391d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6561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b54b8391d_0_18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g6b54b8391d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1405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b54b8391d_0_19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2" name="Google Shape;292;g6b54b8391d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5574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b54b8391d_0_2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2" name="Google Shape;302;g6b54b8391d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0150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b54b8391d_0_2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2" name="Google Shape;312;g6b54b8391d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8788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b54b8391d_0_22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7" name="Google Shape;317;g6b54b8391d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8020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54b8391d_0_24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6" name="Google Shape;326;g6b54b8391d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52362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6b54b8391d_0_2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6" name="Google Shape;336;g6b54b8391d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65932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7593e33a84_0_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5" name="Google Shape;345;g7593e33a8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69039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b54b8391d_0_26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4" name="Google Shape;354;g6b54b8391d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8432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47687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6b54b8391d_0_28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g6b54b8391d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47900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b54b8391d_0_29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2" name="Google Shape;372;g6b54b8391d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3491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6b54b8391d_0_30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1" name="Google Shape;381;g6b54b8391d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81269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6b54b8391d_0_3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1" name="Google Shape;391;g6b54b8391d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64785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6b54b8391d_0_3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1" name="Google Shape;401;g6b54b8391d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66010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6b54b8391d_0_34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1" name="Google Shape;411;g6b54b8391d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44930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6b54b8391d_0_35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1" name="Google Shape;421;g6b54b8391d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46349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6b54b8391d_0_36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1" name="Google Shape;431;g6b54b8391d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13235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b54b8391d_0_37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1" name="Google Shape;441;g6b54b8391d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60057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b54b8391d_0_38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1" name="Google Shape;451;g6b54b8391d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7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b3eb867b9_0_9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6b3eb867b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83436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6b54b8391d_0_39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1" name="Google Shape;461;g6b54b8391d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56534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9" name="Google Shape;4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5463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b3eb867b9_0_1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g6b3eb867b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3303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b54b8391d_0_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g6b54b8391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1289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0556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b3eb867b9_0_10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g6b3eb867b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1214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b54b8391d_0_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g6b54b8391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828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947634" y="-200159"/>
            <a:ext cx="4796544" cy="922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600802" y="2453009"/>
            <a:ext cx="6406475" cy="23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923135" y="214411"/>
            <a:ext cx="6406475" cy="678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  <a:defRPr sz="661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/>
            </a:lvl1pPr>
            <a:lvl2pPr lvl="1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/>
            </a:lvl2pPr>
            <a:lvl3pPr lvl="2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3pPr>
            <a:lvl4pPr lvl="3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4pPr>
            <a:lvl5pPr lvl="4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5pPr>
            <a:lvl6pPr lvl="5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6pPr>
            <a:lvl7pPr lvl="6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7pPr>
            <a:lvl8pPr lvl="7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8pPr>
            <a:lvl9pPr lvl="8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  <a:defRPr sz="661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2205"/>
              <a:buNone/>
              <a:defRPr sz="220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984"/>
              <a:buNone/>
              <a:defRPr sz="198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735062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5412730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 b="1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 b="1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736456" y="2761381"/>
            <a:ext cx="4523137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5412731" y="1853171"/>
            <a:ext cx="4545413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 b="1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 b="1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5412731" y="2761381"/>
            <a:ext cx="4545413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52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52564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527"/>
              <a:buChar char="•"/>
              <a:defRPr sz="3527"/>
            </a:lvl1pPr>
            <a:lvl2pPr marL="914400" lvl="1" indent="-424561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3086"/>
              <a:buChar char="•"/>
              <a:defRPr sz="3086"/>
            </a:lvl2pPr>
            <a:lvl3pPr marL="1371600" lvl="2" indent="-39662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Char char="•"/>
              <a:defRPr sz="2646"/>
            </a:lvl3pPr>
            <a:lvl4pPr marL="1828800" lvl="3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4pPr>
            <a:lvl5pPr marL="2286000" lvl="4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5pPr>
            <a:lvl6pPr marL="2743200" lvl="5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6pPr>
            <a:lvl7pPr marL="3200400" lvl="6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7pPr>
            <a:lvl8pPr marL="3657600" lvl="7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8pPr>
            <a:lvl9pPr marL="4114800" lvl="8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52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527"/>
              <a:buFont typeface="Arial"/>
              <a:buNone/>
              <a:defRPr sz="35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None/>
              <a:defRPr sz="3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50"/>
              <a:buFont typeface="Calibri"/>
              <a:buNone/>
              <a:defRPr sz="4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24561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sz="3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62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61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087525" y="2304875"/>
            <a:ext cx="60324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2 ExtraBold"/>
              <a:buNone/>
            </a:pPr>
            <a:r>
              <a:rPr lang="en-US" sz="3400" b="1">
                <a:solidFill>
                  <a:schemeClr val="lt1"/>
                </a:solidFill>
                <a:latin typeface="Exo 2 ExtraBold"/>
                <a:ea typeface="Exo 2 ExtraBold"/>
                <a:cs typeface="Exo 2 ExtraBold"/>
                <a:sym typeface="Exo 2 ExtraBold"/>
              </a:rPr>
              <a:t>Red de Transporte de la Provincia de Buenos Aires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4087516" y="3211950"/>
            <a:ext cx="55365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4"/>
              <a:buFont typeface="Arial"/>
              <a:buNone/>
            </a:pPr>
            <a:r>
              <a:rPr lang="en-US" sz="2374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rPr>
              <a:t>Previsiones verano 2019 - 2020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4087514" y="3811412"/>
            <a:ext cx="32271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en-US" sz="1295" dirty="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GPOR – I de O </a:t>
            </a:r>
            <a:r>
              <a:rPr lang="en-US" sz="1295" dirty="0" smtClean="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(</a:t>
            </a:r>
            <a:r>
              <a:rPr lang="en-US" sz="1295" dirty="0" err="1" smtClean="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Noviembre</a:t>
            </a:r>
            <a:r>
              <a:rPr lang="en-US" sz="1295" dirty="0" smtClean="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1295" dirty="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de 2019)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4640" y="376708"/>
            <a:ext cx="2885150" cy="352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/>
        </p:nvSpPr>
        <p:spPr>
          <a:xfrm>
            <a:off x="454302" y="893450"/>
            <a:ext cx="7130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Transformación de Transba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512900" y="1493150"/>
            <a:ext cx="98490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ESTACIONES CON CAPACIDAD DE TRANSFORMACIÓN EN ESTADO CRÍTICO PARA CONDICIÓN N  (2 de 3)</a:t>
            </a:r>
            <a:endParaRPr sz="1200" b="1">
              <a:solidFill>
                <a:srgbClr val="1155CC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rgbClr val="1155CC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rgbClr val="1155CC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1" name="Google Shape;171;p22"/>
          <p:cNvGraphicFramePr/>
          <p:nvPr/>
        </p:nvGraphicFramePr>
        <p:xfrm>
          <a:off x="419100" y="2028025"/>
          <a:ext cx="9731800" cy="3754769"/>
        </p:xfrm>
        <a:graphic>
          <a:graphicData uri="http://schemas.openxmlformats.org/drawingml/2006/table">
            <a:tbl>
              <a:tblPr>
                <a:noFill/>
                <a:tableStyleId>{3F1DF18A-09BB-4757-AA37-58B1CD2A2A1A}</a:tableStyleId>
              </a:tblPr>
              <a:tblGrid>
                <a:gridCol w="2369050"/>
                <a:gridCol w="2028025"/>
                <a:gridCol w="3223450"/>
                <a:gridCol w="2111275"/>
              </a:tblGrid>
              <a:tr h="541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EETT /USUARIOS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TRANSFORMADOR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REDUCCIÓN o ELIMINACIÓN DE SOBRECARGA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SOLUCIÓN PREVISTA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</a:tr>
              <a:tr h="468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TORNQUIST</a:t>
                      </a:r>
                      <a:endParaRPr sz="1200" b="1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EMP DIST ENERG SUR</a:t>
                      </a:r>
                      <a:endParaRPr sz="120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/ INTERPACK S.A Papel. del Sur</a:t>
                      </a:r>
                      <a:endParaRPr sz="1200"/>
                    </a:p>
                  </a:txBody>
                  <a:tcPr marL="91425" marR="9142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T1TO 132/34.5/13.8 kV 15/10/15 MVA</a:t>
                      </a:r>
                      <a:endParaRPr sz="10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Transferencia a Norte 2 o restricciones por </a:t>
                      </a:r>
                      <a:r>
                        <a:rPr lang="en-US" sz="1200" b="1"/>
                        <a:t>0,6 MW (4%)</a:t>
                      </a:r>
                      <a:endParaRPr sz="1200" b="1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Segundo transformador 30/30/20 MVA(FREBA, estipulado E/S 2023)</a:t>
                      </a:r>
                      <a:endParaRPr sz="10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3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BRAGADO</a:t>
                      </a:r>
                      <a:endParaRPr sz="1200" b="1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COOP. MNO. MORENOBS. AS.</a:t>
                      </a:r>
                      <a:endParaRPr sz="120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/ EMP DIST ENERG NORTE</a:t>
                      </a:r>
                      <a:endParaRPr sz="1200"/>
                    </a:p>
                  </a:txBody>
                  <a:tcPr marL="91425" marR="9142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T3BG 132/69/13.8 kV 20/20/10 MVA</a:t>
                      </a:r>
                      <a:endParaRPr sz="10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T4BG 132/69/13.8 kV 20/20/10 MVA</a:t>
                      </a:r>
                      <a:endParaRPr sz="10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Despacho de generación distribuida en Mariano Moreno y reducción de generación de ser posible en Bragado y Salto o restricciones por </a:t>
                      </a:r>
                      <a:r>
                        <a:rPr lang="en-US" sz="1200" b="1"/>
                        <a:t>0,5 MW (1,3%) </a:t>
                      </a:r>
                      <a:r>
                        <a:rPr lang="en-US" sz="1200"/>
                        <a:t>en NJ, CJ, BG y 25 de Mayo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•Línea Pehuajó – Villegas 132kV(en ejecución, E/S prevista 2021)</a:t>
                      </a:r>
                      <a:endParaRPr sz="10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•ET Nueve de Julio 132 kV y línea Bragado 9 de Julio (FREBA 2022)</a:t>
                      </a:r>
                      <a:endParaRPr sz="10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68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PEHUAJÓ</a:t>
                      </a:r>
                      <a:endParaRPr sz="12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EMP DIST ENERG NORTE</a:t>
                      </a:r>
                      <a:endParaRPr sz="1200"/>
                    </a:p>
                  </a:txBody>
                  <a:tcPr marL="91425" marR="9142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T5PH 132/69/13.8 kV 40/40 MVA</a:t>
                      </a:r>
                      <a:endParaRPr sz="10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Despacho de generación distribuida en Mariano Moreno y General Villegas y/o restricciones por </a:t>
                      </a:r>
                      <a:r>
                        <a:rPr lang="en-US" sz="1200" b="1"/>
                        <a:t>5,56 MW en PH (12,6 %)</a:t>
                      </a:r>
                      <a:endParaRPr sz="1200" b="1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574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LAS PALMAS</a:t>
                      </a:r>
                      <a:endParaRPr sz="12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COOP. ZÁRATE BS AS</a:t>
                      </a:r>
                      <a:endParaRPr sz="1200"/>
                    </a:p>
                  </a:txBody>
                  <a:tcPr marL="91425" marR="9142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T1LS 132/34.5/13.8 kV 30/30/20 MVA</a:t>
                      </a:r>
                      <a:endParaRPr sz="10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Transferencias a Zárate o restricciones por hasta</a:t>
                      </a:r>
                      <a:r>
                        <a:rPr lang="en-US" sz="1200" b="1"/>
                        <a:t> 0,8 MW (3 %).</a:t>
                      </a:r>
                      <a:endParaRPr sz="1200" b="1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Instalación de 2°transf. 40/40/40 MVA (FREBA, E/S 2022).</a:t>
                      </a:r>
                      <a:endParaRPr sz="10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72" name="Google Shape;17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4625" y="6304400"/>
            <a:ext cx="4060151" cy="2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/>
          <p:nvPr/>
        </p:nvSpPr>
        <p:spPr>
          <a:xfrm>
            <a:off x="454302" y="893450"/>
            <a:ext cx="7130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Transformación de Transba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0" name="Google Shape;180;p23"/>
          <p:cNvGraphicFramePr/>
          <p:nvPr/>
        </p:nvGraphicFramePr>
        <p:xfrm>
          <a:off x="571500" y="2344999"/>
          <a:ext cx="9731900" cy="2212086"/>
        </p:xfrm>
        <a:graphic>
          <a:graphicData uri="http://schemas.openxmlformats.org/drawingml/2006/table">
            <a:tbl>
              <a:tblPr>
                <a:noFill/>
                <a:tableStyleId>{3F1DF18A-09BB-4757-AA37-58B1CD2A2A1A}</a:tableStyleId>
              </a:tblPr>
              <a:tblGrid>
                <a:gridCol w="2187850"/>
                <a:gridCol w="2335675"/>
                <a:gridCol w="2342950"/>
                <a:gridCol w="2865425"/>
              </a:tblGrid>
              <a:tr h="628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EETT /USUARIOS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TRANSFORMADOR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REDUCCIÓN o ELIMINACIÓN DE SOBRECARGA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SOLUCIÓN PREVISTA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</a:tr>
              <a:tr h="31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JUNÍN</a:t>
                      </a:r>
                      <a:endParaRPr sz="12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EMP DIST ENERGÍA NORTE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T1JU 132/34.5/13.8 kV 30/20/30 MVA</a:t>
                      </a:r>
                      <a:endParaRPr sz="10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T2JU 132/34.5/13.8 kV 30/20/30 MVA</a:t>
                      </a:r>
                      <a:endParaRPr sz="10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Máximo despacho de generación en Junín o restricciones por hasta </a:t>
                      </a:r>
                      <a:r>
                        <a:rPr lang="en-US" sz="1200" b="1"/>
                        <a:t>9,2 MW (16 %)</a:t>
                      </a:r>
                      <a:r>
                        <a:rPr lang="en-US" sz="1200"/>
                        <a:t>.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•Instalación de 2°transf. 15/10/15 MVA en ET IMSA,descarga Junín (FREBA, E/S 2020).</a:t>
                      </a:r>
                      <a:endParaRPr sz="10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•Futura ET Junín SUR descarga Junín (FREBA, se suponía E/S 2019 obra aún no comenzada)</a:t>
                      </a:r>
                      <a:endParaRPr sz="1000"/>
                    </a:p>
                  </a:txBody>
                  <a:tcPr marL="91425" marR="9142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GONZALES CHAVES</a:t>
                      </a:r>
                      <a:endParaRPr sz="12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EMP. DIST.</a:t>
                      </a:r>
                      <a:endParaRPr sz="12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ENERGÍA ATLÁNTICA</a:t>
                      </a:r>
                      <a:endParaRPr sz="1200" b="1"/>
                    </a:p>
                  </a:txBody>
                  <a:tcPr marL="91425" marR="9142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T1GC 132/34.5/13.8 kV 10/10/3.3 MVA</a:t>
                      </a:r>
                      <a:endParaRPr sz="10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Transferencias a Quequén,Barker o restricciones por hasta </a:t>
                      </a:r>
                      <a:r>
                        <a:rPr lang="en-US" sz="1200" b="1"/>
                        <a:t>0,3 MW (3 %).</a:t>
                      </a:r>
                      <a:endParaRPr sz="1200" b="1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Instalación de 2°transf. 15/10/15 MVA (FREBA, estipulado 2019, sin avances).</a:t>
                      </a:r>
                      <a:endParaRPr sz="10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81" name="Google Shape;18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4625" y="6304400"/>
            <a:ext cx="4060151" cy="2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/>
          <p:nvPr/>
        </p:nvSpPr>
        <p:spPr>
          <a:xfrm>
            <a:off x="512900" y="1493150"/>
            <a:ext cx="98490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ESTACIONES CON CAPACIDAD DE TRANSFORMACIÓN EN ESTADO CRÍTICO PARA CONDICIÓN N  (3 de 3)</a:t>
            </a:r>
            <a:endParaRPr sz="1200" b="1">
              <a:solidFill>
                <a:srgbClr val="1155CC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rgbClr val="1155CC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rgbClr val="1155CC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/>
          <p:nvPr/>
        </p:nvSpPr>
        <p:spPr>
          <a:xfrm>
            <a:off x="454302" y="893450"/>
            <a:ext cx="7130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Situaciones críticas N de Líneas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454300" y="1770725"/>
            <a:ext cx="98490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LÍNEAS DE TRANSMISIÓN QUE PUEDEN ORIGINAR RESTRICCIONES EN ESCENARIOS DE ALTA DEMANDA Y/O DÉFICIT DE GENERACIÓN (1 de 2)</a:t>
            </a: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1" name="Google Shape;191;p24"/>
          <p:cNvGraphicFramePr/>
          <p:nvPr/>
        </p:nvGraphicFramePr>
        <p:xfrm>
          <a:off x="571500" y="2330500"/>
          <a:ext cx="9731850" cy="2465832"/>
        </p:xfrm>
        <a:graphic>
          <a:graphicData uri="http://schemas.openxmlformats.org/drawingml/2006/table">
            <a:tbl>
              <a:tblPr>
                <a:noFill/>
                <a:tableStyleId>{3F1DF18A-09BB-4757-AA37-58B1CD2A2A1A}</a:tableStyleId>
              </a:tblPr>
              <a:tblGrid>
                <a:gridCol w="3076450"/>
                <a:gridCol w="1855200"/>
                <a:gridCol w="4800200"/>
              </a:tblGrid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Línea/s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Elemento/s limitante/s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Obra que lo soluciona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•Campana – Corcemar (</a:t>
                      </a:r>
                      <a:r>
                        <a:rPr lang="en-US" sz="1200" b="1"/>
                        <a:t>1CACO1</a:t>
                      </a:r>
                      <a:r>
                        <a:rPr lang="en-US" sz="1200"/>
                        <a:t>)</a:t>
                      </a:r>
                      <a:endParaRPr sz="12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•Corcemar – Toyota (</a:t>
                      </a:r>
                      <a:r>
                        <a:rPr lang="en-US" sz="1200" b="1"/>
                        <a:t>1CO-TOY1</a:t>
                      </a:r>
                      <a:r>
                        <a:rPr lang="en-US" sz="1200"/>
                        <a:t>)</a:t>
                      </a:r>
                      <a:endParaRPr sz="12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•Toyota – Zárate (</a:t>
                      </a:r>
                      <a:r>
                        <a:rPr lang="en-US" sz="1200" b="1"/>
                        <a:t>1TOY-ZA1</a:t>
                      </a:r>
                      <a:r>
                        <a:rPr lang="en-US" sz="1200"/>
                        <a:t>)</a:t>
                      </a:r>
                      <a:endParaRPr sz="12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•Campana –Praxair (</a:t>
                      </a:r>
                      <a:r>
                        <a:rPr lang="en-US" sz="1200" b="1"/>
                        <a:t>1CAPX1</a:t>
                      </a:r>
                      <a:r>
                        <a:rPr lang="en-US" sz="1200"/>
                        <a:t>)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Conductores (535 A)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Secc. LAT Zárate – Campana III y vinculación a Campana y secc. LAT Atucha– Zárate y vinculación a Las Palmas. Presentado en esquema Res. SE N° 1/03. Actualmente suspendido por parte de la Comisión de Obras de la SE.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Arrecifes – C. Sarmiento (</a:t>
                      </a:r>
                      <a:r>
                        <a:rPr lang="en-US" sz="1200" b="1"/>
                        <a:t>6ASCT1</a:t>
                      </a:r>
                      <a:r>
                        <a:rPr lang="en-US" sz="1200"/>
                        <a:t>)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Transformador de Corriente en Arrecifes (150 A)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Cambio de Transformador de Corriente presentado en esquema Res. SE N° 1/03. Actualmente suspendido por parte de la Comisión de Obras de la SE.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“T” (línea en derivación) a San Antonio deArecode la línea </a:t>
                      </a:r>
                      <a:r>
                        <a:rPr lang="en-US" sz="1200" b="1"/>
                        <a:t>1CAVL1 1AATE1</a:t>
                      </a:r>
                      <a:endParaRPr sz="1200" b="1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Transformador de corriente en Areco (150 A)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Nueva ET de maniobra S.A. Areco II, línea 132 kV S.A. Areco II – Capitán Sarmiento y adecuación “T” existente (queda línea de 132 kV Villa Lía-Areco II) (FREBA – Obra no iniciada) (*)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92" name="Google Shape;19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4625" y="6304400"/>
            <a:ext cx="4060151" cy="2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5"/>
          <p:cNvSpPr txBox="1"/>
          <p:nvPr/>
        </p:nvSpPr>
        <p:spPr>
          <a:xfrm>
            <a:off x="454302" y="893450"/>
            <a:ext cx="7130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Situaciones críticas N de Líneas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0" name="Google Shape;200;p25"/>
          <p:cNvGraphicFramePr/>
          <p:nvPr/>
        </p:nvGraphicFramePr>
        <p:xfrm>
          <a:off x="571500" y="2330500"/>
          <a:ext cx="9731800" cy="2924556"/>
        </p:xfrm>
        <a:graphic>
          <a:graphicData uri="http://schemas.openxmlformats.org/drawingml/2006/table">
            <a:tbl>
              <a:tblPr>
                <a:noFill/>
                <a:tableStyleId>{3F1DF18A-09BB-4757-AA37-58B1CD2A2A1A}</a:tableStyleId>
              </a:tblPr>
              <a:tblGrid>
                <a:gridCol w="2364750"/>
                <a:gridCol w="2541800"/>
                <a:gridCol w="4825250"/>
              </a:tblGrid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Línea/s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Elemento/s limitante/s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Obra que lo soluciona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Azul –Cacharí (</a:t>
                      </a:r>
                      <a:r>
                        <a:rPr lang="en-US" sz="1200" b="1"/>
                        <a:t>1AZCC1</a:t>
                      </a:r>
                      <a:r>
                        <a:rPr lang="en-US" sz="1200"/>
                        <a:t>)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Transformador de Corriente en Azul (300 A)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Cambio de Transformador de Corriente. Presentado en esquema Res. SE N° 1/03. Actualmente suspendido por parte de la Comisión de Obras de la SE.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Cachacrí– Las Flores (</a:t>
                      </a:r>
                      <a:r>
                        <a:rPr lang="en-US" sz="1200" b="1"/>
                        <a:t>1CCLF1</a:t>
                      </a:r>
                      <a:r>
                        <a:rPr lang="en-US" sz="1200"/>
                        <a:t>)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Transformador de Corriente en Las Flores (300 A)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Cambio de Transformador de Corriente. Presentado en esquema Res. SE N° 1/03. Actualmente suspendido por parte de la Comisión de Obras de la SE.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Chascomús– Verónica (</a:t>
                      </a:r>
                      <a:r>
                        <a:rPr lang="en-US" sz="1200" b="1"/>
                        <a:t>1CUVR1</a:t>
                      </a:r>
                      <a:r>
                        <a:rPr lang="en-US" sz="1200"/>
                        <a:t>)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Transformador de Corriente enChascomús(300 A)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Cambio de Transformador de Corriente. Presentado en esquema Res. SE N° 1/03. Actualmente suspendido por parte de la Comisión de Obras de la SE.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Junín - Rojas (</a:t>
                      </a:r>
                      <a:r>
                        <a:rPr lang="en-US" sz="1200" b="1"/>
                        <a:t>1JURF1</a:t>
                      </a:r>
                      <a:r>
                        <a:rPr lang="en-US" sz="1200"/>
                        <a:t>)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Transformador de Corriente en Junín (400 A)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Cambio de Transformador de Corriente. Presentado en esquema Res. SE N° 1/03. Actualmente suspendido por parte de la Comisión de Obras de la SE.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01" name="Google Shape;201;p25"/>
          <p:cNvSpPr txBox="1"/>
          <p:nvPr/>
        </p:nvSpPr>
        <p:spPr>
          <a:xfrm>
            <a:off x="454300" y="1770725"/>
            <a:ext cx="98490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LÍNEAS DE TRANSMISIÓN QUE PUEDEN ORIGINAR RESTRICCIONES EN ESCENARIOS DE ALTA DEMANDA Y/O DÉFICIT DE GENERACIÓN (2 de 2)</a:t>
            </a: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975" y="1666639"/>
            <a:ext cx="6858000" cy="520038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 txBox="1"/>
          <p:nvPr/>
        </p:nvSpPr>
        <p:spPr>
          <a:xfrm>
            <a:off x="454304" y="893450"/>
            <a:ext cx="96600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Nodos Comprometidos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r>
              <a:rPr lang="en-US" sz="1511">
                <a:solidFill>
                  <a:srgbClr val="006EB4"/>
                </a:solidFill>
                <a:latin typeface="Exo 2"/>
                <a:ea typeface="Exo 2"/>
                <a:cs typeface="Exo 2"/>
                <a:sym typeface="Exo 2"/>
              </a:rPr>
              <a:t>Nodo T. Lauquen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7437975" y="1492300"/>
            <a:ext cx="3072000" cy="904500"/>
          </a:xfrm>
          <a:prstGeom prst="rect">
            <a:avLst/>
          </a:prstGeom>
          <a:noFill/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Para red completa en pico: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Línea Henderson – Trenque Lauquen 132 kV Transporta más de 60 MW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Requiere despacho de generación distribuida.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914400" lvl="1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○"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Gral Villegas</a:t>
            </a: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: 20 MW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6"/>
          <p:cNvSpPr txBox="1"/>
          <p:nvPr/>
        </p:nvSpPr>
        <p:spPr>
          <a:xfrm>
            <a:off x="7437975" y="4447100"/>
            <a:ext cx="3072000" cy="2193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Indisponibilidad línea 132kV Henderson – T. Lauquen: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El nodo cuenta con automatismo de subtensión.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Implica</a:t>
            </a: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: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Toda generación disponible despachada 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914400" lvl="1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○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Gral Villegas: 20 MW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914400" lvl="1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○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M. Moreno (4 MW)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Transferencias de carga de EDEN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Hasta 30 MW de restricciones</a:t>
            </a: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(este valor aumentó considerablemente por no contarse más con la generación en Pehuajó y Carlos Casares) 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>
            <a:off x="579975" y="5995175"/>
            <a:ext cx="2937600" cy="64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Soluciones estructurales proyectadas G.R.):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9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ET Charlone 500/132 kV 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9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Líneas asociadas a la ET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4411227" y="3647551"/>
            <a:ext cx="60290" cy="703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9"/>
          <p:cNvSpPr txBox="1"/>
          <p:nvPr/>
        </p:nvSpPr>
        <p:spPr>
          <a:xfrm>
            <a:off x="4471517" y="3647551"/>
            <a:ext cx="6732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 smtClean="0"/>
              <a:t>Mercedes</a:t>
            </a:r>
            <a:endParaRPr lang="es-AR" sz="7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975" y="1596875"/>
            <a:ext cx="7513126" cy="526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 txBox="1"/>
          <p:nvPr/>
        </p:nvSpPr>
        <p:spPr>
          <a:xfrm>
            <a:off x="454304" y="893450"/>
            <a:ext cx="96600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Nodos Comprometidos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r>
              <a:rPr lang="en-US" sz="1511">
                <a:solidFill>
                  <a:srgbClr val="006EB4"/>
                </a:solidFill>
                <a:latin typeface="Exo 2"/>
                <a:ea typeface="Exo 2"/>
                <a:cs typeface="Exo 2"/>
                <a:sym typeface="Exo 2"/>
              </a:rPr>
              <a:t>Nodo Bragado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7437975" y="1492300"/>
            <a:ext cx="3072000" cy="2162700"/>
          </a:xfrm>
          <a:prstGeom prst="rect">
            <a:avLst/>
          </a:prstGeom>
          <a:noFill/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Línea Bragado – Henderson 220 kV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Transporta más de 200 MW 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Área cuenta con automatismo de alivio por subtensión.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En pico requiere toda la generación del área: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914400" lvl="1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○"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Bragado </a:t>
            </a: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(168 MW)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914400" lvl="1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○"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Salto II</a:t>
            </a: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(60 MW)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914400" lvl="1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○"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Arrecifes </a:t>
            </a: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(15 MW)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914400" lvl="1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○"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C. Sarmiento</a:t>
            </a: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(5 MW)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914400" lvl="1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○"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Colón</a:t>
            </a: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(15 MW)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914400" lvl="1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○"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M. Moreno</a:t>
            </a: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(5 MW)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914400" lvl="1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○"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Luján II</a:t>
            </a: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(130 MW)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7"/>
          <p:cNvSpPr txBox="1"/>
          <p:nvPr/>
        </p:nvSpPr>
        <p:spPr>
          <a:xfrm>
            <a:off x="7437975" y="5822400"/>
            <a:ext cx="3072000" cy="817800"/>
          </a:xfrm>
          <a:prstGeom prst="rect">
            <a:avLst/>
          </a:prstGeom>
          <a:noFill/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 err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Soluciones</a:t>
            </a:r>
            <a:r>
              <a:rPr lang="en-US" sz="1000" b="1" dirty="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</a:t>
            </a:r>
            <a:r>
              <a:rPr lang="en-US" sz="1000" b="1" dirty="0" err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estructurales</a:t>
            </a:r>
            <a:r>
              <a:rPr lang="en-US" sz="1000" b="1" dirty="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</a:t>
            </a:r>
            <a:r>
              <a:rPr lang="en-US" sz="1000" b="1" dirty="0" err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proyectadas</a:t>
            </a:r>
            <a:r>
              <a:rPr lang="en-US" sz="1000" b="1" dirty="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(G.R.):</a:t>
            </a:r>
            <a:endParaRPr sz="1000" b="1" dirty="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 dirty="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ET 25 de Mayo 500/132 </a:t>
            </a:r>
            <a:r>
              <a:rPr lang="en-US" sz="1000" dirty="0" smtClean="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kV (</a:t>
            </a:r>
            <a:r>
              <a:rPr lang="en-US" sz="1000" dirty="0" err="1" smtClean="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abril</a:t>
            </a:r>
            <a:r>
              <a:rPr lang="en-US" sz="1000" dirty="0" smtClean="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2020)</a:t>
            </a:r>
            <a:endParaRPr sz="1000" dirty="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 dirty="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ET </a:t>
            </a:r>
            <a:r>
              <a:rPr lang="en-US" sz="1000" dirty="0" err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Charlone</a:t>
            </a:r>
            <a:r>
              <a:rPr lang="en-US" sz="1000" dirty="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500/132 kV </a:t>
            </a:r>
            <a:endParaRPr sz="1000" dirty="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 dirty="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</a:t>
            </a:r>
            <a:r>
              <a:rPr lang="en-US" sz="1000" dirty="0" err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Líneas</a:t>
            </a:r>
            <a:r>
              <a:rPr lang="en-US" sz="1000" dirty="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de 132 kV </a:t>
            </a:r>
            <a:r>
              <a:rPr lang="en-US" sz="1000" dirty="0" err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asociadas</a:t>
            </a:r>
            <a:r>
              <a:rPr lang="en-US" sz="1000" dirty="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a </a:t>
            </a:r>
            <a:r>
              <a:rPr lang="en-US" sz="1000" dirty="0" err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estas</a:t>
            </a:r>
            <a:r>
              <a:rPr lang="en-US" sz="1000" dirty="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EETT</a:t>
            </a:r>
            <a:endParaRPr sz="1000" dirty="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579975" y="5822400"/>
            <a:ext cx="5061900" cy="817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Indisponibilidad línea 220 kV Bragado – Henderson Implica: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900"/>
              <a:buFont typeface="Exo 2"/>
              <a:buChar char="●"/>
            </a:pPr>
            <a:r>
              <a:rPr lang="en-US" sz="9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De no contar con la totalidad de la generación del área centro las restricciones pueden ascender hasta  70 MW.</a:t>
            </a:r>
            <a:endParaRPr sz="9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900"/>
              <a:buFont typeface="Exo 2"/>
              <a:buChar char="●"/>
            </a:pPr>
            <a:r>
              <a:rPr lang="en-US" sz="9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Área cuenta con automatismo de alivio por subtensión.</a:t>
            </a:r>
            <a:endParaRPr sz="9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900"/>
              <a:buFont typeface="Exo 2"/>
              <a:buChar char="●"/>
            </a:pPr>
            <a:r>
              <a:rPr lang="en-US" sz="9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ACERBRAG parada con su compensación shunt E/S o bien restricciones a la demanda</a:t>
            </a:r>
            <a:endParaRPr sz="9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1764693" y="3000700"/>
            <a:ext cx="1125300" cy="488700"/>
          </a:xfrm>
          <a:prstGeom prst="rtTriangle">
            <a:avLst/>
          </a:prstGeom>
          <a:solidFill>
            <a:schemeClr val="lt1"/>
          </a:solidFill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7"/>
          <p:cNvSpPr txBox="1"/>
          <p:nvPr/>
        </p:nvSpPr>
        <p:spPr>
          <a:xfrm>
            <a:off x="579975" y="2584900"/>
            <a:ext cx="1851000" cy="904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Sin generación en JU y LI se esperan bajas tensión en N y restricciones ante contingencia del corredor Bragado - Pergamino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4411227" y="3617407"/>
            <a:ext cx="60290" cy="703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/>
          <p:cNvSpPr txBox="1"/>
          <p:nvPr/>
        </p:nvSpPr>
        <p:spPr>
          <a:xfrm>
            <a:off x="4471517" y="3617407"/>
            <a:ext cx="6732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 smtClean="0"/>
              <a:t>Mercedes</a:t>
            </a:r>
            <a:endParaRPr lang="es-AR" sz="7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0" y="1942000"/>
            <a:ext cx="9542799" cy="463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8"/>
          <p:cNvSpPr txBox="1"/>
          <p:nvPr/>
        </p:nvSpPr>
        <p:spPr>
          <a:xfrm>
            <a:off x="454304" y="893450"/>
            <a:ext cx="96600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Corredores Comprometidos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r>
              <a:rPr lang="en-US" sz="1511">
                <a:solidFill>
                  <a:srgbClr val="006EB4"/>
                </a:solidFill>
                <a:latin typeface="Exo 2"/>
                <a:ea typeface="Exo 2"/>
                <a:cs typeface="Exo 2"/>
                <a:sym typeface="Exo 2"/>
              </a:rPr>
              <a:t>Corredor S.A. de Areco - Pergamino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6682650" y="1492300"/>
            <a:ext cx="3827400" cy="1699200"/>
          </a:xfrm>
          <a:prstGeom prst="rect">
            <a:avLst/>
          </a:prstGeom>
          <a:noFill/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En pico: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 u="sng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Cap. Sarmiento alimentado desde Arrecifes</a:t>
            </a: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: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Baja tensión en Arrecifes y C. Sarmiento, con peligro de pérdida de generación en Arrecifes y colapso de ambas estaciones.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Carga cercana a la nominal de la línea Pergamino – Arrecifes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 u="sng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Cap. Sarmiento alimentado desde S.A. Areco</a:t>
            </a: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: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Sobrecarga de TTII de “TE” en línea Campana – Villa Elia o de T3AA (132/66 kV)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8"/>
          <p:cNvSpPr txBox="1"/>
          <p:nvPr/>
        </p:nvSpPr>
        <p:spPr>
          <a:xfrm>
            <a:off x="3551775" y="5822400"/>
            <a:ext cx="3072000" cy="817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Solución estructural G.R.):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</a:t>
            </a: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LAT 132 kV V. Lia – Nueva Areco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LAT 132 kV Nueva Areco – C. Sarmiento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LAT 132 kV Arrecifes – C. Sarmiento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LAT 132 kV Arrecifes - Salto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36" name="Google Shape;236;p28"/>
          <p:cNvSpPr txBox="1"/>
          <p:nvPr/>
        </p:nvSpPr>
        <p:spPr>
          <a:xfrm>
            <a:off x="579975" y="2391625"/>
            <a:ext cx="2198100" cy="2038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Corredor opera abierto (anillado hay sobrecarga sin generación).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C. Sarmiento alimentado desde Pergamino o S.A. de Areco.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Requiere generación distribuida: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91440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○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C. Sarmiento: 5 MW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91440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○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Arrecifes: 15 MW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500" y="1650050"/>
            <a:ext cx="6377775" cy="516527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9"/>
          <p:cNvSpPr txBox="1"/>
          <p:nvPr/>
        </p:nvSpPr>
        <p:spPr>
          <a:xfrm>
            <a:off x="454302" y="893450"/>
            <a:ext cx="53598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Corredores Comprometidos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r>
              <a:rPr lang="en-US" sz="1511">
                <a:solidFill>
                  <a:srgbClr val="006EB4"/>
                </a:solidFill>
                <a:latin typeface="Exo 2"/>
                <a:ea typeface="Exo 2"/>
                <a:cs typeface="Exo 2"/>
                <a:sym typeface="Exo 2"/>
              </a:rPr>
              <a:t>Corredor Bagado - Malvinas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9"/>
          <p:cNvSpPr txBox="1"/>
          <p:nvPr/>
        </p:nvSpPr>
        <p:spPr>
          <a:xfrm>
            <a:off x="6682650" y="1492300"/>
            <a:ext cx="3827400" cy="1699200"/>
          </a:xfrm>
          <a:prstGeom prst="rect">
            <a:avLst/>
          </a:prstGeom>
          <a:noFill/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Corredor Bragado – Malvinas (SACME)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Demanda: &gt; 230 MW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Despacho de generación para evitar sobrecarga transformadores 132/66 kV en Luján: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Lobos + Navarro:</a:t>
            </a: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20 MW total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Luján II:</a:t>
            </a: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130 MW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Ante indisponibilidad de alguna de las líneas del corredor Luján – Malvinas se deben realizar restricciones por hasta 35 MW contando con la generación de Luján II y Lobos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45" name="Google Shape;245;p29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9"/>
          <p:cNvSpPr txBox="1"/>
          <p:nvPr/>
        </p:nvSpPr>
        <p:spPr>
          <a:xfrm>
            <a:off x="6682575" y="5573000"/>
            <a:ext cx="3827400" cy="1067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Soluciones estructurales proyectadas (G.R.):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</a:t>
            </a: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ET 25 de Mayo 500/132 kV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LAT 132 kV 25 de Mayo - Chivilcoy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LAT 132 kV San A. de Areco - Luján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LAT 132 kV 25 de Mayo - Lobos 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LAT 132 kV Lobos - Monte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4411227" y="3617407"/>
            <a:ext cx="60290" cy="703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CuadroTexto 2"/>
          <p:cNvSpPr txBox="1"/>
          <p:nvPr/>
        </p:nvSpPr>
        <p:spPr>
          <a:xfrm>
            <a:off x="4471517" y="3617407"/>
            <a:ext cx="6732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700" b="1" dirty="0" smtClean="0"/>
              <a:t>Mercedes</a:t>
            </a:r>
            <a:endParaRPr lang="es-AR" sz="7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0"/>
          <p:cNvSpPr txBox="1"/>
          <p:nvPr/>
        </p:nvSpPr>
        <p:spPr>
          <a:xfrm>
            <a:off x="454299" y="893450"/>
            <a:ext cx="88944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Corredores dependientes de la Generación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r>
              <a:rPr lang="en-US" sz="1511">
                <a:solidFill>
                  <a:srgbClr val="006EB4"/>
                </a:solidFill>
                <a:latin typeface="Exo 2"/>
                <a:ea typeface="Exo 2"/>
                <a:cs typeface="Exo 2"/>
                <a:sym typeface="Exo 2"/>
              </a:rPr>
              <a:t>Corredor Campana - Zárate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0"/>
          <p:cNvSpPr txBox="1"/>
          <p:nvPr/>
        </p:nvSpPr>
        <p:spPr>
          <a:xfrm>
            <a:off x="7680300" y="1873300"/>
            <a:ext cx="2829900" cy="1699200"/>
          </a:xfrm>
          <a:prstGeom prst="rect">
            <a:avLst/>
          </a:prstGeom>
          <a:noFill/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Para altas demandas ante indisponibilidad de generación: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Sobrecarga líneas Campana – Corcemar y Campana – Praxair.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Requiere restricciones para evitar colapso de las estaciones del corredor Campana – Ramallo</a:t>
            </a: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.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54" name="Google Shape;254;p30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0"/>
          <p:cNvSpPr txBox="1"/>
          <p:nvPr/>
        </p:nvSpPr>
        <p:spPr>
          <a:xfrm>
            <a:off x="7680300" y="5350150"/>
            <a:ext cx="2829600" cy="1290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Solución estructural: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Seccionamiento de LAT de 132 kV Atucha – Zárate y vinculación a Las Palmas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Seccionamiento de LAT de línea Zárate – Campana 3 y vinculación a Campana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LAT 132 Villa Lía – Baradero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pic>
        <p:nvPicPr>
          <p:cNvPr id="256" name="Google Shape;25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500" y="1858425"/>
            <a:ext cx="6003750" cy="5009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30"/>
          <p:cNvCxnSpPr/>
          <p:nvPr/>
        </p:nvCxnSpPr>
        <p:spPr>
          <a:xfrm>
            <a:off x="5753800" y="4593325"/>
            <a:ext cx="1831800" cy="765300"/>
          </a:xfrm>
          <a:prstGeom prst="straightConnector1">
            <a:avLst/>
          </a:prstGeom>
          <a:noFill/>
          <a:ln w="9525" cap="flat" cmpd="sng">
            <a:solidFill>
              <a:srgbClr val="006EB4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0" y="2330500"/>
            <a:ext cx="8007807" cy="451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1"/>
          <p:cNvSpPr txBox="1"/>
          <p:nvPr/>
        </p:nvSpPr>
        <p:spPr>
          <a:xfrm>
            <a:off x="454299" y="893450"/>
            <a:ext cx="88944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Corredores dependientes de la Generación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r>
              <a:rPr lang="en-US" sz="1511">
                <a:solidFill>
                  <a:srgbClr val="006EB4"/>
                </a:solidFill>
                <a:latin typeface="Exo 2"/>
                <a:ea typeface="Exo 2"/>
                <a:cs typeface="Exo 2"/>
                <a:sym typeface="Exo 2"/>
              </a:rPr>
              <a:t>Corredor Ramallo - Zárate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1"/>
          <p:cNvSpPr txBox="1"/>
          <p:nvPr/>
        </p:nvSpPr>
        <p:spPr>
          <a:xfrm>
            <a:off x="7680300" y="1873300"/>
            <a:ext cx="2829900" cy="1699200"/>
          </a:xfrm>
          <a:prstGeom prst="rect">
            <a:avLst/>
          </a:prstGeom>
          <a:noFill/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Una falla en los extremos puede provocar el colapso de toda la demanda que abastece de no contar con la generación.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Abastece alrededor de 165 MW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A partir del verano pasado cuenta con generación en Las Palmas y San Pedro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66" name="Google Shape;266;p31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1"/>
          <p:cNvSpPr txBox="1"/>
          <p:nvPr/>
        </p:nvSpPr>
        <p:spPr>
          <a:xfrm>
            <a:off x="7680300" y="5350150"/>
            <a:ext cx="2829600" cy="1290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Solución estructural: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Seccionamiento de LAT de 132 kV Atucha – Zárate y vinculación a Las Palmas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Seccionamiento de LAT de 132 kV Campana 3 – Zárate y vinculación a Campana.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LAT 132 Villa Lía – Baradero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cxnSp>
        <p:nvCxnSpPr>
          <p:cNvPr id="268" name="Google Shape;268;p31"/>
          <p:cNvCxnSpPr/>
          <p:nvPr/>
        </p:nvCxnSpPr>
        <p:spPr>
          <a:xfrm rot="10800000" flipH="1">
            <a:off x="4248775" y="2047475"/>
            <a:ext cx="3423000" cy="1152600"/>
          </a:xfrm>
          <a:prstGeom prst="straightConnector1">
            <a:avLst/>
          </a:prstGeom>
          <a:noFill/>
          <a:ln w="9525" cap="flat" cmpd="sng">
            <a:solidFill>
              <a:srgbClr val="006EB4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4640" y="376708"/>
            <a:ext cx="2885150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1049450" y="1784675"/>
            <a:ext cx="9150300" cy="4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xo 2 SemiBold"/>
              <a:buChar char="●"/>
            </a:pPr>
            <a:r>
              <a:rPr lang="en-US" sz="20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Hipótesis consideradas para el análisis</a:t>
            </a:r>
            <a:endParaRPr sz="2000" b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xo 2 SemiBold"/>
              <a:buChar char="●"/>
            </a:pPr>
            <a:r>
              <a:rPr lang="en-US" sz="20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Evolución de la demanda y generación distribuida</a:t>
            </a:r>
            <a:endParaRPr sz="2000" b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xo 2 SemiBold"/>
              <a:buChar char="●"/>
            </a:pPr>
            <a:r>
              <a:rPr lang="en-US" sz="20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Situación Parque de transformación Estado N</a:t>
            </a:r>
            <a:endParaRPr sz="2000" b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xo 2 SemiBold"/>
              <a:buChar char="●"/>
            </a:pPr>
            <a:r>
              <a:rPr lang="en-US" sz="20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Situaciones críticas de Líneas Estado N</a:t>
            </a:r>
            <a:endParaRPr sz="2000" b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xo 2 SemiBold"/>
              <a:buChar char="●"/>
            </a:pPr>
            <a:r>
              <a:rPr lang="en-US" sz="20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Corredores Críticos</a:t>
            </a:r>
            <a:endParaRPr sz="2000" b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xo 2 SemiBold"/>
              <a:buChar char="●"/>
            </a:pPr>
            <a:r>
              <a:rPr lang="en-US" sz="20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Área Atlántica</a:t>
            </a:r>
            <a:endParaRPr sz="2000" b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Exo 2 SemiBold"/>
              <a:buChar char="●"/>
            </a:pPr>
            <a:r>
              <a:rPr lang="en-US" sz="2000" b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Situaciones Críticas N-1 de Transf. y Líneas</a:t>
            </a:r>
            <a:endParaRPr sz="2000" b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300" y="1742250"/>
            <a:ext cx="7279599" cy="5106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2"/>
          <p:cNvSpPr txBox="1"/>
          <p:nvPr/>
        </p:nvSpPr>
        <p:spPr>
          <a:xfrm>
            <a:off x="454299" y="893450"/>
            <a:ext cx="88944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Área Atlántica pico de verano 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2"/>
          <p:cNvSpPr/>
          <p:nvPr/>
        </p:nvSpPr>
        <p:spPr>
          <a:xfrm rot="2700000">
            <a:off x="3577707" y="2674856"/>
            <a:ext cx="3219740" cy="4762788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2"/>
          <p:cNvSpPr txBox="1"/>
          <p:nvPr/>
        </p:nvSpPr>
        <p:spPr>
          <a:xfrm>
            <a:off x="7680300" y="1873300"/>
            <a:ext cx="2829900" cy="1699200"/>
          </a:xfrm>
          <a:prstGeom prst="rect">
            <a:avLst/>
          </a:prstGeom>
          <a:noFill/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Demanda máxima esperada: 747 MW (+3,8% respecto al máximo de verano)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Abastecida 4 vínculos en 132 kV y generación local.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Generación móvil disponible: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20 MW en Miramar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ET Vivoratá aún fuera de servicio.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78" name="Google Shape;278;p32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2"/>
          <p:cNvSpPr txBox="1"/>
          <p:nvPr/>
        </p:nvSpPr>
        <p:spPr>
          <a:xfrm>
            <a:off x="7808450" y="5350150"/>
            <a:ext cx="2611200" cy="1290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3 hipótesis de generación: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Disponibilidad típica área MP, NE y CAN (2 de 4)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Disponibilidad reducida en MP y NE (3 de 4)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Disponibilidad reducida en la CAN (4 de 4)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800" y="1605744"/>
            <a:ext cx="6972176" cy="5290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3"/>
          <p:cNvSpPr txBox="1"/>
          <p:nvPr/>
        </p:nvSpPr>
        <p:spPr>
          <a:xfrm>
            <a:off x="454299" y="893450"/>
            <a:ext cx="88944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Área Atlántica pico de verano 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3"/>
          <p:cNvSpPr txBox="1"/>
          <p:nvPr/>
        </p:nvSpPr>
        <p:spPr>
          <a:xfrm>
            <a:off x="7680300" y="1650050"/>
            <a:ext cx="2829900" cy="1922400"/>
          </a:xfrm>
          <a:prstGeom prst="rect">
            <a:avLst/>
          </a:prstGeom>
          <a:noFill/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Hipótesis 1 : Disponibilidad típica de Centrales de la Costa: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1 máquina indisponible en MP y 1 indisponible en NE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1 máquina indisponible en VG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Demanda Atlántica</a:t>
            </a: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= 747 MW (+3,8%) (real 2017: 722 MW)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Demanda CAN = 182 MW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Demanda M. del Plata = 294 MW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CORR OL-TD = </a:t>
            </a: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180 MW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(límite de seguridad 180 MW)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88" name="Google Shape;288;p33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3"/>
          <p:cNvSpPr txBox="1"/>
          <p:nvPr/>
        </p:nvSpPr>
        <p:spPr>
          <a:xfrm>
            <a:off x="7680300" y="5350150"/>
            <a:ext cx="2829600" cy="1290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En Pico: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Toda la generación disponible.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Se cumple con el límite de seguridad del corredor OL-TD considerando 15 MW de generación distribuida.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Baja tensión en la CAN precisa salir de banda en OL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800" y="1666627"/>
            <a:ext cx="6864175" cy="520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4"/>
          <p:cNvSpPr txBox="1"/>
          <p:nvPr/>
        </p:nvSpPr>
        <p:spPr>
          <a:xfrm>
            <a:off x="454299" y="893450"/>
            <a:ext cx="88944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Área Atlántica pico de verano 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4"/>
          <p:cNvSpPr txBox="1"/>
          <p:nvPr/>
        </p:nvSpPr>
        <p:spPr>
          <a:xfrm>
            <a:off x="7680300" y="1650050"/>
            <a:ext cx="2829900" cy="1922400"/>
          </a:xfrm>
          <a:prstGeom prst="rect">
            <a:avLst/>
          </a:prstGeom>
          <a:noFill/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Hipótesis 2: Disponibilidad baja de Centrales de la Costa en NE y MP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2 máquinas indisponibles en MP y 1 indisponible en NE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2 máquina indisponible en VG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Demanda Atlántica = 747 MW</a:t>
            </a: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(+3,8%) (real 2017: 722 MW)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Demanda CAN = 182 MW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Demanda M. del Plata = 294 MW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CORR OL-TD = </a:t>
            </a: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198 MW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(límite de seguridad 180 MW)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98" name="Google Shape;298;p34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4"/>
          <p:cNvSpPr txBox="1"/>
          <p:nvPr/>
        </p:nvSpPr>
        <p:spPr>
          <a:xfrm>
            <a:off x="7680300" y="4661375"/>
            <a:ext cx="2829600" cy="1978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En Pico: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Toda la generación disponible incluyendo la móvil.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Se operaría a riesgo de colapso por superar límite del corredor Olavarría – Tandil.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Bajas tensiones en la CAN. Necesidad de salir de banda de tensión en Olavarría.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914400" lvl="1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○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La obra de Vivoratá 132 kV normalizaría la tensión de la CAN para escenarios de baja generación. 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5"/>
          <p:cNvSpPr txBox="1"/>
          <p:nvPr/>
        </p:nvSpPr>
        <p:spPr>
          <a:xfrm>
            <a:off x="454299" y="893450"/>
            <a:ext cx="88944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Área Atlántica pico de verano 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5"/>
          <p:cNvSpPr txBox="1"/>
          <p:nvPr/>
        </p:nvSpPr>
        <p:spPr>
          <a:xfrm>
            <a:off x="7680300" y="1650050"/>
            <a:ext cx="2829900" cy="1922400"/>
          </a:xfrm>
          <a:prstGeom prst="rect">
            <a:avLst/>
          </a:prstGeom>
          <a:noFill/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Hipótesis 3: Disponibilidad baja en la CAN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1 máquinas indisponibles en MP y 1 indisponible en NE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TG 18 V. Gesell f/s (80 MW)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Demanda Atlántica = 747 MW</a:t>
            </a: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 (+3,8%) (real 2017: 722 MW)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Demanda CAN = 182 MW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Demanda M. del Plata = 294 MW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CORR OL-TD = 202 MW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(límite de seguridad 180 MW)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307" name="Google Shape;307;p35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5"/>
          <p:cNvSpPr txBox="1"/>
          <p:nvPr/>
        </p:nvSpPr>
        <p:spPr>
          <a:xfrm>
            <a:off x="7680300" y="4661375"/>
            <a:ext cx="2829600" cy="1978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En Pico: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Toda la generación disponible incluyendo la móvil.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 b="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Necesidad de generación distribuida en la CAN de hasta 40 MW o restricciones por el mismo valor</a:t>
            </a:r>
            <a:endParaRPr sz="1000" b="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●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Bajas tensiones en la CAN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914400" lvl="1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77E"/>
              </a:buClr>
              <a:buSzPts val="1000"/>
              <a:buFont typeface="Exo 2"/>
              <a:buChar char="○"/>
            </a:pPr>
            <a:r>
              <a:rPr lang="en-US" sz="1000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La obra de Vivoratá 132 kV normalizaría la tensión de la CAN para escenarios de pico sin la máquina más grande de la CAN. </a:t>
            </a:r>
            <a:endParaRPr sz="1000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pic>
        <p:nvPicPr>
          <p:cNvPr id="309" name="Google Shape;30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500" y="1650050"/>
            <a:ext cx="6853924" cy="52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6"/>
          <p:cNvSpPr txBox="1">
            <a:spLocks noGrp="1"/>
          </p:cNvSpPr>
          <p:nvPr>
            <p:ph type="title" idx="4294967295"/>
          </p:nvPr>
        </p:nvSpPr>
        <p:spPr>
          <a:xfrm>
            <a:off x="4087525" y="2304875"/>
            <a:ext cx="63708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2 ExtraBold"/>
              <a:buNone/>
            </a:pPr>
            <a:r>
              <a:rPr lang="en-US" sz="3400" b="1">
                <a:solidFill>
                  <a:schemeClr val="lt1"/>
                </a:solidFill>
                <a:latin typeface="Exo 2 ExtraBold"/>
                <a:ea typeface="Exo 2 ExtraBold"/>
                <a:cs typeface="Exo 2 ExtraBold"/>
                <a:sym typeface="Exo 2 ExtraBold"/>
              </a:rPr>
              <a:t>Análisis Red en Condición N-1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7"/>
          <p:cNvSpPr txBox="1"/>
          <p:nvPr/>
        </p:nvSpPr>
        <p:spPr>
          <a:xfrm>
            <a:off x="454302" y="893450"/>
            <a:ext cx="7130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Situaciones Críticas N-1 de Líneas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7"/>
          <p:cNvSpPr txBox="1"/>
          <p:nvPr/>
        </p:nvSpPr>
        <p:spPr>
          <a:xfrm>
            <a:off x="201300" y="1675450"/>
            <a:ext cx="103674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LÍNEAS DE TRANSMISIÓN CUYA INDISPONIBILIDAD PARA DEMANDAS PICO SERÍA CRÍTICA PARA LA OPERACIÓN PUDIENDO ORIGINAR RESTRICCIONES.</a:t>
            </a:r>
            <a:endParaRPr sz="1200" b="1">
              <a:solidFill>
                <a:srgbClr val="1155CC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79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Casos de líneas radiales: </a:t>
            </a:r>
            <a:r>
              <a:rPr lang="en-US" sz="1079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Su indisponibilidad producirá ENS durante todo el tiempo que esté fuera de servicio</a:t>
            </a: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22" name="Google Shape;322;p37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3" name="Google Shape;323;p37"/>
          <p:cNvGraphicFramePr/>
          <p:nvPr/>
        </p:nvGraphicFramePr>
        <p:xfrm>
          <a:off x="571500" y="2609838"/>
          <a:ext cx="9731825" cy="2487168"/>
        </p:xfrm>
        <a:graphic>
          <a:graphicData uri="http://schemas.openxmlformats.org/drawingml/2006/table">
            <a:tbl>
              <a:tblPr>
                <a:noFill/>
                <a:tableStyleId>{3F1DF18A-09BB-4757-AA37-58B1CD2A2A1A}</a:tableStyleId>
              </a:tblPr>
              <a:tblGrid>
                <a:gridCol w="3076450"/>
                <a:gridCol w="4658900"/>
                <a:gridCol w="1996475"/>
              </a:tblGrid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FALLA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OBSERVACIONES – EFECTOS DE LA FALLA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RESTRICCIONES MÁXIMAS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San Pedro –  Papel Prensa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radial. Cortes en Papel Prensa y Baradero.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75 MW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Papel Prensa – Baradero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radial. Cortes en Baradero.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 MW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Las Palmas – Protisa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radial. Cortes en nodos Protisa y Eastman.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19 MW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Villa Lía –S.A.de Areco- Campana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Problemas de tensión y sobrecargas en transformación 132/66 del corredor de 66 kV Pergamino – Luján.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21 MW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Protisa– Eastman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radial. Cortes en el nodo Eastman.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8 MW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132kVB. Blanca – Pedro Luro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radial. Cortes en Pedro Luro, C. de Patagones y posiblemente en Viedma (reposición desde P. Madryn en resto y valle – Pico con restricciones)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10 MW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8"/>
          <p:cNvSpPr txBox="1"/>
          <p:nvPr/>
        </p:nvSpPr>
        <p:spPr>
          <a:xfrm>
            <a:off x="454302" y="893450"/>
            <a:ext cx="7130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Situaciones Críticas N-1 de Líneas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8"/>
          <p:cNvSpPr txBox="1"/>
          <p:nvPr/>
        </p:nvSpPr>
        <p:spPr>
          <a:xfrm>
            <a:off x="201300" y="1770725"/>
            <a:ext cx="103674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LÍNEAS DE TRANSMISIÓN CUYA INDISPONIBILIDAD PARA DEMANDAS PICO SERÍA CRÍTICA PARA LA OPERACIÓN PUDIENDO ORIGINAR RESTRICCIONES.</a:t>
            </a:r>
            <a:endParaRPr sz="1200" b="1">
              <a:solidFill>
                <a:srgbClr val="1155CC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79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Líneas cuya indisponibilidad generaría restricciones en estados de alta demanda aún con máximo despacho de generación (1 de 2)</a:t>
            </a:r>
            <a:endParaRPr sz="1079" b="1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31" name="Google Shape;331;p38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2" name="Google Shape;332;p38"/>
          <p:cNvGraphicFramePr/>
          <p:nvPr/>
        </p:nvGraphicFramePr>
        <p:xfrm>
          <a:off x="498999" y="2743200"/>
          <a:ext cx="9728200" cy="2966466"/>
        </p:xfrm>
        <a:graphic>
          <a:graphicData uri="http://schemas.openxmlformats.org/drawingml/2006/table">
            <a:tbl>
              <a:tblPr>
                <a:noFill/>
                <a:tableStyleId>{3F1DF18A-09BB-4757-AA37-58B1CD2A2A1A}</a:tableStyleId>
              </a:tblPr>
              <a:tblGrid>
                <a:gridCol w="3075300"/>
                <a:gridCol w="4663400"/>
                <a:gridCol w="1989500"/>
              </a:tblGrid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FALLA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OBSERVACIONES – EFECTOS DE LA FALLA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RESTRICCIONES MÁXIMAS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220 kV Henderson – Bragado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Graves problemas de abastecimiento a toda el área Centro de la Pcia. de Buenos Aires. Analizado en la sección “Corredores Comprometidos””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70 MW (*)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Valeria del Mar – Villa Gesell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Graves problemas de tensión en la costa Atlántica norte. Sobrecargas en Dolores – San Clemente.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65 MW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Pergamino – Rojas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Problemas de tensión en corredor San Nicolás/Ramallo – Bragado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65 MW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Bragado – Lincoln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53 MW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Olavarría - Azul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Problemas de tensión en el corredor Azul -Chascomús. Sobrecargas en línea Bragado - Saladillo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55 MW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Pinamar– Valeria del Mar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Graves problemas de tensión en la costa Atlántica norte.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52 MW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Mar de Ajó -Pinamar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35 MW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Las Toninas – Mar de Ajó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21 MW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33" name="Google Shape;333;p38"/>
          <p:cNvSpPr txBox="1"/>
          <p:nvPr/>
        </p:nvSpPr>
        <p:spPr>
          <a:xfrm>
            <a:off x="533400" y="6435800"/>
            <a:ext cx="60978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(*) Se considera que la disponibilidad de generación del área centro es plena (CT Luján II, CT Bragado, Salto II, Lobos, etc.)</a:t>
            </a:r>
            <a:endParaRPr sz="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9"/>
          <p:cNvSpPr txBox="1"/>
          <p:nvPr/>
        </p:nvSpPr>
        <p:spPr>
          <a:xfrm>
            <a:off x="454302" y="893450"/>
            <a:ext cx="7130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Situaciones Críticas N-1 de Líneas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9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1" name="Google Shape;341;p39"/>
          <p:cNvGraphicFramePr/>
          <p:nvPr/>
        </p:nvGraphicFramePr>
        <p:xfrm>
          <a:off x="571500" y="2723900"/>
          <a:ext cx="9731875" cy="3951732"/>
        </p:xfrm>
        <a:graphic>
          <a:graphicData uri="http://schemas.openxmlformats.org/drawingml/2006/table">
            <a:tbl>
              <a:tblPr>
                <a:noFill/>
                <a:tableStyleId>{3F1DF18A-09BB-4757-AA37-58B1CD2A2A1A}</a:tableStyleId>
              </a:tblPr>
              <a:tblGrid>
                <a:gridCol w="2485150"/>
                <a:gridCol w="5469450"/>
                <a:gridCol w="1777275"/>
              </a:tblGrid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</a:rPr>
                        <a:t>FALLA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</a:rPr>
                        <a:t>OBSERVACIONES – EFECTOS DE LA FALLA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</a:rPr>
                        <a:t>RESTRICCIONES MÁXIMAS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Bragado -Chivilcoy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Problemas de tensión en corredor Bragado – Luján. Sobrecargas en corredor Morón - Luján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50 MW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Olavarría – La Pampita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Problemas de tensión en La Pampita y Laprida (Considerando que Loma Negra ya toma plena carga 72 MW)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50 MW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Pergamino – San Nicolás Oeste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Problemas de tensión en corredor San Nicolás/Ramallo – Bragado. Sobrecargas en línea Ramallo – Pergamino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43 MW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Ramallo - Pergamino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Problemas de tensión en corredor San Nicolás/Ramallo – Bragado. Sobrecarga en línea San Nicolás- San Nicolás Oeste de no contar con la generación de CT Rojo.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43 MW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Henderson – T. Lauquen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Problemas de tensión en T. Lauquen. Cortes en el Oeste de la Pcia. de Buenos Aires. Analizado en la sección “Corredores dependientes de la Generación Distribuida”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 MW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66 kV Bragado – Nueve de Julio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Cortes en Pehuajó, C. Casares y Nueve de Julio por problemas de tensión y sobrecarga de la línea 6CJPH1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28 MW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66 kV Pehuajó – C. Casares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Cortes en C. Casares y Nueve de Julio por problemas de tensión en el corredor de 66 kV y sobrecarga de la línea 6BGNJ1 y los transformadores de 132/66 kV de Bragado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15 MW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42" name="Google Shape;342;p39"/>
          <p:cNvSpPr txBox="1"/>
          <p:nvPr/>
        </p:nvSpPr>
        <p:spPr>
          <a:xfrm>
            <a:off x="201300" y="1770725"/>
            <a:ext cx="103674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LÍNEAS DE TRANSMISIÓN CUYA INDISPONIBILIDAD PARA DEMANDAS PICO SERÍA CRÍTICA PARA LA OPERACIÓN PUDIENDO ORIGINAR RESTRICCIONES.</a:t>
            </a:r>
            <a:endParaRPr sz="1200" b="1">
              <a:solidFill>
                <a:srgbClr val="1155CC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79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Líneas cuya indisponibilidad generaría restricciones en estados de alta demanda aún con máximo despacho de generación (2 de 2)</a:t>
            </a:r>
            <a:endParaRPr sz="1079" b="1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0"/>
          <p:cNvSpPr txBox="1"/>
          <p:nvPr/>
        </p:nvSpPr>
        <p:spPr>
          <a:xfrm>
            <a:off x="454302" y="893450"/>
            <a:ext cx="7130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Situaciones Críticas N-1 de Líneas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0"/>
          <p:cNvSpPr txBox="1"/>
          <p:nvPr/>
        </p:nvSpPr>
        <p:spPr>
          <a:xfrm>
            <a:off x="111850" y="1542125"/>
            <a:ext cx="103785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LÍNEAS DE TRANSMISIÓN CUYA INDISPONIBILIDAD PARA DEMANDAS PICO SERÍA CRÍTICA PARA LA OPERACIÓN PUDIENDO ORIGINAR RESTRICCIONES.</a:t>
            </a:r>
            <a:endParaRPr sz="1200" b="1">
              <a:solidFill>
                <a:srgbClr val="1155CC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79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Líneas cuya indisponibilidad generaría restricciones en estados de alta demanda en caso de no disponer de toda la generación o imposibilidad de transferencias de demanda (1 de 4).</a:t>
            </a:r>
            <a:endParaRPr sz="1079" b="1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50" name="Google Shape;350;p40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1" name="Google Shape;351;p40"/>
          <p:cNvGraphicFramePr/>
          <p:nvPr/>
        </p:nvGraphicFramePr>
        <p:xfrm>
          <a:off x="280725" y="2424988"/>
          <a:ext cx="10186425" cy="4176686"/>
        </p:xfrm>
        <a:graphic>
          <a:graphicData uri="http://schemas.openxmlformats.org/drawingml/2006/table">
            <a:tbl>
              <a:tblPr>
                <a:noFill/>
                <a:tableStyleId>{3F1DF18A-09BB-4757-AA37-58B1CD2A2A1A}</a:tableStyleId>
              </a:tblPr>
              <a:tblGrid>
                <a:gridCol w="3346850"/>
                <a:gridCol w="6839575"/>
              </a:tblGrid>
              <a:tr h="223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FALLA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OBSERVACIONES – EFECTOS DE LA FALLA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</a:tr>
              <a:tr h="2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Campana – Praxair</a:t>
                      </a:r>
                      <a:endParaRPr sz="1100"/>
                    </a:p>
                  </a:txBody>
                  <a:tcPr marL="0" marR="0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Sobrecarga en las líneas de 132 kV del anillo de Campana - Zárate de no contar con generación en CT Las Palmas y CT San Pedro y / o de pasar demanda a Matheu (SACME / Edenor).</a:t>
                      </a:r>
                      <a:endParaRPr sz="1100"/>
                    </a:p>
                  </a:txBody>
                  <a:tcPr marL="0" marR="0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Campana - Corcemar</a:t>
                      </a:r>
                      <a:endParaRPr sz="1100"/>
                    </a:p>
                  </a:txBody>
                  <a:tcPr marL="0" marR="0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0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Corcemar – Toyota</a:t>
                      </a:r>
                      <a:endParaRPr sz="1100"/>
                    </a:p>
                  </a:txBody>
                  <a:tcPr marL="0" marR="0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0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Toyota – Zárate</a:t>
                      </a:r>
                      <a:endParaRPr sz="1100"/>
                    </a:p>
                  </a:txBody>
                  <a:tcPr marL="0" marR="0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0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Praxair – Campana 132</a:t>
                      </a:r>
                      <a:endParaRPr sz="1100"/>
                    </a:p>
                  </a:txBody>
                  <a:tcPr marL="0" marR="0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0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Campana 132 – Zárate</a:t>
                      </a:r>
                      <a:endParaRPr sz="1100"/>
                    </a:p>
                  </a:txBody>
                  <a:tcPr marL="0" marR="0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0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Atucha - Zárate</a:t>
                      </a:r>
                      <a:endParaRPr sz="1100"/>
                    </a:p>
                  </a:txBody>
                  <a:tcPr marL="0" marR="0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0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San Nicolás – Gral. Lagos</a:t>
                      </a:r>
                      <a:endParaRPr sz="1100"/>
                    </a:p>
                  </a:txBody>
                  <a:tcPr marL="0" marR="0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Sobrecargas en líneas de la EPESF y en transformadores 220/132 de RO</a:t>
                      </a:r>
                      <a:endParaRPr sz="1100"/>
                    </a:p>
                  </a:txBody>
                  <a:tcPr marL="0" marR="0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Rojas - Junín</a:t>
                      </a:r>
                      <a:endParaRPr sz="1100"/>
                    </a:p>
                  </a:txBody>
                  <a:tcPr marL="0" marR="0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Problemas de tensión en corredor San Nicolás/Ramallo – Bragado.</a:t>
                      </a:r>
                      <a:endParaRPr sz="1100"/>
                    </a:p>
                  </a:txBody>
                  <a:tcPr marL="0" marR="0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0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Junín – IMSA - Lincoln</a:t>
                      </a:r>
                      <a:endParaRPr sz="1100"/>
                    </a:p>
                  </a:txBody>
                  <a:tcPr marL="0" marR="0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Mercedes - Luján</a:t>
                      </a:r>
                      <a:endParaRPr sz="1100"/>
                    </a:p>
                  </a:txBody>
                  <a:tcPr marL="0" marR="0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Problemas de tensión y/o sobrecarga en corredor Bragado – Luján de no disponer de la generación en CT Luján II o bien no poder realizar cambios de configuración en ET Malvinas (SACME / Edenor). </a:t>
                      </a:r>
                      <a:endParaRPr sz="1100"/>
                    </a:p>
                  </a:txBody>
                  <a:tcPr marL="0" marR="0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Bragado – Saladillo</a:t>
                      </a:r>
                      <a:endParaRPr sz="1100"/>
                    </a:p>
                  </a:txBody>
                  <a:tcPr marL="0" marR="0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Problemas de tensión en la costa Atlántica norte. Sobrecarga en líneas Olavarría – Azul, Azul – Cacharí y Cacharí – Las Flores.</a:t>
                      </a:r>
                      <a:endParaRPr sz="1100"/>
                    </a:p>
                  </a:txBody>
                  <a:tcPr marL="0" marR="0" marT="0" marB="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1"/>
          <p:cNvSpPr txBox="1"/>
          <p:nvPr/>
        </p:nvSpPr>
        <p:spPr>
          <a:xfrm>
            <a:off x="454302" y="893450"/>
            <a:ext cx="7130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Situaciones Críticas N-1 de Líneas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1"/>
          <p:cNvSpPr txBox="1"/>
          <p:nvPr/>
        </p:nvSpPr>
        <p:spPr>
          <a:xfrm>
            <a:off x="111850" y="1542125"/>
            <a:ext cx="103785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LÍNEAS DE TRANSMISIÓN CUYA INDISPONIBILIDAD PARA DEMANDAS PICO SERÍA CRÍTICA PARA LA OPERACIÓN PUDIENDO ORIGINAR RESTRICCIONES.</a:t>
            </a:r>
            <a:endParaRPr sz="1200" b="1">
              <a:solidFill>
                <a:srgbClr val="1155CC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79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Líneas cuya indisponibilidad generaría restricciones en estados de alta demanda en caso de no disponer de toda la generación o imposibilidad de transferencias de demanda (2 de 4).</a:t>
            </a:r>
            <a:endParaRPr sz="1079" b="1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59" name="Google Shape;359;p41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60" name="Google Shape;360;p41"/>
          <p:cNvGraphicFramePr/>
          <p:nvPr/>
        </p:nvGraphicFramePr>
        <p:xfrm>
          <a:off x="266700" y="2419400"/>
          <a:ext cx="10223650" cy="4375196"/>
        </p:xfrm>
        <a:graphic>
          <a:graphicData uri="http://schemas.openxmlformats.org/drawingml/2006/table">
            <a:tbl>
              <a:tblPr>
                <a:noFill/>
                <a:tableStyleId>{3F1DF18A-09BB-4757-AA37-58B1CD2A2A1A}</a:tableStyleId>
              </a:tblPr>
              <a:tblGrid>
                <a:gridCol w="3197500"/>
                <a:gridCol w="7026150"/>
              </a:tblGrid>
              <a:tr h="222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FALLA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OBSERVACIONES – EFECTOS DE LA FALLA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</a:tr>
              <a:tr h="222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Azul –Cacharí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Problemas de tensión en la costa Atlántica norte. Sobrecargas en Bragado – Saladillo en función de la disponibilidad de generación en la Costa Atlántica Norte y Las Armas.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3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Cacharí– Las Flores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612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Dolores – San Clemente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Graves problemas de tensión en la costa Atlántica norte. Sobrecargas en Las Armas – Madariaga y en las líneas de la Costa Atlántica Norte.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2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132kV Villa Gesell– Gral. Madariaga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Graves problemas de tensión en la costa Atlántica norte. Sobrecargas en Dolores – San Clemente.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2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Gral. Madariaga – Las Armas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15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Olavarría - Chillar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Sobrecargas en B. Blanca – M. Hermoso y Olavarría – Tandil.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08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La Plata – Verónica (EDELAP) y Verónica –Chascomús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Problemas de tensión en la Costa Atlántica Norte de no contar con el total de la generación instalada en la misma.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2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Chascomús - Dolores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22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Las Armas - Tandil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612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Olavarría - Tandil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Problemas de tensión en la costa Atlántica. Sobrecargas en líneas Olavarría – Barker II, Barker – Barker II y/o Barker - Tandil de no contar con la suficiente generación en la Costa Atlántica.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2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Olavarría –Barker II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Problemas de tensión en la costa Atlántica. Sobrecargas en líneas Olavarría– Tandil de no contar con la suficiente generación en la Costa Atlántica.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2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Barker–Barker II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22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Barker - Tandíl</a:t>
                      </a:r>
                      <a:endParaRPr sz="1100"/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454302" y="893450"/>
            <a:ext cx="7130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Hipótesis consideradas para el análisis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454291" y="1770725"/>
            <a:ext cx="9849000" cy="46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>
                <a:solidFill>
                  <a:srgbClr val="006EB4"/>
                </a:solidFill>
                <a:latin typeface="Asap SemiBold"/>
                <a:ea typeface="Asap SemiBold"/>
                <a:cs typeface="Asap SemiBold"/>
                <a:sym typeface="Asap SemiBold"/>
              </a:rPr>
              <a:t>Hipótesis</a:t>
            </a:r>
            <a:r>
              <a:rPr lang="en-US" sz="1600" dirty="0">
                <a:solidFill>
                  <a:srgbClr val="006EB4"/>
                </a:solidFill>
                <a:latin typeface="Asap SemiBold"/>
                <a:ea typeface="Asap SemiBold"/>
                <a:cs typeface="Asap SemiBold"/>
                <a:sym typeface="Asap SemiBold"/>
              </a:rPr>
              <a:t> de </a:t>
            </a:r>
            <a:r>
              <a:rPr lang="en-US" sz="1600" dirty="0" err="1">
                <a:solidFill>
                  <a:srgbClr val="006EB4"/>
                </a:solidFill>
                <a:latin typeface="Asap SemiBold"/>
                <a:ea typeface="Asap SemiBold"/>
                <a:cs typeface="Asap SemiBold"/>
                <a:sym typeface="Asap SemiBold"/>
              </a:rPr>
              <a:t>demanda</a:t>
            </a:r>
            <a:r>
              <a:rPr lang="en-US" sz="1600" dirty="0">
                <a:solidFill>
                  <a:srgbClr val="006EB4"/>
                </a:solidFill>
                <a:latin typeface="Asap SemiBold"/>
                <a:ea typeface="Asap SemiBold"/>
                <a:cs typeface="Asap SemiBold"/>
                <a:sym typeface="Asap SemiBold"/>
              </a:rPr>
              <a:t>: </a:t>
            </a:r>
            <a:endParaRPr sz="1600" dirty="0">
              <a:solidFill>
                <a:srgbClr val="006EB4"/>
              </a:solidFill>
              <a:latin typeface="Asap SemiBold"/>
              <a:ea typeface="Asap SemiBold"/>
              <a:cs typeface="Asap SemiBold"/>
              <a:sym typeface="Asap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Tasa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crecimiento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energía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del SADI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esperado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por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CAMMESA para el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período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Noviembre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2019 / Abril 2020: </a:t>
            </a:r>
            <a:r>
              <a:rPr lang="en-US" b="1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1,7 </a:t>
            </a:r>
            <a:r>
              <a:rPr lang="en-US" b="1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%</a:t>
            </a:r>
            <a:endParaRPr b="1" dirty="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Incremento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potencia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respecto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pico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verano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anterior para la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Provincia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de Buenos Aires (sin GBA): 3,8 %, en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línea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hipótesis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de CAMMESA (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agentes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área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prevén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crecimiento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de </a:t>
            </a:r>
            <a:r>
              <a:rPr lang="en-US" b="1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3,8 %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en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energía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estableciendo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así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mínimo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en el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aumento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potencia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pico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)</a:t>
            </a:r>
            <a:endParaRPr dirty="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6EB4"/>
              </a:solidFill>
              <a:latin typeface="Asap SemiBold"/>
              <a:ea typeface="Asap SemiBold"/>
              <a:cs typeface="Asap SemiBold"/>
              <a:sym typeface="Asap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>
                <a:solidFill>
                  <a:srgbClr val="006EB4"/>
                </a:solidFill>
                <a:latin typeface="Asap SemiBold"/>
                <a:ea typeface="Asap SemiBold"/>
                <a:cs typeface="Asap SemiBold"/>
                <a:sym typeface="Asap SemiBold"/>
              </a:rPr>
              <a:t>Hipótesis</a:t>
            </a:r>
            <a:r>
              <a:rPr lang="en-US" sz="1600" dirty="0">
                <a:solidFill>
                  <a:srgbClr val="006EB4"/>
                </a:solidFill>
                <a:latin typeface="Asap SemiBold"/>
                <a:ea typeface="Asap SemiBold"/>
                <a:cs typeface="Asap SemiBold"/>
                <a:sym typeface="Asap SemiBold"/>
              </a:rPr>
              <a:t> de </a:t>
            </a:r>
            <a:r>
              <a:rPr lang="en-US" sz="1600" dirty="0" err="1">
                <a:solidFill>
                  <a:srgbClr val="006EB4"/>
                </a:solidFill>
                <a:latin typeface="Asap SemiBold"/>
                <a:ea typeface="Asap SemiBold"/>
                <a:cs typeface="Asap SemiBold"/>
                <a:sym typeface="Asap SemiBold"/>
              </a:rPr>
              <a:t>generación</a:t>
            </a:r>
            <a:r>
              <a:rPr lang="en-US" sz="1600" dirty="0">
                <a:solidFill>
                  <a:srgbClr val="006EB4"/>
                </a:solidFill>
                <a:latin typeface="Asap SemiBold"/>
                <a:ea typeface="Asap SemiBold"/>
                <a:cs typeface="Asap SemiBold"/>
                <a:sym typeface="Asap SemiBold"/>
              </a:rPr>
              <a:t>: </a:t>
            </a:r>
            <a:endParaRPr sz="1600" dirty="0">
              <a:solidFill>
                <a:srgbClr val="006EB4"/>
              </a:solidFill>
              <a:latin typeface="Asap SemiBold"/>
              <a:ea typeface="Asap SemiBold"/>
              <a:cs typeface="Asap SemiBold"/>
              <a:sym typeface="Asap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79"/>
              <a:buFont typeface="Arial"/>
              <a:buNone/>
            </a:pPr>
            <a:endParaRPr dirty="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</a:pPr>
            <a:r>
              <a:rPr lang="en-US" b="1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Zona</a:t>
            </a:r>
            <a:r>
              <a:rPr lang="en-US" b="1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Centro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: 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Despacho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generación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distribuida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disponible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según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necesidad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local).</a:t>
            </a:r>
            <a:endParaRPr dirty="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●"/>
            </a:pPr>
            <a:r>
              <a:rPr lang="en-US" b="1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Zona</a:t>
            </a:r>
            <a:r>
              <a:rPr lang="en-US" b="1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Atlántica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: (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tres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hipótesis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)</a:t>
            </a:r>
            <a:endParaRPr dirty="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</a:pP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Disponibilidad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prevista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por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Centrales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de la Costa: 478 MW (85 % de la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disponibilidad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efectiva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).</a:t>
            </a:r>
            <a:endParaRPr dirty="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</a:pP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Menor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disponibilidad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en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área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Mar del Plata y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Necochea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: 452 MW (80 % de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disponibilidad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efectiva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).</a:t>
            </a:r>
            <a:endParaRPr dirty="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ap"/>
              <a:buChar char="○"/>
            </a:pPr>
            <a:r>
              <a:rPr lang="en-US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Indisponibilidad</a:t>
            </a:r>
            <a:r>
              <a:rPr lang="en-US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de la TG 18 de V. Gesell (80 MW) en la CAN</a:t>
            </a:r>
            <a:endParaRPr dirty="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 dirty="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 dirty="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2"/>
          <p:cNvSpPr txBox="1"/>
          <p:nvPr/>
        </p:nvSpPr>
        <p:spPr>
          <a:xfrm>
            <a:off x="454302" y="893450"/>
            <a:ext cx="7130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Situaciones Críticas N-1 de Líneas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2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68" name="Google Shape;368;p42"/>
          <p:cNvGraphicFramePr/>
          <p:nvPr/>
        </p:nvGraphicFramePr>
        <p:xfrm>
          <a:off x="111850" y="2390675"/>
          <a:ext cx="10443100" cy="4340500"/>
        </p:xfrm>
        <a:graphic>
          <a:graphicData uri="http://schemas.openxmlformats.org/drawingml/2006/table">
            <a:tbl>
              <a:tblPr>
                <a:noFill/>
                <a:tableStyleId>{3F1DF18A-09BB-4757-AA37-58B1CD2A2A1A}</a:tableStyleId>
              </a:tblPr>
              <a:tblGrid>
                <a:gridCol w="3089675"/>
                <a:gridCol w="7353425"/>
              </a:tblGrid>
              <a:tr h="257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FALLA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OBSERVACIONES – EFECTOS DE LA FALLA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</a:tr>
              <a:tr h="24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B. Blanca – M. Hermoso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Sobrecargas en Olavarría - Chillar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90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B. Blanca – Tornquist - Pigüé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Problemas de tensión en Pigüé. Cortes en Tornquist.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66 kV Arrecifes – Cap. Sarmiento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Restricciones en Arrecifes y Cap. Sarmiento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Tandíl- Balcarce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Problemas de tensión en Mar del Plata y sobrecargas en Necochea – Quequén– Mar del Plata y G.Chaves - Necochea de no haber suficiente generación en Mar del Plata y Miramar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Balcarce – Mar del Plata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564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González Chaves -Necochea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Problemas de tensión en Mar del Plata y sobrecargas en Tandil – Balcarce y Balcarce – Mar del Plata de no haber suficiente generación en Mar del Plata y Miramar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3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Necochea- Miramar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Problemas de tensión en Mar del Plata y sobrecargas en Tandil – Balcarce, Balcarce – Mar del Plata y Necochea– Mar del Plata de no haber suficiente generación en Mar del Plata y Miramar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3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Necochea–Quequén– Mar del Plata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Problemas de tensión en Mar del Plata y sobrecargas en Tandil – Balcarce, Balcarce – Mar del Plata,Necochea– Miramar y Miramar – Mar del Plata de no haber suficiente generación en Mar del Plata y Miramar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Bragado – Chacabuco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radial. Sin restricciones de contar con la generación de CT Salto II sino, cortes en Chacabuco, Chacabuco Ind. y Salto.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7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Chacabuco – Chacabuco Ind.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radial. Sin restricciones de contar con la generación de CT Salto II sino, cortes en Chacabuco Ind. y Salto.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69" name="Google Shape;369;p42"/>
          <p:cNvSpPr txBox="1"/>
          <p:nvPr/>
        </p:nvSpPr>
        <p:spPr>
          <a:xfrm>
            <a:off x="111850" y="1542125"/>
            <a:ext cx="103785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LÍNEAS DE TRANSMISIÓN CUYA INDISPONIBILIDAD PARA DEMANDAS PICO SERÍA CRÍTICA PARA LA OPERACIÓN PUDIENDO ORIGINAR RESTRICCIONES.</a:t>
            </a:r>
            <a:endParaRPr sz="1200" b="1">
              <a:solidFill>
                <a:srgbClr val="1155CC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79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Líneas cuya indisponibilidad generaría restricciones en estados de alta demanda en caso de no disponer de toda la generación o imposibilidad de transferencias de demanda (3 de 4).</a:t>
            </a:r>
            <a:endParaRPr sz="1079" b="1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3"/>
          <p:cNvSpPr txBox="1"/>
          <p:nvPr/>
        </p:nvSpPr>
        <p:spPr>
          <a:xfrm>
            <a:off x="454302" y="893450"/>
            <a:ext cx="7130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Situaciones Críticas N-1 de Líneas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43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7" name="Google Shape;377;p43"/>
          <p:cNvGraphicFramePr/>
          <p:nvPr/>
        </p:nvGraphicFramePr>
        <p:xfrm>
          <a:off x="219200" y="2608475"/>
          <a:ext cx="10084100" cy="3718325"/>
        </p:xfrm>
        <a:graphic>
          <a:graphicData uri="http://schemas.openxmlformats.org/drawingml/2006/table">
            <a:tbl>
              <a:tblPr>
                <a:noFill/>
                <a:tableStyleId>{3F1DF18A-09BB-4757-AA37-58B1CD2A2A1A}</a:tableStyleId>
              </a:tblPr>
              <a:tblGrid>
                <a:gridCol w="2823050"/>
                <a:gridCol w="7261050"/>
              </a:tblGrid>
              <a:tr h="250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FALLA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OBSERVACIONES – EFECTOS DE LA FALLA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</a:tr>
              <a:tr h="459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Zárate – Las Palmas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Baja tensión en Eastman,Protisa, Las Palmas. Sobrecarga de Ramallo – Ramallo Ind. de no contar con la generación en CT Las Palmas y CT San Pedro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9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San Pedro – Ramallo Industrial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Baja tensión en Baradero, Papel Prensa, San Pedro. Sobrecarga en las líneas de 132 kV del anillo de Campana – Zárate de no contar con la generación en CT Las Palmas y CT San Pedro.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Ramallo – Ramallo Industrial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Baja tensión en Baradero, Papel Prensa, San Pedro y Ramallo Ind.. Sobrecarga en las líneas de 132 kV del anillo de Campana – Zárate de no contar con generación en CT Las Palmas y CT San Pedro.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9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San Nicolás – San Nicolás Oeste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Problemas de tensión en corredor San Nicolás/Ramallo – Bragado. Sobrecargas en línea Ramallo – Pergamino de no contar con la generación de CT Rojo.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0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Luján - Malvinas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Sobrecarga de la restante línea Luján Dos - Malvinas de no contar con la CT Luján II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0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Luján Dos - Malvinas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59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Chillar –González Chaves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Sobrecargas en Dorrego – 3 Arroyos y Olavarría -Tandíl y/o Balcarce Mar del Plata. Problemas de tensión en el corredor Bahía Blanca – G. Chavez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20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132 kV PedroLuro– C. de Patagones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Problemas de tensión en C. de Patagones. Reposición desde P.Madryn con posibles restricciones en pico.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20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Línea 66 kV Pergamino - Arrecifes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Restricciones en Arrecifes y Cap. Sarmiento por graves problemas de tensión y/o sobrecarga T3AA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78" name="Google Shape;378;p43"/>
          <p:cNvSpPr txBox="1"/>
          <p:nvPr/>
        </p:nvSpPr>
        <p:spPr>
          <a:xfrm>
            <a:off x="111850" y="1542125"/>
            <a:ext cx="103785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LÍNEAS DE TRANSMISIÓN CUYA INDISPONIBILIDAD PARA DEMANDAS PICO SERÍA CRÍTICA PARA LA OPERACIÓN PUDIENDO ORIGINAR RESTRICCIONES.</a:t>
            </a:r>
            <a:endParaRPr sz="1200" b="1">
              <a:solidFill>
                <a:srgbClr val="1155CC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79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Líneas cuya indisponibilidad generaría restricciones en estados de alta demanda en caso de no disponer de toda la generación o imposibilidad de transferencias de demanda (4 de 4).</a:t>
            </a:r>
            <a:endParaRPr sz="1079" b="1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4"/>
          <p:cNvSpPr txBox="1"/>
          <p:nvPr/>
        </p:nvSpPr>
        <p:spPr>
          <a:xfrm>
            <a:off x="454302" y="893450"/>
            <a:ext cx="7130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Transformación de Transba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4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4"/>
          <p:cNvSpPr txBox="1"/>
          <p:nvPr/>
        </p:nvSpPr>
        <p:spPr>
          <a:xfrm>
            <a:off x="533400" y="6435800"/>
            <a:ext cx="79812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Nota: Los MW de corte consideran el paralelo de generación distribuida instalada y transferencias de demanda declaradas en la TOS 20</a:t>
            </a:r>
            <a:endParaRPr sz="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Se resaltan en rojo las restricciones con porcentajes  ≥ 40% de la demanda del nodo.</a:t>
            </a:r>
            <a:endParaRPr sz="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graphicFrame>
        <p:nvGraphicFramePr>
          <p:cNvPr id="387" name="Google Shape;387;p44"/>
          <p:cNvGraphicFramePr/>
          <p:nvPr/>
        </p:nvGraphicFramePr>
        <p:xfrm>
          <a:off x="571475" y="2178075"/>
          <a:ext cx="9772725" cy="4219854"/>
        </p:xfrm>
        <a:graphic>
          <a:graphicData uri="http://schemas.openxmlformats.org/drawingml/2006/table">
            <a:tbl>
              <a:tblPr>
                <a:noFill/>
                <a:tableStyleId>{3F1DF18A-09BB-4757-AA37-58B1CD2A2A1A}</a:tableStyleId>
              </a:tblPr>
              <a:tblGrid>
                <a:gridCol w="1822050"/>
                <a:gridCol w="1822050"/>
                <a:gridCol w="2118425"/>
                <a:gridCol w="4010200"/>
              </a:tblGrid>
              <a:tr h="566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EETT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TRANSFORMADOR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que mayor ENS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generaría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RESTRICCIÓN ESTIMADA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(MW de alivio / % de la demanda máx. del nodo)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USUARIOS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</a:tr>
              <a:tr h="443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LUJAN(T1/T2)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T1LJ o T2LJ 132/34.5/13.8 kV 40/30/40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30 MW /40%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COOP. LUJAN BS. AS./ EMP DIST ENERG NORTE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9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VILLA GESELL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T1VG 132/34.5/13.8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30/20/30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28 MW /66%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COOP. VILLA GESELL/ EMP DIST ENERG ATLANTICA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43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MAR DE AJO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T1MJ 132/34.5/13.8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30/10/30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26 MW / 66%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CESOP LTDA SAN BERNARDO/ EMP DIST ENERG ATLANTICA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66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CAMPANA 132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T1CM o T2CM 132/34.5/13.8 kV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30/20/30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24 MW / 46%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NORTE / ESSO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43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PERGAMINO (T1/T2/T6)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T1PO 30/20/30 MVA o T2PO 30/10/30 MVA O T6PO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30/20/30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20 MW / </a:t>
                      </a:r>
                      <a:r>
                        <a:rPr lang="en-US" sz="1100" b="1"/>
                        <a:t>27%</a:t>
                      </a:r>
                      <a:endParaRPr sz="1100" b="1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COOPERATIVA DE PERGAMINO/ EMP DIST ENERG NORTE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9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ZARATE (T4)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T4ZA 132/34.5/13.8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30/30/20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19 MW / 100%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COOP. ZARATE BS. AS.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434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BRAGADO (T3/T4)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T3BG o T4BG 132/69/13.8 kV 20/20/10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19 MW / 50%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COOP. MNO. MORENOBS. AS./ EMP DIST ENERG NORTE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88" name="Google Shape;388;p44"/>
          <p:cNvSpPr txBox="1"/>
          <p:nvPr/>
        </p:nvSpPr>
        <p:spPr>
          <a:xfrm>
            <a:off x="454300" y="1389725"/>
            <a:ext cx="60771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RESTRICCIONES ANTE N-1 DE TRANSFORMADORES</a:t>
            </a:r>
            <a:r>
              <a:rPr lang="en-US" sz="1200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(1 de 8)</a:t>
            </a:r>
            <a:endParaRPr sz="1200" b="1">
              <a:solidFill>
                <a:srgbClr val="1155CC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5"/>
          <p:cNvSpPr txBox="1"/>
          <p:nvPr/>
        </p:nvSpPr>
        <p:spPr>
          <a:xfrm>
            <a:off x="454302" y="893450"/>
            <a:ext cx="7130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Transformación de Transba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5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5"/>
          <p:cNvSpPr txBox="1"/>
          <p:nvPr/>
        </p:nvSpPr>
        <p:spPr>
          <a:xfrm>
            <a:off x="533400" y="6435800"/>
            <a:ext cx="79812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Nota: Los MW de corte consideran el paralelo de generación distribuida instalada y transferencias de demanda declaradas en la TOS 20.</a:t>
            </a:r>
            <a:endParaRPr sz="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Se resaltan en rojo las restricciones con porcentajes  ≥ 40% de la demanda del nodo.</a:t>
            </a:r>
            <a:endParaRPr sz="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graphicFrame>
        <p:nvGraphicFramePr>
          <p:cNvPr id="397" name="Google Shape;397;p45"/>
          <p:cNvGraphicFramePr/>
          <p:nvPr/>
        </p:nvGraphicFramePr>
        <p:xfrm>
          <a:off x="571500" y="231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{3F1DF18A-09BB-4757-AA37-58B1CD2A2A1A}</a:tableStyleId>
              </a:tblPr>
              <a:tblGrid>
                <a:gridCol w="1814425"/>
                <a:gridCol w="1814425"/>
                <a:gridCol w="2109575"/>
                <a:gridCol w="3993450"/>
              </a:tblGrid>
              <a:tr h="409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EETT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TRANSFORMADOR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que mayor ENS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generaría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RESTRICCIÓN ESTIMADA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(MW de alivio / % de la demanda máx. del nodo)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USUARIOS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BALCARCE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T2BL 132/34.5/13.8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30/30/20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19 MW / 48%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ATLANTICA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S.A. DE ARECO (T1/T2/T4)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T4AA 132/34.5/13.8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30/20/30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18 MW / 65%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COOP.DE SAN ANTONIO DE ARECO / EMP DIST ENERG NORTE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RAMALLO IND.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T1RN 132/34.5/13.8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30/30/20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17 MW / 85%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BUNGE ARGENTINA - Ramallo / COOP. RAMALLO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MERCEDES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T1MD o T2MD 132/34.5/13.8 kV 30/20/30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17 MW / 38%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NORTE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CHIVILCOY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T1CI o T2CI 132/34.5/13.8 kV 30/20/30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17 MW / 33%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NORTE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NORTE 2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T2ND 132/34.5/13.8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45/30/45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16 MW / 26%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SUR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CHACABUCO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T1CB 132/34.5/13.8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30/20/30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16 MW / 54%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COOP. CHACABUCO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98" name="Google Shape;398;p45"/>
          <p:cNvSpPr txBox="1"/>
          <p:nvPr/>
        </p:nvSpPr>
        <p:spPr>
          <a:xfrm>
            <a:off x="454300" y="1389725"/>
            <a:ext cx="60771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RESTRICCIONES ANTE N-1 DE TRANSFORMADORES</a:t>
            </a:r>
            <a:r>
              <a:rPr lang="en-US" sz="1200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(2 de 8)</a:t>
            </a:r>
            <a:endParaRPr sz="1200" b="1">
              <a:solidFill>
                <a:srgbClr val="1155CC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6"/>
          <p:cNvSpPr txBox="1"/>
          <p:nvPr/>
        </p:nvSpPr>
        <p:spPr>
          <a:xfrm>
            <a:off x="454302" y="893450"/>
            <a:ext cx="7130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Transformación de Transba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6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46"/>
          <p:cNvSpPr txBox="1"/>
          <p:nvPr/>
        </p:nvSpPr>
        <p:spPr>
          <a:xfrm>
            <a:off x="533400" y="6435800"/>
            <a:ext cx="79812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Nota: Los MW de corte consideran el paralelo de generación distribuida instalada y transferencias de demanda declaradas en la TOS 20.</a:t>
            </a:r>
            <a:endParaRPr sz="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Se resaltan en rojo las restricciones con porcentajes  ≥ 40% de la demanda del nodo.</a:t>
            </a:r>
            <a:endParaRPr sz="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graphicFrame>
        <p:nvGraphicFramePr>
          <p:cNvPr id="407" name="Google Shape;407;p46"/>
          <p:cNvGraphicFramePr/>
          <p:nvPr/>
        </p:nvGraphicFramePr>
        <p:xfrm>
          <a:off x="571500" y="231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{3F1DF18A-09BB-4757-AA37-58B1CD2A2A1A}</a:tableStyleId>
              </a:tblPr>
              <a:tblGrid>
                <a:gridCol w="1814425"/>
                <a:gridCol w="2468050"/>
                <a:gridCol w="1765550"/>
                <a:gridCol w="3683850"/>
              </a:tblGrid>
              <a:tr h="409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EETT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TRANSFORMADOR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que mayor ENS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generaría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RESTRICCIÓN ESTIMADA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(MW de alivio / % de la demanda máx. del nodo)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USUARIOS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S. NICOLÁS URBANA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T1NU o T2NU 132/13.8/13.2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44/44/15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16 MW / 28%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NORTE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JUNÍN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T1JU o T2JU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132/34.5/13.8 kV 30/20/30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16 MW / 35%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NORTE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TANDIL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T1TD, T2TD o T3TD132/34.5/13.8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30/20/30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16 MW / 22%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ATLANTICA/ USINA POPULAR DE TANDIL-DISTR.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HENDERSON (T5/T6)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T6HE 132/34.5/13.8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20/20/6.6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15 MW /49%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NORTE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ROJAS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T1RF 132/34.5/13.8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30/20/30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15 MW /53%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COOP.DE LUZ Y F.DE ROJAS/ EMP DIST ENERG NORTE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CHASCOMUS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T1CU 132/34.5/13.8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30/30/20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14 MW / 39%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ATLANTICA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T. LAUQUEN (T4/T5)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T4TL o T5TL 132/66/13.2 kV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 40/40/15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13 MW / 29%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COOP. T. LAUQUEN / EMP DIST ENERG NORTE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08" name="Google Shape;408;p46"/>
          <p:cNvSpPr txBox="1"/>
          <p:nvPr/>
        </p:nvSpPr>
        <p:spPr>
          <a:xfrm>
            <a:off x="454300" y="1389725"/>
            <a:ext cx="60771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RESTRICCIONES ANTE N-1 DE TRANSFORMADORES</a:t>
            </a:r>
            <a:r>
              <a:rPr lang="en-US" sz="1200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(3 de 8)</a:t>
            </a:r>
            <a:endParaRPr sz="1200" b="1">
              <a:solidFill>
                <a:srgbClr val="1155CC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7"/>
          <p:cNvSpPr txBox="1"/>
          <p:nvPr/>
        </p:nvSpPr>
        <p:spPr>
          <a:xfrm>
            <a:off x="454302" y="893450"/>
            <a:ext cx="7130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Transformación de Transba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7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47"/>
          <p:cNvSpPr txBox="1"/>
          <p:nvPr/>
        </p:nvSpPr>
        <p:spPr>
          <a:xfrm>
            <a:off x="533400" y="6283400"/>
            <a:ext cx="79812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Nota: Los MW de corte consideran el paralelo de generación distribuida instalada y transferencias de demanda declaradas en la TOS 20</a:t>
            </a:r>
            <a:endParaRPr sz="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(1): El T1NE de 30 MVA está limitado a 10 MVA por falta de obras complementarias pendientes desde el cambio de transformador.</a:t>
            </a:r>
            <a:endParaRPr sz="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Se resaltan en rojo las restricciones con porcentajes  ≥ 40% de la demanda del nodo</a:t>
            </a:r>
            <a:endParaRPr sz="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graphicFrame>
        <p:nvGraphicFramePr>
          <p:cNvPr id="417" name="Google Shape;417;p47"/>
          <p:cNvGraphicFramePr/>
          <p:nvPr/>
        </p:nvGraphicFramePr>
        <p:xfrm>
          <a:off x="571500" y="2330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{3F1DF18A-09BB-4757-AA37-58B1CD2A2A1A}</a:tableStyleId>
              </a:tblPr>
              <a:tblGrid>
                <a:gridCol w="1814425"/>
                <a:gridCol w="2450850"/>
                <a:gridCol w="2315975"/>
                <a:gridCol w="3150625"/>
              </a:tblGrid>
              <a:tr h="409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EETT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TRANSFORMADOR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que mayor ENS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generaría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RESTRICCIÓN ESTIMADA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(MW de alivio / % de la demanda máx. del nodo)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USUARIOS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LAS PALMAS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T1LS 132/34.5/13.8 kV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30/30/20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13 MW / 45%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COOP. ZARATE BS. AS.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NECOCHEA (1)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T2NE 132/34.5/13.8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30/20/30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13 MW / 36%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COOPERATIVA DE NECOCHEA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PEDRO LURO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T1PL 132/34.5/13.8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15/10/15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12 MW / 100%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SUR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S. NICOLÁS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T6SN o T7SN 132/34.5/13.8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30/30/20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11 MW / 25%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NORTE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AZUL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T1AZ 132/34.5/13.8 kV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30/30/20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11 MW / 28%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COOP. AZULBS. AS./ EMP DIST ENERG ATLANTICA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PINAMAR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T2PM 132/34.5/13.8 kV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30/20/30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10 MW / 43%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ATLANTICA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IMSA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T1IM 132/34.5/13.8 kV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15/10/15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10 MW / 78%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NORTE / NIDERA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18" name="Google Shape;418;p47"/>
          <p:cNvSpPr txBox="1"/>
          <p:nvPr/>
        </p:nvSpPr>
        <p:spPr>
          <a:xfrm>
            <a:off x="454300" y="1389725"/>
            <a:ext cx="60771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RESTRICCIONES ANTE N-1 DE TRANSFORMADORES</a:t>
            </a:r>
            <a:r>
              <a:rPr lang="en-US" sz="1200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(4 de 8)</a:t>
            </a:r>
            <a:endParaRPr sz="1200" b="1">
              <a:solidFill>
                <a:srgbClr val="1155CC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8"/>
          <p:cNvSpPr txBox="1"/>
          <p:nvPr/>
        </p:nvSpPr>
        <p:spPr>
          <a:xfrm>
            <a:off x="454302" y="893450"/>
            <a:ext cx="7130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Transformación de Transba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48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48"/>
          <p:cNvSpPr txBox="1"/>
          <p:nvPr/>
        </p:nvSpPr>
        <p:spPr>
          <a:xfrm>
            <a:off x="533400" y="6283400"/>
            <a:ext cx="79812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Nota: Los MW de corte consideran el paralelo de generación distribuida instalada y transferencias de demanda declaradas en la TOS 20</a:t>
            </a:r>
            <a:endParaRPr sz="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Se resaltan en rojo las restricciones con porcentajes  ≥ 40% de la demanda del nodo.</a:t>
            </a:r>
            <a:endParaRPr sz="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graphicFrame>
        <p:nvGraphicFramePr>
          <p:cNvPr id="427" name="Google Shape;427;p48"/>
          <p:cNvGraphicFramePr/>
          <p:nvPr/>
        </p:nvGraphicFramePr>
        <p:xfrm>
          <a:off x="495300" y="2085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{3F1DF18A-09BB-4757-AA37-58B1CD2A2A1A}</a:tableStyleId>
              </a:tblPr>
              <a:tblGrid>
                <a:gridCol w="1814425"/>
                <a:gridCol w="1814425"/>
                <a:gridCol w="2470775"/>
                <a:gridCol w="3632250"/>
              </a:tblGrid>
              <a:tr h="409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EETT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TRANSFORMADOR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que mayor ENS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generaría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RESTRICCIÓN ESTIMADA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(MW de alivio / % de la demanda máx. del nodo)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USUARIOS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PAPEL PRENSA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T1PS 132/34.5/13.8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15/15/5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10 MW / 67%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COOP. SAN PEDRO/ PAPEL PRENSA SA San Pedro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9 DE julio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T1NJ o T2NJ 66/13.8 kV 10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10 MW / 53%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COOP. MNO. MORENOBS. AS./ EMP DIST ENERG NORTE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T. LAUQUEN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T3TL o T6TL 132/34.5/13.8 kV 30/30/20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10 MW / 27%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COOP. T. LAUQUEN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PERGAMINO (T3/T4/T5)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T5PO 132/69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15/15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9 MW / 32%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NORTE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CORCEMAR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T2CO 132/34.5/13.8 kV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30/30/20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9 MW / 100%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COOP. ZARATE BS. AS.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LINCOLN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T1LI o T2LI 132/34.5/13.8 kV 15/10/15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9 MW / 36%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NORTE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LAS TONINAS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T1LO132/34.5/13.8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30/30/20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8 MW / 31%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ATLANTICA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28" name="Google Shape;428;p48"/>
          <p:cNvSpPr txBox="1"/>
          <p:nvPr/>
        </p:nvSpPr>
        <p:spPr>
          <a:xfrm>
            <a:off x="454300" y="1389725"/>
            <a:ext cx="60771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RESTRICCIONES ANTE N-1 DE TRANSFORMADORES</a:t>
            </a:r>
            <a:r>
              <a:rPr lang="en-US" sz="1200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(5 de 8)</a:t>
            </a:r>
            <a:endParaRPr sz="1200" b="1">
              <a:solidFill>
                <a:srgbClr val="1155CC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9"/>
          <p:cNvSpPr txBox="1"/>
          <p:nvPr/>
        </p:nvSpPr>
        <p:spPr>
          <a:xfrm>
            <a:off x="454302" y="893450"/>
            <a:ext cx="7130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Transformación de Transba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49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49"/>
          <p:cNvSpPr txBox="1"/>
          <p:nvPr/>
        </p:nvSpPr>
        <p:spPr>
          <a:xfrm>
            <a:off x="533400" y="6283400"/>
            <a:ext cx="79812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Nota: Los MW de corte consideran el paralelo de generación distribuida instalada y transferencias de demanda declaradas en la TOS 20</a:t>
            </a:r>
            <a:endParaRPr sz="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Se resaltan en rojo las restricciones con porcentajes  ≥ 40% de la demanda del nodo.</a:t>
            </a:r>
            <a:endParaRPr sz="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graphicFrame>
        <p:nvGraphicFramePr>
          <p:cNvPr id="437" name="Google Shape;437;p49"/>
          <p:cNvGraphicFramePr/>
          <p:nvPr/>
        </p:nvGraphicFramePr>
        <p:xfrm>
          <a:off x="305175" y="1881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{3F1DF18A-09BB-4757-AA37-58B1CD2A2A1A}</a:tableStyleId>
              </a:tblPr>
              <a:tblGrid>
                <a:gridCol w="1894700"/>
                <a:gridCol w="2325800"/>
                <a:gridCol w="2562125"/>
                <a:gridCol w="3379825"/>
              </a:tblGrid>
              <a:tr h="585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EETT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TRANSFORMADOR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que mayor ENS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generaría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RESTRICCIÓN ESTIMADA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(MW de alivio / % de la demanda máx. del nodo)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USUARIOS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</a:tr>
              <a:tr h="402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G. MADARIAGA (T1)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T1GD 132/35.6/13.6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15/15/5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8 MW / 67%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ATLANTICA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02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C.SUAREZ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T1CZ o T2CZ 132/34.5/13.8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15/10/15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8 MW / 34%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SUR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02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SALTO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T1SA o T2SA 132/34.5/13.8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30/20/30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8 MW / 21%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COOP. SALTO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02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QUEQUEN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T1QU 132/34.5/13.8 kV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15/10/15MVA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7 MW / 56%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COOPERATIVA DE NECOCHEA/ EMP DIST ENERG ATLANTICA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02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TORNQUIST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T1TO 132/34.5/13.8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15/10/15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7 MW / 49%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SUR/ INTERPACK S.A Papel. del Sur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02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CARLOS CASARES (T2/T3)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T3CJ 66/13.8 kV 7.5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7 MW / 62%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NORTE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02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PIGUE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T1PF o T2PF 132/34.5/13.8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15/10/15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7 MW / 33%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COOPERATIVA DE PIGUE-DISTRIB./ EMP DIST ENERG SUR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02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LUJAN DOS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T1LD o T2LD 132/34.5/13.8 kV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30/20/30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6 MW / 17%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COOP. LUJAN BS. AS.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02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CHACABUCO IND.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T1CD 132/34.5/13.8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30/20/30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6 MW / 55%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COOP. CHACABUCO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38" name="Google Shape;438;p49"/>
          <p:cNvSpPr txBox="1"/>
          <p:nvPr/>
        </p:nvSpPr>
        <p:spPr>
          <a:xfrm>
            <a:off x="454300" y="1389725"/>
            <a:ext cx="60771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RESTRICCIONES ANTE N-1 DE TRANSFORMADORES</a:t>
            </a:r>
            <a:r>
              <a:rPr lang="en-US" sz="1200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(6 de 8)</a:t>
            </a:r>
            <a:endParaRPr sz="1200" b="1">
              <a:solidFill>
                <a:srgbClr val="1155CC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0"/>
          <p:cNvSpPr txBox="1"/>
          <p:nvPr/>
        </p:nvSpPr>
        <p:spPr>
          <a:xfrm>
            <a:off x="454302" y="893450"/>
            <a:ext cx="7130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Transformación de Transba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50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50"/>
          <p:cNvSpPr txBox="1"/>
          <p:nvPr/>
        </p:nvSpPr>
        <p:spPr>
          <a:xfrm>
            <a:off x="533400" y="6283400"/>
            <a:ext cx="79812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Nota: Los MW de corte consideran el paralelo de generación distribuida instalada y transferencias de demanda declaradas en la TOS 20</a:t>
            </a:r>
            <a:endParaRPr sz="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Se resaltan en rojo las restricciones con porcentajes  ≥ 40% de la demanda del nodo.</a:t>
            </a:r>
            <a:endParaRPr sz="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graphicFrame>
        <p:nvGraphicFramePr>
          <p:cNvPr id="447" name="Google Shape;447;p50"/>
          <p:cNvGraphicFramePr/>
          <p:nvPr/>
        </p:nvGraphicFramePr>
        <p:xfrm>
          <a:off x="571500" y="216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{3F1DF18A-09BB-4757-AA37-58B1CD2A2A1A}</a:tableStyleId>
              </a:tblPr>
              <a:tblGrid>
                <a:gridCol w="1814425"/>
                <a:gridCol w="2313250"/>
                <a:gridCol w="2083750"/>
                <a:gridCol w="3520450"/>
              </a:tblGrid>
              <a:tr h="409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EETT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TRANSFORMADOR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que mayor ENS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generaría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RESTRICCIÓN ESTIMADA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(MW de alivio / % de la demanda máx. del nodo)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USUARIOS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PETROQUÍMICA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T2PQ o T3PQ 132/34.5/13.8 MVA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40/31.5/12.5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6 MW / 10%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SUR / INDUPA / AIR LIQUIDE / MEGA / CARGILL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VALERIA DEL MAR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T1VA 132/34.5/13.8 kV 30/20/30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6 MW / 32%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ATLANTICA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C.SARMIENTO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T1CT 66/34.5/13.8 kV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11.4/10/11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6 MW / 40%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NORTE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G. CHAVES (T1)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T1GC 132/34.5/13.8 kV 1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0/10/3.3MVA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</a:rPr>
                        <a:t>5 MW / 53%</a:t>
                      </a:r>
                      <a:endParaRPr sz="1100" b="1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ATLANTICA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MONTE HERMOSO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T1MH 132/34.5/13.8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15/10/15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5 MW / 38%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SUR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S. PEDRO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T2SH 132/34.5/13.8 kV 15/15/10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5 MW / 18%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COOP. SAN PEDRO / EMP DIST ENERG NORTE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CHAÑARES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T1CH o T2CH 132/34.5/13.8 kV 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30/20/30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 MW / 12%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SUR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ZARATE (T1/T2/T3)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T2ZA o T3ZA 132/34.5/13.8 kV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30/30/20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 MW / 8%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COOP. ZARATE BS. AS.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48" name="Google Shape;448;p50"/>
          <p:cNvSpPr txBox="1"/>
          <p:nvPr/>
        </p:nvSpPr>
        <p:spPr>
          <a:xfrm>
            <a:off x="454300" y="1389725"/>
            <a:ext cx="60771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RESTRICCIONES ANTE N-1 DE TRANSFORMADORES</a:t>
            </a:r>
            <a:r>
              <a:rPr lang="en-US" sz="1200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(7 de 8)</a:t>
            </a:r>
            <a:endParaRPr sz="1200" b="1">
              <a:solidFill>
                <a:srgbClr val="1155CC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51"/>
          <p:cNvSpPr txBox="1"/>
          <p:nvPr/>
        </p:nvSpPr>
        <p:spPr>
          <a:xfrm>
            <a:off x="454302" y="893450"/>
            <a:ext cx="7130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Transformación de Transba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1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1"/>
          <p:cNvSpPr txBox="1"/>
          <p:nvPr/>
        </p:nvSpPr>
        <p:spPr>
          <a:xfrm>
            <a:off x="533400" y="6283400"/>
            <a:ext cx="79812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Nota: Los MW de corte consideran el paralelo de generación distribuida instalada y transferencias de demanda declaradas en la TOS 20</a:t>
            </a:r>
            <a:endParaRPr sz="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Se resaltan en rojo las restricciones con porcentajes  ≥ 40% de la demanda del nodo.</a:t>
            </a:r>
            <a:endParaRPr sz="8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graphicFrame>
        <p:nvGraphicFramePr>
          <p:cNvPr id="457" name="Google Shape;457;p51"/>
          <p:cNvGraphicFramePr/>
          <p:nvPr/>
        </p:nvGraphicFramePr>
        <p:xfrm>
          <a:off x="571500" y="2178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{3F1DF18A-09BB-4757-AA37-58B1CD2A2A1A}</a:tableStyleId>
              </a:tblPr>
              <a:tblGrid>
                <a:gridCol w="1814400"/>
                <a:gridCol w="1952025"/>
                <a:gridCol w="2264350"/>
                <a:gridCol w="3701025"/>
              </a:tblGrid>
              <a:tr h="409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EETT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TRANSFORMADOR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que mayor ENS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generaría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RESTRICCIÓN ESTIMADA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(MW de alivio / % de la demanda máx. del nodo)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</a:rPr>
                        <a:t>USUARIOS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LUJAN (T3/T4)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T3LJ o T4LJ 132/69 kV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15/15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 MW / 13%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NORTE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MAR DEL TUYU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T1MU 132/34.5/13.8 kV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20/20/6.6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 MW / 22%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ATLANTICA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CAMPANA 3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T1CP o T2CP 132/34.5/13.8 kV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40/40/15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 MW / 7%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NORTE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TRES ARROYOS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T1TY o T2TY 132/34.2/13.8 kV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30/30/10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3 MW / 7%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COOP. CELTA - TRES ARROYOS/ EMP DIST ENERG ATLANTICA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LAS ARMAS (T1)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T1LM 132/34.5/13.8 kV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15/10/15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 MW / 13%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ATLANTICA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ARRECIFES (T1/T4)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T1AS 66/13.8 kV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10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 MW / 6%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NORTE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S. CLEMENTE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T1SE o T2SE 132/34.5/13.8 kV</a:t>
                      </a:r>
                      <a:endParaRPr sz="11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15/10/15 MVA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 MW / 5%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 ATLANTICA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58" name="Google Shape;458;p51"/>
          <p:cNvSpPr txBox="1"/>
          <p:nvPr/>
        </p:nvSpPr>
        <p:spPr>
          <a:xfrm>
            <a:off x="454300" y="1389725"/>
            <a:ext cx="60771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RESTRICCIONES ANTE N-1 DE TRANSFORMADORES</a:t>
            </a:r>
            <a:r>
              <a:rPr lang="en-US" sz="1200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(8 de 8)</a:t>
            </a:r>
            <a:endParaRPr sz="1200" b="1">
              <a:solidFill>
                <a:srgbClr val="1155CC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6600" y="1944425"/>
            <a:ext cx="8359149" cy="4484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8" name="Google Shape;108;p16"/>
          <p:cNvSpPr txBox="1"/>
          <p:nvPr/>
        </p:nvSpPr>
        <p:spPr>
          <a:xfrm>
            <a:off x="454304" y="893450"/>
            <a:ext cx="96600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Evolución y Proyección de la Demanda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r>
              <a:rPr lang="en-US" sz="1511">
                <a:solidFill>
                  <a:srgbClr val="006EB4"/>
                </a:solidFill>
                <a:latin typeface="Exo 2"/>
                <a:ea typeface="Exo 2"/>
                <a:cs typeface="Exo 2"/>
                <a:sym typeface="Exo 2"/>
              </a:rPr>
              <a:t>Demanda Pico de Verano en Transba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52"/>
          <p:cNvSpPr txBox="1"/>
          <p:nvPr/>
        </p:nvSpPr>
        <p:spPr>
          <a:xfrm>
            <a:off x="454302" y="893450"/>
            <a:ext cx="7130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Sobreexitación de Transformadores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2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6" name="Google Shape;466;p52"/>
          <p:cNvGraphicFramePr/>
          <p:nvPr/>
        </p:nvGraphicFramePr>
        <p:xfrm>
          <a:off x="571475" y="2330500"/>
          <a:ext cx="9731875" cy="2072321"/>
        </p:xfrm>
        <a:graphic>
          <a:graphicData uri="http://schemas.openxmlformats.org/drawingml/2006/table">
            <a:tbl>
              <a:tblPr>
                <a:noFill/>
                <a:tableStyleId>{3F1DF18A-09BB-4757-AA37-58B1CD2A2A1A}</a:tableStyleId>
              </a:tblPr>
              <a:tblGrid>
                <a:gridCol w="1137000"/>
                <a:gridCol w="1223150"/>
                <a:gridCol w="1954950"/>
                <a:gridCol w="2108050"/>
                <a:gridCol w="3308725"/>
              </a:tblGrid>
              <a:tr h="351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ET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Equipo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Nivel de exigencia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Recursos atenuantes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Solución de largo plazo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</a:tr>
              <a:tr h="1266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Ramallo</a:t>
                      </a:r>
                      <a:endParaRPr sz="1200" b="1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T1RA</a:t>
                      </a:r>
                      <a:endParaRPr sz="1200" b="1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Elevada excitación del núcleo cuando hay escasez de generación en la CT San Nicolás y/o CT Rojo y necesidad de valores altos de tensión para compensar deficiencias del área.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Despacho de generación distribuida en el área Centro y Norte de Transba.</a:t>
                      </a:r>
                      <a:endParaRPr sz="12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Apertura del acoplador de 220 kV de la ET Ramallo.</a:t>
                      </a:r>
                      <a:endParaRPr sz="12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Control de TAP´s del transformador de acuerdo a OS N° 50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Instalación de segundo transformador de 220/132 kV en la ET Ramallo.</a:t>
                      </a:r>
                      <a:endParaRPr sz="12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Obra en ejecución. No llega a estar en servicio para el próximo verano, y no tiene fecha prevista de entrada en servicio.</a:t>
                      </a:r>
                      <a:endParaRPr sz="12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53"/>
          <p:cNvPicPr preferRelativeResize="0"/>
          <p:nvPr/>
        </p:nvPicPr>
        <p:blipFill rotWithShape="1">
          <a:blip r:embed="rId3">
            <a:alphaModFix/>
          </a:blip>
          <a:srcRect l="6797" t="6203" r="21930" b="4028"/>
          <a:stretch/>
        </p:blipFill>
        <p:spPr>
          <a:xfrm>
            <a:off x="-1" y="0"/>
            <a:ext cx="10691813" cy="756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519"/>
            <a:ext cx="10692549" cy="755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0182" y="820615"/>
            <a:ext cx="3434013" cy="418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454302" y="664850"/>
            <a:ext cx="7130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Hipótesis consideradas para el análisis</a:t>
            </a:r>
            <a:endParaRPr sz="2806" b="1">
              <a:solidFill>
                <a:srgbClr val="16212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1"/>
              <a:buFont typeface="Arial"/>
              <a:buNone/>
            </a:pPr>
            <a:r>
              <a:rPr lang="en-US" sz="1511">
                <a:solidFill>
                  <a:srgbClr val="006EB4"/>
                </a:solidFill>
                <a:latin typeface="Exo 2"/>
                <a:ea typeface="Exo 2"/>
                <a:cs typeface="Exo 2"/>
                <a:sym typeface="Exo 2"/>
              </a:rPr>
              <a:t>Generación distribuida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559201" y="1573850"/>
            <a:ext cx="30000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95">
                <a:solidFill>
                  <a:srgbClr val="006EB4"/>
                </a:solidFill>
                <a:latin typeface="Asap SemiBold"/>
                <a:ea typeface="Asap SemiBold"/>
                <a:cs typeface="Asap SemiBold"/>
                <a:sym typeface="Asap SemiBold"/>
              </a:rPr>
              <a:t>Área Centro y Norte</a:t>
            </a:r>
            <a:endParaRPr sz="1295">
              <a:solidFill>
                <a:srgbClr val="006EB4"/>
              </a:solidFill>
              <a:latin typeface="Asap SemiBold"/>
              <a:ea typeface="Asap SemiBold"/>
              <a:cs typeface="Asap SemiBold"/>
              <a:sym typeface="Asap SemiBold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6248400" y="1573850"/>
            <a:ext cx="30000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95">
                <a:solidFill>
                  <a:srgbClr val="006EB4"/>
                </a:solidFill>
                <a:latin typeface="Asap SemiBold"/>
                <a:ea typeface="Asap SemiBold"/>
                <a:cs typeface="Asap SemiBold"/>
                <a:sym typeface="Asap SemiBold"/>
              </a:rPr>
              <a:t>Área Atlántca</a:t>
            </a:r>
            <a:endParaRPr sz="1295">
              <a:solidFill>
                <a:srgbClr val="006EB4"/>
              </a:solidFill>
              <a:latin typeface="Asap SemiBold"/>
              <a:ea typeface="Asap SemiBold"/>
              <a:cs typeface="Asap SemiBold"/>
              <a:sym typeface="Asap SemiBold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6248400" y="3936050"/>
            <a:ext cx="30000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95">
                <a:solidFill>
                  <a:srgbClr val="006EB4"/>
                </a:solidFill>
                <a:latin typeface="Asap SemiBold"/>
                <a:ea typeface="Asap SemiBold"/>
                <a:cs typeface="Asap SemiBold"/>
                <a:sym typeface="Asap SemiBold"/>
              </a:rPr>
              <a:t>Área Sur</a:t>
            </a:r>
            <a:endParaRPr sz="1295">
              <a:solidFill>
                <a:srgbClr val="006EB4"/>
              </a:solidFill>
              <a:latin typeface="Asap SemiBold"/>
              <a:ea typeface="Asap SemiBold"/>
              <a:cs typeface="Asap SemiBold"/>
              <a:sym typeface="Asap SemiBold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533400" y="5978600"/>
            <a:ext cx="38517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79" i="1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Desde</a:t>
            </a:r>
            <a:r>
              <a:rPr lang="en-US" sz="1079" i="1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el </a:t>
            </a:r>
            <a:r>
              <a:rPr lang="en-US" sz="1079" i="1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mes</a:t>
            </a:r>
            <a:r>
              <a:rPr lang="en-US" sz="1079" i="1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de Agosto no se </a:t>
            </a:r>
            <a:r>
              <a:rPr lang="en-US" sz="1079" i="1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despachan</a:t>
            </a:r>
            <a:r>
              <a:rPr lang="en-US" sz="1079" i="1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1079" i="1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más</a:t>
            </a:r>
            <a:r>
              <a:rPr lang="en-US" sz="1079" i="1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1079" i="1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las</a:t>
            </a:r>
            <a:r>
              <a:rPr lang="en-US" sz="1079" i="1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CCTT Diesel de Junín </a:t>
            </a:r>
            <a:r>
              <a:rPr lang="en-US" sz="1079" i="1" dirty="0" err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ni</a:t>
            </a:r>
            <a:r>
              <a:rPr lang="en-US" sz="1079" i="1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r>
              <a:rPr lang="en-US" sz="1079" i="1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Lincoln </a:t>
            </a:r>
            <a:r>
              <a:rPr lang="en-US" sz="1079" i="1" dirty="0" err="1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por</a:t>
            </a:r>
            <a:r>
              <a:rPr lang="en-US" sz="1079" i="1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control de </a:t>
            </a:r>
            <a:r>
              <a:rPr lang="en-US" sz="1079" i="1" dirty="0" err="1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tensión</a:t>
            </a:r>
            <a:r>
              <a:rPr lang="en-US" sz="1079" i="1" dirty="0" smtClean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.</a:t>
            </a:r>
            <a:endParaRPr sz="1079" i="1" dirty="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533400" y="6435800"/>
            <a:ext cx="36138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* Potencias que pueden ser despachadas considerando restricciones de la red y generación disponible declarada</a:t>
            </a:r>
            <a:endParaRPr sz="1000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graphicFrame>
        <p:nvGraphicFramePr>
          <p:cNvPr id="122" name="Google Shape;122;p17"/>
          <p:cNvGraphicFramePr/>
          <p:nvPr/>
        </p:nvGraphicFramePr>
        <p:xfrm>
          <a:off x="575199" y="1892826"/>
          <a:ext cx="3810000" cy="4155948"/>
        </p:xfrm>
        <a:graphic>
          <a:graphicData uri="http://schemas.openxmlformats.org/drawingml/2006/table">
            <a:tbl>
              <a:tblPr>
                <a:noFill/>
                <a:tableStyleId>{3F1DF18A-09BB-4757-AA37-58B1CD2A2A1A}</a:tableStyleId>
              </a:tblPr>
              <a:tblGrid>
                <a:gridCol w="952500"/>
                <a:gridCol w="952500"/>
                <a:gridCol w="952500"/>
                <a:gridCol w="952500"/>
              </a:tblGrid>
              <a:tr h="204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Central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Pot. Nominal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Pot. Efectiva*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4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C. Sarmiento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4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Arrecifes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4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Bragado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4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Rojo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4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San Pedro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4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Las Palmas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4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Junín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4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Lincoln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4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Salto II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4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G.Villegas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23,5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4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Lobos /Navarro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4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Colón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4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Olavarria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4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Barker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4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San Nicolás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345,5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240,5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4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Luján II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127,5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4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1609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1464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91%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" name="Google Shape;123;p17"/>
          <p:cNvGraphicFramePr/>
          <p:nvPr/>
        </p:nvGraphicFramePr>
        <p:xfrm>
          <a:off x="6268550" y="1896350"/>
          <a:ext cx="3810000" cy="2039874"/>
        </p:xfrm>
        <a:graphic>
          <a:graphicData uri="http://schemas.openxmlformats.org/drawingml/2006/table">
            <a:tbl>
              <a:tblPr>
                <a:noFill/>
                <a:tableStyleId>{3F1DF18A-09BB-4757-AA37-58B1CD2A2A1A}</a:tableStyleId>
              </a:tblPr>
              <a:tblGrid>
                <a:gridCol w="952500"/>
                <a:gridCol w="952500"/>
                <a:gridCol w="952500"/>
                <a:gridCol w="952500"/>
              </a:tblGrid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Central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Pot. Nominal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Pot. Efectiva*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L. Armas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Miramar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de julio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Necochea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Oscar Smith (Gesell)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124,7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 de Ajó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676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563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4" name="Google Shape;124;p17"/>
          <p:cNvGraphicFramePr/>
          <p:nvPr>
            <p:extLst>
              <p:ext uri="{D42A27DB-BD31-4B8C-83A1-F6EECF244321}">
                <p14:modId xmlns:p14="http://schemas.microsoft.com/office/powerpoint/2010/main" val="2899632284"/>
              </p:ext>
            </p:extLst>
          </p:nvPr>
        </p:nvGraphicFramePr>
        <p:xfrm>
          <a:off x="6268550" y="4238150"/>
          <a:ext cx="3810000" cy="2308860"/>
        </p:xfrm>
        <a:graphic>
          <a:graphicData uri="http://schemas.openxmlformats.org/drawingml/2006/table">
            <a:tbl>
              <a:tblPr>
                <a:noFill/>
                <a:tableStyleId>{3F1DF18A-09BB-4757-AA37-58B1CD2A2A1A}</a:tableStyleId>
              </a:tblPr>
              <a:tblGrid>
                <a:gridCol w="1408325"/>
                <a:gridCol w="1012700"/>
                <a:gridCol w="436475"/>
                <a:gridCol w="952500"/>
              </a:tblGrid>
              <a:tr h="20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Central</a:t>
                      </a:r>
                      <a:endParaRPr sz="11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Pot. Nominal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Pot. Efectiva*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Ing. White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 Corti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 Villalonga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51,75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51,75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69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 La Castellana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 Energética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19,95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23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Pampa 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Energía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II</a:t>
                      </a:r>
                      <a:endParaRPr sz="1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53,2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53,2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32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 La Genoveva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41,8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41,8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 De la Bahía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53,2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53,2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520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521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/>
        </p:nvSpPr>
        <p:spPr>
          <a:xfrm>
            <a:off x="454302" y="893450"/>
            <a:ext cx="7130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Generación a entrar en servicio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454300" y="1770725"/>
            <a:ext cx="98490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79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Generación que se espera entre en servicio para el verano 2019/20 conectada a la red de Transba </a:t>
            </a:r>
            <a:endParaRPr sz="1079">
              <a:solidFill>
                <a:schemeClr val="dk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3" name="Google Shape;133;p18"/>
          <p:cNvGraphicFramePr/>
          <p:nvPr/>
        </p:nvGraphicFramePr>
        <p:xfrm>
          <a:off x="567801" y="2057400"/>
          <a:ext cx="4652725" cy="2098548"/>
        </p:xfrm>
        <a:graphic>
          <a:graphicData uri="http://schemas.openxmlformats.org/drawingml/2006/table">
            <a:tbl>
              <a:tblPr>
                <a:noFill/>
                <a:tableStyleId>{3F1DF18A-09BB-4757-AA37-58B1CD2A2A1A}</a:tableStyleId>
              </a:tblPr>
              <a:tblGrid>
                <a:gridCol w="1790425"/>
                <a:gridCol w="1177900"/>
                <a:gridCol w="1177900"/>
                <a:gridCol w="506500"/>
              </a:tblGrid>
              <a:tr h="227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Central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Pot. Nominal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Fecha estimada de E/S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8761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 Las Armas</a:t>
                      </a:r>
                      <a:endParaRPr sz="1100" b="1">
                        <a:solidFill>
                          <a:srgbClr val="38761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1/12/2019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8761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 Energética</a:t>
                      </a:r>
                      <a:endParaRPr sz="1100" b="1">
                        <a:solidFill>
                          <a:srgbClr val="38761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79,8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15/12/2019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8761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 Necochea</a:t>
                      </a:r>
                      <a:endParaRPr sz="1100" b="1">
                        <a:solidFill>
                          <a:srgbClr val="38761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37,95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1/12/2019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41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8761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 El Mataco y San Jorge</a:t>
                      </a:r>
                      <a:endParaRPr sz="1100" b="1">
                        <a:solidFill>
                          <a:srgbClr val="38761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15/12/2019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8761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 Vientos del Secano</a:t>
                      </a:r>
                      <a:endParaRPr sz="1100" b="1">
                        <a:solidFill>
                          <a:srgbClr val="38761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26/11/2019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38761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 Miramar</a:t>
                      </a:r>
                      <a:endParaRPr sz="1100" b="1">
                        <a:solidFill>
                          <a:srgbClr val="38761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97,5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15/2/2019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TG03 CT San Pedro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51,75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18/11/2019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567</a:t>
                      </a:r>
                      <a:endParaRPr sz="11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4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4" name="Google Shape;134;p18"/>
          <p:cNvSpPr txBox="1"/>
          <p:nvPr/>
        </p:nvSpPr>
        <p:spPr>
          <a:xfrm>
            <a:off x="583900" y="4682475"/>
            <a:ext cx="4652700" cy="1157100"/>
          </a:xfrm>
          <a:prstGeom prst="rect">
            <a:avLst/>
          </a:prstGeom>
          <a:noFill/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1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Los Parques impactan en la zona de Bahía Blanca, principalmente en la carga de los transformadores de 500/132 kV T1BB y T2BB</a:t>
            </a:r>
            <a:endParaRPr sz="151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6698" y="4239920"/>
            <a:ext cx="416750" cy="41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 idx="4294967295"/>
          </p:nvPr>
        </p:nvSpPr>
        <p:spPr>
          <a:xfrm>
            <a:off x="4087525" y="2304875"/>
            <a:ext cx="60324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2 ExtraBold"/>
              <a:buNone/>
            </a:pPr>
            <a:r>
              <a:rPr lang="en-US" sz="3400" b="1">
                <a:solidFill>
                  <a:schemeClr val="lt1"/>
                </a:solidFill>
                <a:latin typeface="Exo 2 ExtraBold"/>
                <a:ea typeface="Exo 2 ExtraBold"/>
                <a:cs typeface="Exo 2 ExtraBold"/>
                <a:sym typeface="Exo 2 ExtraBold"/>
              </a:rPr>
              <a:t>Análisis Red en Condición 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454304" y="893450"/>
            <a:ext cx="96600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Nodos Críticos previstos en verano 2019/2020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r>
              <a:rPr lang="en-US" sz="1511">
                <a:solidFill>
                  <a:srgbClr val="006EB4"/>
                </a:solidFill>
                <a:latin typeface="Exo 2"/>
                <a:ea typeface="Exo 2"/>
                <a:cs typeface="Exo 2"/>
                <a:sym typeface="Exo 2"/>
              </a:rPr>
              <a:t>Condición 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66725" y="1650050"/>
            <a:ext cx="6867508" cy="519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6375100" y="2472675"/>
            <a:ext cx="3739200" cy="1441200"/>
          </a:xfrm>
          <a:prstGeom prst="rect">
            <a:avLst/>
          </a:prstGeom>
          <a:noFill/>
          <a:ln w="19050" cap="flat" cmpd="sng">
            <a:solidFill>
              <a:srgbClr val="006E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1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GPOR / I de O</a:t>
            </a:r>
            <a:endParaRPr sz="151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1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11">
                <a:solidFill>
                  <a:srgbClr val="006EB4"/>
                </a:solidFill>
                <a:latin typeface="Exo 2"/>
                <a:ea typeface="Exo 2"/>
                <a:cs typeface="Exo 2"/>
                <a:sym typeface="Exo 2"/>
              </a:rPr>
              <a:t>Referencias:</a:t>
            </a:r>
            <a:endParaRPr sz="151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1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Nodo con transformador saturado</a:t>
            </a:r>
            <a:endParaRPr sz="151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11">
                <a:solidFill>
                  <a:srgbClr val="73777E"/>
                </a:solidFill>
                <a:latin typeface="Exo 2"/>
                <a:ea typeface="Exo 2"/>
                <a:cs typeface="Exo 2"/>
                <a:sym typeface="Exo 2"/>
              </a:rPr>
              <a:t>Nodo con transformador/es con carga ≥ 90%</a:t>
            </a:r>
            <a:endParaRPr sz="1511">
              <a:solidFill>
                <a:srgbClr val="73777E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8098" y="3234175"/>
            <a:ext cx="161925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00700" y="3462775"/>
            <a:ext cx="161925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39022" y="1875624"/>
            <a:ext cx="475275" cy="59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7975" y="392372"/>
            <a:ext cx="2865411" cy="35200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454302" y="893450"/>
            <a:ext cx="7130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6"/>
              <a:buFont typeface="Arial"/>
              <a:buNone/>
            </a:pPr>
            <a:r>
              <a:rPr lang="en-US" sz="2806" b="1">
                <a:solidFill>
                  <a:srgbClr val="16212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Transformación de Transba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7584399" y="6799400"/>
            <a:ext cx="30366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en-US" sz="1079" b="1">
                <a:solidFill>
                  <a:srgbClr val="006EB4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Red de Transporte de Bs. As.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0" name="Google Shape;160;p21"/>
          <p:cNvGraphicFramePr/>
          <p:nvPr/>
        </p:nvGraphicFramePr>
        <p:xfrm>
          <a:off x="266700" y="2330500"/>
          <a:ext cx="10251375" cy="3388100"/>
        </p:xfrm>
        <a:graphic>
          <a:graphicData uri="http://schemas.openxmlformats.org/drawingml/2006/table">
            <a:tbl>
              <a:tblPr>
                <a:noFill/>
                <a:tableStyleId>{3F1DF18A-09BB-4757-AA37-58B1CD2A2A1A}</a:tableStyleId>
              </a:tblPr>
              <a:tblGrid>
                <a:gridCol w="2746875"/>
                <a:gridCol w="2235875"/>
                <a:gridCol w="2411950"/>
                <a:gridCol w="2856675"/>
              </a:tblGrid>
              <a:tr h="441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EETT /USUARIOS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TRANSFORMADOR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REDUCCIÓN o ELIMINACIÓN DE SOBRECARGA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SOLUCIÓN PREVISTA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6EB4"/>
                    </a:solidFill>
                  </a:tcPr>
                </a:tc>
              </a:tr>
              <a:tr h="606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9 DE JULIO</a:t>
                      </a:r>
                      <a:endParaRPr sz="1100" b="1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COOP. DE M. MORENO B.A.</a:t>
                      </a:r>
                      <a:endParaRPr sz="1100"/>
                    </a:p>
                  </a:txBody>
                  <a:tcPr marL="91425" marR="9142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T1NJ 66/13.8kV 10/10 MVA</a:t>
                      </a:r>
                      <a:endParaRPr sz="10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T2NJ 66/13.8kV 10/10 MVA</a:t>
                      </a:r>
                      <a:endParaRPr sz="10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Restricciones por </a:t>
                      </a:r>
                      <a:r>
                        <a:rPr lang="en-US" sz="1100" b="1"/>
                        <a:t>1,3 MW</a:t>
                      </a:r>
                      <a:r>
                        <a:rPr lang="en-US" sz="1100"/>
                        <a:t> (7%)</a:t>
                      </a:r>
                      <a:endParaRPr sz="11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ET Nueve de Julio 132 kV con transf. 2x30 MVA y la línea de 132 kV Bragado– Nueve de Julio (FREBA, E/S 2022).</a:t>
                      </a:r>
                      <a:endParaRPr sz="10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23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P. PRENSA</a:t>
                      </a:r>
                      <a:endParaRPr sz="11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COOP. DE SAN PEDRO</a:t>
                      </a:r>
                      <a:endParaRPr sz="1100"/>
                    </a:p>
                  </a:txBody>
                  <a:tcPr marL="91425" marR="9142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T1PS 132/34.5/13.8kV 15/15/5 MVA</a:t>
                      </a:r>
                      <a:endParaRPr sz="10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Transferencias a San Pedro o restricciones por </a:t>
                      </a:r>
                      <a:r>
                        <a:rPr lang="en-US" sz="1100" b="1"/>
                        <a:t>1,1 MW</a:t>
                      </a:r>
                      <a:r>
                        <a:rPr lang="en-US" sz="1100"/>
                        <a:t> </a:t>
                      </a:r>
                      <a:r>
                        <a:rPr lang="en-US" sz="1100" b="1"/>
                        <a:t>(7%)</a:t>
                      </a:r>
                      <a:endParaRPr sz="1100" b="1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Instalación de dos transformadores de 30/20/30 MVA en la futura ET San Pedro Industrial (FREBA,en ejecución sin fecha prevista de entrada en servicio) o reemplazo de un transformador en San Pedro de 15 MVA por uno de 30 MVA (E/S 2020)</a:t>
                      </a:r>
                      <a:endParaRPr sz="10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06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LUJÁN</a:t>
                      </a:r>
                      <a:endParaRPr sz="1100" b="1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ENERGÍA ATLANTICA 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/ COOP. LUJÁN BS AS</a:t>
                      </a:r>
                      <a:endParaRPr sz="1100"/>
                    </a:p>
                  </a:txBody>
                  <a:tcPr marL="91425" marR="9142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T1LJ 132/34.5/13.8kV 40/30/40 MVA</a:t>
                      </a:r>
                      <a:endParaRPr sz="10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T2LJ 132/34.5/13.8kV 40/30/40 MVA</a:t>
                      </a:r>
                      <a:endParaRPr sz="10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Transferencias a MD o LD o restricciones por</a:t>
                      </a:r>
                      <a:r>
                        <a:rPr lang="en-US" sz="1100" b="1"/>
                        <a:t> 3 MW (4%)</a:t>
                      </a:r>
                      <a:endParaRPr sz="1100" b="1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Nueva ET S.A, de Giles de 2x30/20/30 MVA absorbe parte de la demanda de Luján (FREBA E/S 2022)</a:t>
                      </a:r>
                      <a:endParaRPr sz="10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06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HENDERSON</a:t>
                      </a:r>
                      <a:endParaRPr sz="1100" b="1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EMP DIST ENERGÍA NORTE</a:t>
                      </a:r>
                      <a:endParaRPr sz="1100"/>
                    </a:p>
                  </a:txBody>
                  <a:tcPr marL="91425" marR="9142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T5HE 132/34.5/13.8kV 15/10/15 MVA</a:t>
                      </a:r>
                      <a:endParaRPr sz="10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T6HE 132/34.5/13.8kV 30/20/30 MVA</a:t>
                      </a:r>
                      <a:endParaRPr sz="10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Despacho de generación disponible en Daireaux o Restricciones por </a:t>
                      </a:r>
                      <a:r>
                        <a:rPr lang="en-US" sz="1100" b="1"/>
                        <a:t>1 MW (3%)</a:t>
                      </a:r>
                      <a:endParaRPr sz="1100" b="1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Reemplazo T5HE por 30/30/10 MVA (FREBA, 2021) y/o ET Bolívar 132kV(FREBA, en ejecución E/S prevista para el 2021)</a:t>
                      </a:r>
                      <a:endParaRPr sz="1000"/>
                    </a:p>
                  </a:txBody>
                  <a:tcPr marL="28575" marR="28575" marT="19050" marB="19050" anchor="ctr">
                    <a:lnL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61" name="Google Shape;16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4625" y="6304400"/>
            <a:ext cx="4060151" cy="2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/>
          <p:nvPr/>
        </p:nvSpPr>
        <p:spPr>
          <a:xfrm>
            <a:off x="512900" y="1493150"/>
            <a:ext cx="98490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rgbClr val="1155CC"/>
                </a:solidFill>
                <a:latin typeface="Asap"/>
                <a:ea typeface="Asap"/>
                <a:cs typeface="Asap"/>
                <a:sym typeface="Asap"/>
              </a:rPr>
              <a:t>ESTACIONES CON CAPACIDAD DE TRANSFORMACIÓN EN ESTADO CRÍTICO PARA CONDICIÓN N  (1 de 3)</a:t>
            </a:r>
            <a:endParaRPr sz="1200" b="1">
              <a:solidFill>
                <a:srgbClr val="1155CC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rgbClr val="1155CC"/>
              </a:solidFill>
              <a:latin typeface="Asap"/>
              <a:ea typeface="Asap"/>
              <a:cs typeface="Asap"/>
              <a:sym typeface="Asap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79">
              <a:solidFill>
                <a:srgbClr val="1155CC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6978</Words>
  <Application>Microsoft Office PowerPoint</Application>
  <PresentationFormat>Personalizado</PresentationFormat>
  <Paragraphs>1061</Paragraphs>
  <Slides>41</Slides>
  <Notes>41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9" baseType="lpstr">
      <vt:lpstr>Arial</vt:lpstr>
      <vt:lpstr>Asap SemiBold</vt:lpstr>
      <vt:lpstr>Exo 2</vt:lpstr>
      <vt:lpstr>Asap</vt:lpstr>
      <vt:lpstr>Exo 2 SemiBold</vt:lpstr>
      <vt:lpstr>Exo 2 ExtraBold</vt:lpstr>
      <vt:lpstr>Calibri</vt:lpstr>
      <vt:lpstr>office theme</vt:lpstr>
      <vt:lpstr>Red de Transporte de la Provincia de Buenos Aires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Red en Condición 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Red en Condición N-1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de Transporte de la Provincia de Buenos Aires</dc:title>
  <dc:creator>WEIGANDT, Juan</dc:creator>
  <cp:lastModifiedBy>WEIGANDT, Juan</cp:lastModifiedBy>
  <cp:revision>6</cp:revision>
  <dcterms:modified xsi:type="dcterms:W3CDTF">2019-12-02T13:18:09Z</dcterms:modified>
</cp:coreProperties>
</file>